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8" r:id="rId3"/>
    <p:sldId id="257" r:id="rId4"/>
    <p:sldId id="261" r:id="rId5"/>
    <p:sldId id="260" r:id="rId6"/>
    <p:sldId id="256" r:id="rId7"/>
    <p:sldId id="262" r:id="rId8"/>
    <p:sldId id="265" r:id="rId9"/>
    <p:sldId id="268" r:id="rId10"/>
    <p:sldId id="373" r:id="rId11"/>
    <p:sldId id="269" r:id="rId12"/>
    <p:sldId id="267" r:id="rId13"/>
    <p:sldId id="270" r:id="rId14"/>
    <p:sldId id="272" r:id="rId15"/>
    <p:sldId id="395" r:id="rId16"/>
    <p:sldId id="394" r:id="rId17"/>
    <p:sldId id="348" r:id="rId18"/>
    <p:sldId id="385" r:id="rId19"/>
    <p:sldId id="398" r:id="rId20"/>
    <p:sldId id="377" r:id="rId21"/>
    <p:sldId id="366" r:id="rId22"/>
    <p:sldId id="350" r:id="rId23"/>
    <p:sldId id="351" r:id="rId24"/>
    <p:sldId id="349" r:id="rId25"/>
    <p:sldId id="367" r:id="rId26"/>
    <p:sldId id="368" r:id="rId27"/>
    <p:sldId id="369" r:id="rId28"/>
    <p:sldId id="371" r:id="rId29"/>
    <p:sldId id="370" r:id="rId30"/>
    <p:sldId id="375" r:id="rId31"/>
    <p:sldId id="376" r:id="rId32"/>
    <p:sldId id="402" r:id="rId33"/>
    <p:sldId id="372" r:id="rId34"/>
    <p:sldId id="374"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2" r:id="rId53"/>
    <p:sldId id="291" r:id="rId54"/>
    <p:sldId id="290" r:id="rId55"/>
    <p:sldId id="293" r:id="rId56"/>
    <p:sldId id="320" r:id="rId57"/>
    <p:sldId id="294" r:id="rId58"/>
    <p:sldId id="295" r:id="rId59"/>
    <p:sldId id="297" r:id="rId60"/>
    <p:sldId id="298" r:id="rId61"/>
    <p:sldId id="299" r:id="rId62"/>
    <p:sldId id="302" r:id="rId63"/>
    <p:sldId id="303" r:id="rId64"/>
    <p:sldId id="304" r:id="rId65"/>
    <p:sldId id="307" r:id="rId66"/>
    <p:sldId id="305" r:id="rId67"/>
    <p:sldId id="306" r:id="rId68"/>
    <p:sldId id="308" r:id="rId69"/>
    <p:sldId id="309" r:id="rId70"/>
    <p:sldId id="311" r:id="rId71"/>
    <p:sldId id="312" r:id="rId72"/>
    <p:sldId id="313" r:id="rId73"/>
    <p:sldId id="314" r:id="rId74"/>
    <p:sldId id="317" r:id="rId75"/>
    <p:sldId id="318" r:id="rId76"/>
    <p:sldId id="315" r:id="rId77"/>
    <p:sldId id="316" r:id="rId78"/>
    <p:sldId id="319" r:id="rId79"/>
    <p:sldId id="296" r:id="rId80"/>
    <p:sldId id="321" r:id="rId81"/>
    <p:sldId id="322" r:id="rId82"/>
    <p:sldId id="323" r:id="rId83"/>
    <p:sldId id="324" r:id="rId84"/>
    <p:sldId id="325" r:id="rId85"/>
    <p:sldId id="327" r:id="rId86"/>
    <p:sldId id="326" r:id="rId87"/>
    <p:sldId id="328" r:id="rId88"/>
    <p:sldId id="329" r:id="rId89"/>
    <p:sldId id="341" r:id="rId90"/>
    <p:sldId id="330" r:id="rId91"/>
    <p:sldId id="333" r:id="rId92"/>
    <p:sldId id="334" r:id="rId93"/>
    <p:sldId id="335" r:id="rId94"/>
    <p:sldId id="336" r:id="rId95"/>
    <p:sldId id="364" r:id="rId96"/>
    <p:sldId id="337" r:id="rId97"/>
    <p:sldId id="338" r:id="rId98"/>
    <p:sldId id="339" r:id="rId99"/>
    <p:sldId id="347" r:id="rId100"/>
    <p:sldId id="340" r:id="rId101"/>
    <p:sldId id="342" r:id="rId102"/>
    <p:sldId id="343" r:id="rId103"/>
    <p:sldId id="344" r:id="rId104"/>
    <p:sldId id="346" r:id="rId105"/>
    <p:sldId id="345"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5" r:id="rId119"/>
    <p:sldId id="378" r:id="rId120"/>
    <p:sldId id="379" r:id="rId121"/>
    <p:sldId id="380" r:id="rId122"/>
    <p:sldId id="381" r:id="rId123"/>
    <p:sldId id="382" r:id="rId124"/>
    <p:sldId id="383" r:id="rId125"/>
    <p:sldId id="384" r:id="rId126"/>
    <p:sldId id="386" r:id="rId127"/>
    <p:sldId id="399" r:id="rId128"/>
    <p:sldId id="387" r:id="rId129"/>
    <p:sldId id="388" r:id="rId130"/>
    <p:sldId id="403" r:id="rId131"/>
    <p:sldId id="389" r:id="rId132"/>
    <p:sldId id="390" r:id="rId133"/>
    <p:sldId id="391" r:id="rId134"/>
    <p:sldId id="392" r:id="rId135"/>
    <p:sldId id="400" r:id="rId136"/>
    <p:sldId id="393" r:id="rId137"/>
    <p:sldId id="396" r:id="rId138"/>
    <p:sldId id="397" r:id="rId139"/>
    <p:sldId id="401" r:id="rId140"/>
    <p:sldId id="404" r:id="rId141"/>
    <p:sldId id="405" r:id="rId142"/>
    <p:sldId id="406" r:id="rId143"/>
    <p:sldId id="407" r:id="rId144"/>
    <p:sldId id="408" r:id="rId145"/>
    <p:sldId id="409" r:id="rId146"/>
    <p:sldId id="410" r:id="rId147"/>
    <p:sldId id="411" r:id="rId148"/>
    <p:sldId id="412" r:id="rId149"/>
    <p:sldId id="413" r:id="rId150"/>
    <p:sldId id="414" r:id="rId151"/>
    <p:sldId id="415" r:id="rId152"/>
    <p:sldId id="416" r:id="rId153"/>
    <p:sldId id="417" r:id="rId154"/>
    <p:sldId id="418" r:id="rId155"/>
    <p:sldId id="419" r:id="rId156"/>
    <p:sldId id="420" r:id="rId157"/>
    <p:sldId id="421" r:id="rId158"/>
    <p:sldId id="422" r:id="rId159"/>
    <p:sldId id="423" r:id="rId160"/>
    <p:sldId id="424" r:id="rId161"/>
    <p:sldId id="425" r:id="rId162"/>
    <p:sldId id="426" r:id="rId163"/>
    <p:sldId id="427" r:id="rId164"/>
    <p:sldId id="428" r:id="rId165"/>
    <p:sldId id="429" r:id="rId166"/>
    <p:sldId id="430" r:id="rId167"/>
    <p:sldId id="431" r:id="rId168"/>
    <p:sldId id="432" r:id="rId169"/>
    <p:sldId id="433" r:id="rId170"/>
    <p:sldId id="435" r:id="rId171"/>
    <p:sldId id="434" r:id="rId172"/>
    <p:sldId id="436" r:id="rId173"/>
    <p:sldId id="437" r:id="rId1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snapToGrid="0">
      <p:cViewPr varScale="1">
        <p:scale>
          <a:sx n="88" d="100"/>
          <a:sy n="88" d="100"/>
        </p:scale>
        <p:origin x="49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B1F41-416C-403C-BD03-72D0A50FD1D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3DC57D-CE3B-4C46-93B9-E7E921A0C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338ED9D-9F95-46B6-BD26-53D1AEB07464}"/>
              </a:ext>
            </a:extLst>
          </p:cNvPr>
          <p:cNvSpPr>
            <a:spLocks noGrp="1"/>
          </p:cNvSpPr>
          <p:nvPr>
            <p:ph type="dt" sz="half" idx="10"/>
          </p:nvPr>
        </p:nvSpPr>
        <p:spPr/>
        <p:txBody>
          <a:bodyPr/>
          <a:lstStyle/>
          <a:p>
            <a:fld id="{7CA1E1B3-4FC7-476C-842B-4A4699BA5F64}" type="datetimeFigureOut">
              <a:rPr lang="zh-CN" altLang="en-US" smtClean="0"/>
              <a:t>2020/8/22</a:t>
            </a:fld>
            <a:endParaRPr lang="zh-CN" altLang="en-US"/>
          </a:p>
        </p:txBody>
      </p:sp>
      <p:sp>
        <p:nvSpPr>
          <p:cNvPr id="5" name="页脚占位符 4">
            <a:extLst>
              <a:ext uri="{FF2B5EF4-FFF2-40B4-BE49-F238E27FC236}">
                <a16:creationId xmlns:a16="http://schemas.microsoft.com/office/drawing/2014/main" id="{B1B91F3C-8B22-4580-AD72-65C87F35CA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661A8A-26AA-4D7F-BF2D-E9C7683C409C}"/>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313633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0CF09-C2FD-4F40-AE13-E7246413E84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B8835C-ED35-45D0-98D1-0B72340E6F4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4C756D-625D-4091-AABA-67DD0F86E405}"/>
              </a:ext>
            </a:extLst>
          </p:cNvPr>
          <p:cNvSpPr>
            <a:spLocks noGrp="1"/>
          </p:cNvSpPr>
          <p:nvPr>
            <p:ph type="dt" sz="half" idx="10"/>
          </p:nvPr>
        </p:nvSpPr>
        <p:spPr/>
        <p:txBody>
          <a:bodyPr/>
          <a:lstStyle/>
          <a:p>
            <a:fld id="{7CA1E1B3-4FC7-476C-842B-4A4699BA5F64}" type="datetimeFigureOut">
              <a:rPr lang="zh-CN" altLang="en-US" smtClean="0"/>
              <a:t>2020/8/22</a:t>
            </a:fld>
            <a:endParaRPr lang="zh-CN" altLang="en-US"/>
          </a:p>
        </p:txBody>
      </p:sp>
      <p:sp>
        <p:nvSpPr>
          <p:cNvPr id="5" name="页脚占位符 4">
            <a:extLst>
              <a:ext uri="{FF2B5EF4-FFF2-40B4-BE49-F238E27FC236}">
                <a16:creationId xmlns:a16="http://schemas.microsoft.com/office/drawing/2014/main" id="{9B61D1BF-038E-481F-BA3B-736BDF0D79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B18F37-B824-4167-9E23-C3FF27BC9C50}"/>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1326217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179193-5315-4720-85C6-4CDF5F7EAE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9B929E1-7A59-4A18-8A99-C0D739B4318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196966-A511-4373-936D-FC35E2E311FB}"/>
              </a:ext>
            </a:extLst>
          </p:cNvPr>
          <p:cNvSpPr>
            <a:spLocks noGrp="1"/>
          </p:cNvSpPr>
          <p:nvPr>
            <p:ph type="dt" sz="half" idx="10"/>
          </p:nvPr>
        </p:nvSpPr>
        <p:spPr/>
        <p:txBody>
          <a:bodyPr/>
          <a:lstStyle/>
          <a:p>
            <a:fld id="{7CA1E1B3-4FC7-476C-842B-4A4699BA5F64}" type="datetimeFigureOut">
              <a:rPr lang="zh-CN" altLang="en-US" smtClean="0"/>
              <a:t>2020/8/22</a:t>
            </a:fld>
            <a:endParaRPr lang="zh-CN" altLang="en-US"/>
          </a:p>
        </p:txBody>
      </p:sp>
      <p:sp>
        <p:nvSpPr>
          <p:cNvPr id="5" name="页脚占位符 4">
            <a:extLst>
              <a:ext uri="{FF2B5EF4-FFF2-40B4-BE49-F238E27FC236}">
                <a16:creationId xmlns:a16="http://schemas.microsoft.com/office/drawing/2014/main" id="{AC9499D1-2E2A-4F80-9689-237E9CB0AD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84F3F2-1ECF-4100-AD1D-82B3A6CA8B61}"/>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2736905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01B981-6495-43A2-B8A3-D22FB49ED2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D8D7886-680F-49D2-8261-12843E46C0C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CF7D86-0999-450A-8C54-200FC455D706}"/>
              </a:ext>
            </a:extLst>
          </p:cNvPr>
          <p:cNvSpPr>
            <a:spLocks noGrp="1"/>
          </p:cNvSpPr>
          <p:nvPr>
            <p:ph type="dt" sz="half" idx="10"/>
          </p:nvPr>
        </p:nvSpPr>
        <p:spPr/>
        <p:txBody>
          <a:bodyPr/>
          <a:lstStyle/>
          <a:p>
            <a:fld id="{7CA1E1B3-4FC7-476C-842B-4A4699BA5F64}" type="datetimeFigureOut">
              <a:rPr lang="zh-CN" altLang="en-US" smtClean="0"/>
              <a:t>2020/8/22</a:t>
            </a:fld>
            <a:endParaRPr lang="zh-CN" altLang="en-US"/>
          </a:p>
        </p:txBody>
      </p:sp>
      <p:sp>
        <p:nvSpPr>
          <p:cNvPr id="5" name="页脚占位符 4">
            <a:extLst>
              <a:ext uri="{FF2B5EF4-FFF2-40B4-BE49-F238E27FC236}">
                <a16:creationId xmlns:a16="http://schemas.microsoft.com/office/drawing/2014/main" id="{B52F4A84-2DF7-44F6-BEF2-279F7627C5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E72FD0-153D-4FCA-BEFA-5379FF48B60D}"/>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323988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1B2A77-B098-4711-AF2D-C345EA6DA4D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6C8146A-4356-4840-9CA1-92160C6506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0F1AE5-B826-42E8-94F0-250F7E692BD4}"/>
              </a:ext>
            </a:extLst>
          </p:cNvPr>
          <p:cNvSpPr>
            <a:spLocks noGrp="1"/>
          </p:cNvSpPr>
          <p:nvPr>
            <p:ph type="dt" sz="half" idx="10"/>
          </p:nvPr>
        </p:nvSpPr>
        <p:spPr/>
        <p:txBody>
          <a:bodyPr/>
          <a:lstStyle/>
          <a:p>
            <a:fld id="{7CA1E1B3-4FC7-476C-842B-4A4699BA5F64}" type="datetimeFigureOut">
              <a:rPr lang="zh-CN" altLang="en-US" smtClean="0"/>
              <a:t>2020/8/22</a:t>
            </a:fld>
            <a:endParaRPr lang="zh-CN" altLang="en-US"/>
          </a:p>
        </p:txBody>
      </p:sp>
      <p:sp>
        <p:nvSpPr>
          <p:cNvPr id="5" name="页脚占位符 4">
            <a:extLst>
              <a:ext uri="{FF2B5EF4-FFF2-40B4-BE49-F238E27FC236}">
                <a16:creationId xmlns:a16="http://schemas.microsoft.com/office/drawing/2014/main" id="{38137AF9-6C7D-4B4A-9835-000A639FCE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950BE7-E1D2-4E81-92BE-7F7574C6AECF}"/>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380852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90D5D-F8BF-49B2-B00D-5607461D61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18EE3A-426E-45AF-990C-011846FBF02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B863412-C463-4910-9CDE-F6A2D94074F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69B196A-493D-45CA-B888-A8F7C8C0B8A8}"/>
              </a:ext>
            </a:extLst>
          </p:cNvPr>
          <p:cNvSpPr>
            <a:spLocks noGrp="1"/>
          </p:cNvSpPr>
          <p:nvPr>
            <p:ph type="dt" sz="half" idx="10"/>
          </p:nvPr>
        </p:nvSpPr>
        <p:spPr/>
        <p:txBody>
          <a:bodyPr/>
          <a:lstStyle/>
          <a:p>
            <a:fld id="{7CA1E1B3-4FC7-476C-842B-4A4699BA5F64}" type="datetimeFigureOut">
              <a:rPr lang="zh-CN" altLang="en-US" smtClean="0"/>
              <a:t>2020/8/22</a:t>
            </a:fld>
            <a:endParaRPr lang="zh-CN" altLang="en-US"/>
          </a:p>
        </p:txBody>
      </p:sp>
      <p:sp>
        <p:nvSpPr>
          <p:cNvPr id="6" name="页脚占位符 5">
            <a:extLst>
              <a:ext uri="{FF2B5EF4-FFF2-40B4-BE49-F238E27FC236}">
                <a16:creationId xmlns:a16="http://schemas.microsoft.com/office/drawing/2014/main" id="{F607D2AD-E490-4D26-BBCB-75FB38FB5B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868417-AFBD-4ED4-97FC-AE268669DB13}"/>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622237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E589F-8DDA-4F60-9363-A7F42E28A62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6722FB7-58FF-437B-9DBD-82CF243496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92DB09A-9167-474D-AFBF-F4D73C518CD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CEF74C-69CB-4DB7-A63F-521C2F96AB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BE5D96C-2E8B-415A-84BB-FFA340B197C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F3D85A5-0CFE-4FFA-8408-DCBB1FDE9010}"/>
              </a:ext>
            </a:extLst>
          </p:cNvPr>
          <p:cNvSpPr>
            <a:spLocks noGrp="1"/>
          </p:cNvSpPr>
          <p:nvPr>
            <p:ph type="dt" sz="half" idx="10"/>
          </p:nvPr>
        </p:nvSpPr>
        <p:spPr/>
        <p:txBody>
          <a:bodyPr/>
          <a:lstStyle/>
          <a:p>
            <a:fld id="{7CA1E1B3-4FC7-476C-842B-4A4699BA5F64}" type="datetimeFigureOut">
              <a:rPr lang="zh-CN" altLang="en-US" smtClean="0"/>
              <a:t>2020/8/22</a:t>
            </a:fld>
            <a:endParaRPr lang="zh-CN" altLang="en-US"/>
          </a:p>
        </p:txBody>
      </p:sp>
      <p:sp>
        <p:nvSpPr>
          <p:cNvPr id="8" name="页脚占位符 7">
            <a:extLst>
              <a:ext uri="{FF2B5EF4-FFF2-40B4-BE49-F238E27FC236}">
                <a16:creationId xmlns:a16="http://schemas.microsoft.com/office/drawing/2014/main" id="{8979A8D0-1380-46D6-A8E0-91AB0E4A58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D89F0EE-6E12-4BF5-9A0F-BEFDF4E24ACB}"/>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3393507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54D28-FD4A-442D-A994-25B8FE9E65F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8C9CFA-C375-4AC3-B537-98586EEF4C8F}"/>
              </a:ext>
            </a:extLst>
          </p:cNvPr>
          <p:cNvSpPr>
            <a:spLocks noGrp="1"/>
          </p:cNvSpPr>
          <p:nvPr>
            <p:ph type="dt" sz="half" idx="10"/>
          </p:nvPr>
        </p:nvSpPr>
        <p:spPr/>
        <p:txBody>
          <a:bodyPr/>
          <a:lstStyle/>
          <a:p>
            <a:fld id="{7CA1E1B3-4FC7-476C-842B-4A4699BA5F64}" type="datetimeFigureOut">
              <a:rPr lang="zh-CN" altLang="en-US" smtClean="0"/>
              <a:t>2020/8/22</a:t>
            </a:fld>
            <a:endParaRPr lang="zh-CN" altLang="en-US"/>
          </a:p>
        </p:txBody>
      </p:sp>
      <p:sp>
        <p:nvSpPr>
          <p:cNvPr id="4" name="页脚占位符 3">
            <a:extLst>
              <a:ext uri="{FF2B5EF4-FFF2-40B4-BE49-F238E27FC236}">
                <a16:creationId xmlns:a16="http://schemas.microsoft.com/office/drawing/2014/main" id="{7FC18D07-EED2-40F7-8234-B80E9A6CE2A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21B63BE-DE20-4436-A367-2C0DAAD3FC3F}"/>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2421195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CCA2EE-1296-4183-8520-F97C135107E0}"/>
              </a:ext>
            </a:extLst>
          </p:cNvPr>
          <p:cNvSpPr>
            <a:spLocks noGrp="1"/>
          </p:cNvSpPr>
          <p:nvPr>
            <p:ph type="dt" sz="half" idx="10"/>
          </p:nvPr>
        </p:nvSpPr>
        <p:spPr/>
        <p:txBody>
          <a:bodyPr/>
          <a:lstStyle/>
          <a:p>
            <a:fld id="{7CA1E1B3-4FC7-476C-842B-4A4699BA5F64}" type="datetimeFigureOut">
              <a:rPr lang="zh-CN" altLang="en-US" smtClean="0"/>
              <a:t>2020/8/22</a:t>
            </a:fld>
            <a:endParaRPr lang="zh-CN" altLang="en-US"/>
          </a:p>
        </p:txBody>
      </p:sp>
      <p:sp>
        <p:nvSpPr>
          <p:cNvPr id="3" name="页脚占位符 2">
            <a:extLst>
              <a:ext uri="{FF2B5EF4-FFF2-40B4-BE49-F238E27FC236}">
                <a16:creationId xmlns:a16="http://schemas.microsoft.com/office/drawing/2014/main" id="{870B51D6-CA83-47BF-A07C-167EA44D3C0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7AC0195-555A-496B-9AAD-5F48A32752AC}"/>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263994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07777-58E3-415E-871E-450FD385997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194123-F093-41CC-B9D3-CF694A97F3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253DB79-D042-4FC9-A982-DB4ABAC2F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E78C8C-3179-46CB-A6E3-68B05DAEE7E2}"/>
              </a:ext>
            </a:extLst>
          </p:cNvPr>
          <p:cNvSpPr>
            <a:spLocks noGrp="1"/>
          </p:cNvSpPr>
          <p:nvPr>
            <p:ph type="dt" sz="half" idx="10"/>
          </p:nvPr>
        </p:nvSpPr>
        <p:spPr/>
        <p:txBody>
          <a:bodyPr/>
          <a:lstStyle/>
          <a:p>
            <a:fld id="{7CA1E1B3-4FC7-476C-842B-4A4699BA5F64}" type="datetimeFigureOut">
              <a:rPr lang="zh-CN" altLang="en-US" smtClean="0"/>
              <a:t>2020/8/22</a:t>
            </a:fld>
            <a:endParaRPr lang="zh-CN" altLang="en-US"/>
          </a:p>
        </p:txBody>
      </p:sp>
      <p:sp>
        <p:nvSpPr>
          <p:cNvPr id="6" name="页脚占位符 5">
            <a:extLst>
              <a:ext uri="{FF2B5EF4-FFF2-40B4-BE49-F238E27FC236}">
                <a16:creationId xmlns:a16="http://schemas.microsoft.com/office/drawing/2014/main" id="{4C7FE43E-061F-412D-9C5D-B98E10C9A6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6E6648-EC72-46CA-994A-7F2BD8550FBB}"/>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3579522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88644-3802-4351-8FDB-0575E38F7E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EAC1F3-28D4-4052-84C4-6CBBBCD723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8F69BEA-0DA6-4317-B66E-FEA41B020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CD1927-DB50-4679-9AE4-0825FD1F7AC3}"/>
              </a:ext>
            </a:extLst>
          </p:cNvPr>
          <p:cNvSpPr>
            <a:spLocks noGrp="1"/>
          </p:cNvSpPr>
          <p:nvPr>
            <p:ph type="dt" sz="half" idx="10"/>
          </p:nvPr>
        </p:nvSpPr>
        <p:spPr/>
        <p:txBody>
          <a:bodyPr/>
          <a:lstStyle/>
          <a:p>
            <a:fld id="{7CA1E1B3-4FC7-476C-842B-4A4699BA5F64}" type="datetimeFigureOut">
              <a:rPr lang="zh-CN" altLang="en-US" smtClean="0"/>
              <a:t>2020/8/22</a:t>
            </a:fld>
            <a:endParaRPr lang="zh-CN" altLang="en-US"/>
          </a:p>
        </p:txBody>
      </p:sp>
      <p:sp>
        <p:nvSpPr>
          <p:cNvPr id="6" name="页脚占位符 5">
            <a:extLst>
              <a:ext uri="{FF2B5EF4-FFF2-40B4-BE49-F238E27FC236}">
                <a16:creationId xmlns:a16="http://schemas.microsoft.com/office/drawing/2014/main" id="{8063ACB7-E358-40DD-8CF6-879774A817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39147C-18CF-4DE6-9CE8-F72AB0ABF4D9}"/>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964822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B1EC8D1-6E32-452F-AB98-1AD6D377FF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596322F-CA80-4DB5-B62F-F7DAA09CE7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8A95EE-9FAF-4BDD-B4B1-FF54C18FFE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A1E1B3-4FC7-476C-842B-4A4699BA5F64}" type="datetimeFigureOut">
              <a:rPr lang="zh-CN" altLang="en-US" smtClean="0"/>
              <a:t>2020/8/22</a:t>
            </a:fld>
            <a:endParaRPr lang="zh-CN" altLang="en-US"/>
          </a:p>
        </p:txBody>
      </p:sp>
      <p:sp>
        <p:nvSpPr>
          <p:cNvPr id="5" name="页脚占位符 4">
            <a:extLst>
              <a:ext uri="{FF2B5EF4-FFF2-40B4-BE49-F238E27FC236}">
                <a16:creationId xmlns:a16="http://schemas.microsoft.com/office/drawing/2014/main" id="{AEA9D223-4C30-4ACB-8B6D-E63E7F0C68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C55F77-B3E6-4290-9F97-E3FBAAA8D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689101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blog.csdn.net/wohiusdashi/article/details/89358071" TargetMode="External"/><Relationship Id="rId2" Type="http://schemas.openxmlformats.org/officeDocument/2006/relationships/hyperlink" Target="https://dev.mysql.com/get/mysql57-community-release-el7-9.noarch.rpm" TargetMode="Externa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mailto:1712712@qq.com"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www.cnblogs.com/ZhengPeng7/p/9000053.html"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cr.console.aliyun.com/cn-hangzhou/instances/mirrors" TargetMode="External"/><Relationship Id="rId2" Type="http://schemas.openxmlformats.org/officeDocument/2006/relationships/hyperlink" Target="https://docs.docker.com/engine/install/centos/" TargetMode="External"/><Relationship Id="rId1" Type="http://schemas.openxmlformats.org/officeDocument/2006/relationships/slideLayout" Target="../slideLayouts/slideLayout2.xml"/><Relationship Id="rId4" Type="http://schemas.openxmlformats.org/officeDocument/2006/relationships/hyperlink" Target="https://blog.csdn.net/qq_26624661/article/details/7956573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cnblogs.com/CloudMan6/p/6928772.html"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blog.csdn.net/wyqwilliam/article/details/97166753"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www.navicat.com/en/download/navicat-premium#li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cr.console.aliyun.com/cn-hangzhou/instances/repositories" TargetMode="Externa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cr.console.aliyun.com/images/cn-hangzhou/szw_zhang/mycentos/detail"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blog.csdn.net/chuanj1985/article/details/6873830"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blog.51cto.com/zpf666/2335640" TargetMode="External"/><Relationship Id="rId2" Type="http://schemas.openxmlformats.org/officeDocument/2006/relationships/hyperlink" Target="https://www.youzack.com/ListeningExercise/Episode/389?mediaType=audio"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thelighter.github.io/2019/04/17/virtualenv/" TargetMode="External"/><Relationship Id="rId2" Type="http://schemas.openxmlformats.org/officeDocument/2006/relationships/hyperlink" Target="https://blog.csdn.net/debug_cpp/article/details/2687067" TargetMode="External"/><Relationship Id="rId1" Type="http://schemas.openxmlformats.org/officeDocument/2006/relationships/slideLayout" Target="../slideLayouts/slideLayout2.xml"/><Relationship Id="rId4" Type="http://schemas.openxmlformats.org/officeDocument/2006/relationships/hyperlink" Target="https://blog.csdn.net/Amberdreams/article/details/80458695"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www.cnblogs.com/zyxnhr/p/10664994.html" TargetMode="External"/><Relationship Id="rId2" Type="http://schemas.openxmlformats.org/officeDocument/2006/relationships/hyperlink" Target="https://www.jianshu.com/p/05dc6455b513"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s://blog.csdn.net/ysm_sd/article/details/51144975?utm_medium=distribute.pc_relevant.none-task-blog-BlogCommendFromMachineLearnPai2-1.nonecase&amp;depth_1-utm_source=distribute.pc_relevant.none-task-blog-BlogCommendFromMachineLearnPai2-1.nonecas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zh.m.wikibooks.org/w/index.php?title=Vim/%E4%B8%89%E7%A7%8D%E6%A8%A1%E5%BC%8F&amp;action=edit&amp;section=2" TargetMode="External"/><Relationship Id="rId2" Type="http://schemas.openxmlformats.org/officeDocument/2006/relationships/hyperlink" Target="https://zh.m.wikibooks.org/w/index.php?title=Vim/%E4%B8%89%E7%A7%8D%E6%A8%A1%E5%BC%8F&amp;action=edit&amp;section=1" TargetMode="External"/><Relationship Id="rId1" Type="http://schemas.openxmlformats.org/officeDocument/2006/relationships/slideLayout" Target="../slideLayouts/slideLayout7.xml"/><Relationship Id="rId4" Type="http://schemas.openxmlformats.org/officeDocument/2006/relationships/hyperlink" Target="https://zh.m.wikibooks.org/w/index.php?title=Vim/%E4%B8%89%E7%A7%8D%E6%A8%A1%E5%BC%8F&amp;action=edit&amp;section=3"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www.cnblogs.com/easonjim/p/7863099.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s://launchpad.net/"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1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cnblogs.com/jiangyao/archive/2010/05/19/1738909.html"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log.csdn.net/david_sheep/article/details/82761799" TargetMode="External"/><Relationship Id="rId2" Type="http://schemas.openxmlformats.org/officeDocument/2006/relationships/hyperlink" Target="https://jingyan.baidu.com/article/84b4f565b70c5660f6da3226.html"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log.csdn.net/fantaxy025025/article/details/84918199" TargetMode="External"/><Relationship Id="rId2" Type="http://schemas.openxmlformats.org/officeDocument/2006/relationships/hyperlink" Target="https://yq.aliyun.com/articles/653767?spm=a2c4e.11153940.0.0.4934756b3IV0xN" TargetMode="External"/><Relationship Id="rId1" Type="http://schemas.openxmlformats.org/officeDocument/2006/relationships/slideLayout" Target="../slideLayouts/slideLayout2.xml"/><Relationship Id="rId5" Type="http://schemas.openxmlformats.org/officeDocument/2006/relationships/hyperlink" Target="http://mirrors.aliyun.com/repo/Centos-7.repo" TargetMode="External"/><Relationship Id="rId4" Type="http://schemas.openxmlformats.org/officeDocument/2006/relationships/hyperlink" Target="https://www.cnblogs.com/nineep/p/6795692.html"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loud.tencent.com/developer/article/1489462" TargetMode="External"/><Relationship Id="rId2" Type="http://schemas.openxmlformats.org/officeDocument/2006/relationships/hyperlink" Target="http://snailhome.github.io/note/fcitx_in_centos7.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blog.csdn.net/gsh_hello_world/article/details/7022785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jianshu.com/p/97c35d569aa3"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blog.csdn.net/weixx3/article/details/80782479"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hyperlink" Target="https://www.jianshu.com/p/bad33004bb4f" TargetMode="External"/><Relationship Id="rId2" Type="http://schemas.openxmlformats.org/officeDocument/2006/relationships/hyperlink" Target="https://blog.csdn.net/zsx1314lovezyf/article/details/89765188"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blog.csdn.net/u011068702/article/details/84996439"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blog.csdn.net/qq_41865652/article/details/85100264" TargetMode="External"/><Relationship Id="rId2" Type="http://schemas.openxmlformats.org/officeDocument/2006/relationships/hyperlink" Target="https://blog.csdn.net/Xia_sheng/article/details/89786010?utm_medium=distribute.pc_relevant.none-task-blog-BlogCommendFromMachineLearnPai2-1.nonecase&amp;depth_1-utm_source=distribute.pc_relevant.none-task-blog-BlogCommendFromMachineLearnPai2-1.nonecas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blog.csdn.net/hurry0808/article/details/78882111" TargetMode="External"/><Relationship Id="rId2" Type="http://schemas.openxmlformats.org/officeDocument/2006/relationships/hyperlink" Target="https://blog.csdn.net/hejiamian/article/details/52031910" TargetMode="External"/><Relationship Id="rId1" Type="http://schemas.openxmlformats.org/officeDocument/2006/relationships/slideLayout" Target="../slideLayouts/slideLayout2.xml"/><Relationship Id="rId4" Type="http://schemas.openxmlformats.org/officeDocument/2006/relationships/hyperlink" Target="https://jingyan.baidu.com/article/fec7a1e5b81fe01190b4e7ce.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B652C-B7CC-421B-AFF8-C70BCF8327B6}"/>
              </a:ext>
            </a:extLst>
          </p:cNvPr>
          <p:cNvSpPr>
            <a:spLocks noGrp="1"/>
          </p:cNvSpPr>
          <p:nvPr>
            <p:ph type="title"/>
          </p:nvPr>
        </p:nvSpPr>
        <p:spPr/>
        <p:txBody>
          <a:bodyPr>
            <a:normAutofit/>
          </a:bodyPr>
          <a:lstStyle/>
          <a:p>
            <a:pPr algn="ctr"/>
            <a:r>
              <a:rPr lang="en-US" altLang="zh-CN" sz="3600" dirty="0"/>
              <a:t>Linux</a:t>
            </a:r>
            <a:r>
              <a:rPr lang="zh-CN" altLang="en-US" sz="3600" dirty="0"/>
              <a:t>的学习流程</a:t>
            </a:r>
          </a:p>
        </p:txBody>
      </p:sp>
      <p:sp>
        <p:nvSpPr>
          <p:cNvPr id="3" name="内容占位符 2">
            <a:extLst>
              <a:ext uri="{FF2B5EF4-FFF2-40B4-BE49-F238E27FC236}">
                <a16:creationId xmlns:a16="http://schemas.microsoft.com/office/drawing/2014/main" id="{3D29D7B5-2DAF-45E3-A216-548CD366436A}"/>
              </a:ext>
            </a:extLst>
          </p:cNvPr>
          <p:cNvSpPr>
            <a:spLocks noGrp="1"/>
          </p:cNvSpPr>
          <p:nvPr>
            <p:ph idx="1"/>
          </p:nvPr>
        </p:nvSpPr>
        <p:spPr/>
        <p:txBody>
          <a:bodyPr>
            <a:normAutofit/>
          </a:bodyPr>
          <a:lstStyle/>
          <a:p>
            <a:r>
              <a:rPr lang="zh-CN" altLang="en-US" sz="2400" dirty="0"/>
              <a:t>第二阶段、</a:t>
            </a:r>
            <a:r>
              <a:rPr lang="en-US" altLang="zh-CN" sz="2400" dirty="0" err="1"/>
              <a:t>linux</a:t>
            </a:r>
            <a:r>
              <a:rPr lang="zh-CN" altLang="en-US" sz="2400" dirty="0"/>
              <a:t>下的各种配置</a:t>
            </a:r>
            <a:r>
              <a:rPr lang="en-US" altLang="zh-CN" sz="2400" dirty="0"/>
              <a:t>(</a:t>
            </a:r>
            <a:r>
              <a:rPr lang="zh-CN" altLang="en-US" sz="2400" dirty="0"/>
              <a:t>环境变量的配置，网络配置，服务配置</a:t>
            </a:r>
            <a:r>
              <a:rPr lang="en-US" altLang="zh-CN" sz="2400" dirty="0"/>
              <a:t>)</a:t>
            </a:r>
            <a:r>
              <a:rPr lang="zh-CN" altLang="en-US" sz="2400" dirty="0"/>
              <a:t>等</a:t>
            </a:r>
          </a:p>
          <a:p>
            <a:r>
              <a:rPr lang="zh-CN" altLang="en-US" sz="2400" dirty="0"/>
              <a:t>第三阶段、</a:t>
            </a:r>
            <a:r>
              <a:rPr lang="en-US" altLang="zh-CN" sz="2400" dirty="0" err="1"/>
              <a:t>linux</a:t>
            </a:r>
            <a:r>
              <a:rPr lang="zh-CN" altLang="en-US" sz="2400" dirty="0"/>
              <a:t>下如何搭建对应语言的开发环境</a:t>
            </a:r>
            <a:r>
              <a:rPr lang="en-US" altLang="zh-CN" sz="2400" dirty="0"/>
              <a:t>(</a:t>
            </a:r>
            <a:r>
              <a:rPr lang="zh-CN" altLang="en-US" sz="2400" dirty="0"/>
              <a:t>大数据、</a:t>
            </a:r>
            <a:r>
              <a:rPr lang="en-US" altLang="zh-CN" sz="2400" dirty="0" err="1"/>
              <a:t>javaee</a:t>
            </a:r>
            <a:r>
              <a:rPr lang="zh-CN" altLang="en-US" sz="2400" dirty="0"/>
              <a:t>、</a:t>
            </a:r>
            <a:r>
              <a:rPr lang="en-US" altLang="zh-CN" sz="2400" dirty="0"/>
              <a:t>python</a:t>
            </a:r>
            <a:r>
              <a:rPr lang="zh-CN" altLang="en-US" sz="2400" dirty="0"/>
              <a:t>等</a:t>
            </a:r>
            <a:r>
              <a:rPr lang="en-US" altLang="zh-CN" sz="2400" dirty="0"/>
              <a:t>)</a:t>
            </a:r>
          </a:p>
          <a:p>
            <a:r>
              <a:rPr lang="zh-CN" altLang="en-US" sz="2400" dirty="0"/>
              <a:t>第四阶段、能编写</a:t>
            </a:r>
            <a:r>
              <a:rPr lang="en-US" altLang="zh-CN" sz="2400" dirty="0"/>
              <a:t>shell</a:t>
            </a:r>
            <a:r>
              <a:rPr lang="zh-CN" altLang="en-US" sz="2400" dirty="0"/>
              <a:t>脚本，对</a:t>
            </a:r>
            <a:r>
              <a:rPr lang="en-US" altLang="zh-CN" sz="2400" dirty="0" err="1"/>
              <a:t>linux</a:t>
            </a:r>
            <a:r>
              <a:rPr lang="zh-CN" altLang="en-US" sz="2400" dirty="0"/>
              <a:t>服务器进行维护</a:t>
            </a:r>
            <a:r>
              <a:rPr lang="en-US" altLang="zh-CN" sz="2400" dirty="0"/>
              <a:t>.</a:t>
            </a:r>
          </a:p>
          <a:p>
            <a:r>
              <a:rPr lang="zh-CN" altLang="en-US" sz="2400" dirty="0"/>
              <a:t>第五阶段</a:t>
            </a:r>
            <a:r>
              <a:rPr lang="en-US" altLang="zh-CN" sz="2400" dirty="0"/>
              <a:t>:</a:t>
            </a:r>
            <a:r>
              <a:rPr lang="zh-CN" altLang="en-US" sz="2400" dirty="0"/>
              <a:t>能进行安全设置，防止攻击</a:t>
            </a:r>
          </a:p>
          <a:p>
            <a:r>
              <a:rPr lang="zh-CN" altLang="en-US" sz="2400" dirty="0"/>
              <a:t>第六阶段</a:t>
            </a:r>
            <a:r>
              <a:rPr lang="en-US" altLang="zh-CN" sz="2400" dirty="0"/>
              <a:t>:</a:t>
            </a:r>
            <a:r>
              <a:rPr lang="zh-CN" altLang="en-US" sz="2400" dirty="0"/>
              <a:t>深入理解</a:t>
            </a:r>
            <a:r>
              <a:rPr lang="en-US" altLang="zh-CN" sz="2400" dirty="0" err="1"/>
              <a:t>linux</a:t>
            </a:r>
            <a:r>
              <a:rPr lang="zh-CN" altLang="en-US" sz="2400" dirty="0"/>
              <a:t>系统</a:t>
            </a:r>
            <a:r>
              <a:rPr lang="en-US" altLang="zh-CN" sz="2400" dirty="0"/>
              <a:t>(</a:t>
            </a:r>
            <a:r>
              <a:rPr lang="zh-CN" altLang="en-US" sz="2400" dirty="0"/>
              <a:t>对内核有研究</a:t>
            </a:r>
            <a:r>
              <a:rPr lang="en-US" altLang="zh-CN" sz="2400" dirty="0"/>
              <a:t>)</a:t>
            </a:r>
            <a:endParaRPr lang="zh-CN" altLang="en-US" sz="2400" dirty="0"/>
          </a:p>
        </p:txBody>
      </p:sp>
    </p:spTree>
    <p:extLst>
      <p:ext uri="{BB962C8B-B14F-4D97-AF65-F5344CB8AC3E}">
        <p14:creationId xmlns:p14="http://schemas.microsoft.com/office/powerpoint/2010/main" val="807845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B8D1CC0-5B66-4E81-A545-1AE43B66204D}"/>
              </a:ext>
            </a:extLst>
          </p:cNvPr>
          <p:cNvSpPr/>
          <p:nvPr/>
        </p:nvSpPr>
        <p:spPr>
          <a:xfrm>
            <a:off x="138023" y="-1326148"/>
            <a:ext cx="11869947" cy="6247864"/>
          </a:xfrm>
          <a:prstGeom prst="rect">
            <a:avLst/>
          </a:prstGeom>
        </p:spPr>
        <p:txBody>
          <a:bodyPr wrap="square">
            <a:spAutoFit/>
          </a:bodyPr>
          <a:lstStyle/>
          <a:p>
            <a:r>
              <a:rPr lang="zh-CN" altLang="en-US" sz="2000" b="1" dirty="0"/>
              <a:t>/usr这是一个非常重要的目录，包含绝大多数的(多)用户工具和应用程序，用户的很多应用程序和文件都放在这个目录下，类似于windows下的program files目录。</a:t>
            </a:r>
            <a:endParaRPr lang="en-US" altLang="zh-CN" sz="2000" b="1" dirty="0"/>
          </a:p>
          <a:p>
            <a:r>
              <a:rPr lang="zh-CN" altLang="en-US" sz="2000" b="1" dirty="0"/>
              <a:t>/lib存放着系统最基本的动态链接共享库，其作用类似于Windows里的DLL文件，几乎所有的应用程序都需要用到这些共享库。/var存放不断扩充的内容，如经常被修改的目录、文件(包含各种日志文件)等。</a:t>
            </a:r>
            <a:endParaRPr lang="en-US" altLang="zh-CN" sz="2000" b="1" dirty="0"/>
          </a:p>
          <a:p>
            <a:r>
              <a:rPr lang="zh-CN" altLang="en-US" sz="2000" b="1" dirty="0"/>
              <a:t>/boot存放启动Linux时使用的一些核心文件，包括一些引导程序文件、链接文件、镜像文件等。</a:t>
            </a:r>
            <a:endParaRPr lang="en-US" altLang="zh-CN" sz="2000" b="1" dirty="0"/>
          </a:p>
          <a:p>
            <a:r>
              <a:rPr lang="zh-CN" altLang="en-US" sz="2000" b="1" dirty="0"/>
              <a:t>/home用户的主目录，在Linux中，每个用户都有一个自己的目录，该目录名一般以用户账号命名，包含保存的文件、个人设置等。</a:t>
            </a:r>
            <a:endParaRPr lang="en-US" altLang="zh-CN" sz="2000" b="1" dirty="0"/>
          </a:p>
          <a:p>
            <a:r>
              <a:rPr lang="zh-CN" altLang="en-US" sz="2000" b="1" dirty="0"/>
              <a:t>/sbins就是Super User的意思，这里存放的是系统管理员使用的系统管理程序。</a:t>
            </a:r>
            <a:endParaRPr lang="en-US" altLang="zh-CN" sz="2000" b="1" dirty="0"/>
          </a:p>
          <a:p>
            <a:r>
              <a:rPr lang="zh-CN" altLang="en-US" sz="2000" b="1" dirty="0"/>
              <a:t>/bins就是Super User的意思，这里存放的是系统管理员使用的系统管理程序。</a:t>
            </a:r>
            <a:endParaRPr lang="en-US" altLang="zh-CN" sz="2000" b="1" dirty="0"/>
          </a:p>
          <a:p>
            <a:r>
              <a:rPr lang="zh-CN" altLang="en-US" sz="2000" b="1" dirty="0"/>
              <a:t>/etc存放所有的系统管理所需的配置文件和子目录，如interfaces(Ubuntu)、ipcfc-*(CentOS)、fstab等。</a:t>
            </a:r>
            <a:endParaRPr lang="en-US" altLang="zh-CN" sz="2000" b="1" dirty="0"/>
          </a:p>
          <a:p>
            <a:r>
              <a:rPr lang="zh-CN" altLang="en-US" sz="2000" b="1" dirty="0"/>
              <a:t>/tmp存放一些临时文件，在系统重启时临时文件将被删除。</a:t>
            </a:r>
            <a:endParaRPr lang="en-US" altLang="zh-CN" sz="2000" b="1" dirty="0"/>
          </a:p>
          <a:p>
            <a:r>
              <a:rPr lang="zh-CN" altLang="en-US" sz="2000" b="1" dirty="0"/>
              <a:t>/snapUbuntu 16.04及之后版本引入了snap包管理器，与之相关的目录、文件(包括安装文件)位于/snap中。/lost+found该目录一般情况下是空的，当系统非法关机后会在该目录生成一些遗失的片段。</a:t>
            </a:r>
            <a:endParaRPr lang="en-US" altLang="zh-CN" sz="2000" b="1" dirty="0"/>
          </a:p>
          <a:p>
            <a:r>
              <a:rPr lang="zh-CN" altLang="en-US" sz="2000" b="1" dirty="0"/>
              <a:t>/medialinux系统会自动识别一些设备，例如U盘、光驱等等，当识别后，linux会把识别的设备挂载到该目录下。</a:t>
            </a:r>
            <a:endParaRPr lang="en-US" altLang="zh-CN" sz="2000" b="1" dirty="0"/>
          </a:p>
          <a:p>
            <a:r>
              <a:rPr lang="zh-CN" altLang="en-US" sz="2000" b="1" dirty="0"/>
              <a:t>/srv该目录存放一些服务启动之后需要提取的数据。</a:t>
            </a:r>
            <a:endParaRPr lang="en-US" altLang="zh-CN" sz="2000" b="1" dirty="0"/>
          </a:p>
          <a:p>
            <a:r>
              <a:rPr lang="zh-CN" altLang="en-US" sz="2000" b="1" dirty="0"/>
              <a:t>/cdrom光驱目录。/root该目录为系统管理员用户目录。</a:t>
            </a:r>
            <a:endParaRPr lang="en-US" altLang="zh-CN" sz="2000" b="1" dirty="0"/>
          </a:p>
          <a:p>
            <a:r>
              <a:rPr lang="zh-CN" altLang="en-US" sz="2000" b="1" dirty="0"/>
              <a:t>/opt该目录存放安装的第三方软件，如Oracle数据库就可以安装到该目录下。</a:t>
            </a:r>
            <a:endParaRPr lang="en-US" altLang="zh-CN" sz="2000" b="1" dirty="0"/>
          </a:p>
          <a:p>
            <a:r>
              <a:rPr lang="zh-CN" altLang="en-US" sz="2000" b="1" dirty="0"/>
              <a:t>/mnt挂载其他的文件系统(含硬盘分区)的目录。</a:t>
            </a:r>
            <a:endParaRPr lang="en-US" altLang="zh-CN" sz="2000" b="1" dirty="0"/>
          </a:p>
          <a:p>
            <a:r>
              <a:rPr lang="zh-CN" altLang="en-US" sz="2000" b="1" dirty="0"/>
              <a:t>/lib64类似lib目录，存放64位库文件。</a:t>
            </a:r>
          </a:p>
        </p:txBody>
      </p:sp>
    </p:spTree>
    <p:extLst>
      <p:ext uri="{BB962C8B-B14F-4D97-AF65-F5344CB8AC3E}">
        <p14:creationId xmlns:p14="http://schemas.microsoft.com/office/powerpoint/2010/main" val="38153980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AFE85F4-BCEC-4144-9569-3D87A11C7590}"/>
              </a:ext>
            </a:extLst>
          </p:cNvPr>
          <p:cNvPicPr>
            <a:picLocks noChangeAspect="1"/>
          </p:cNvPicPr>
          <p:nvPr/>
        </p:nvPicPr>
        <p:blipFill>
          <a:blip r:embed="rId2"/>
          <a:stretch>
            <a:fillRect/>
          </a:stretch>
        </p:blipFill>
        <p:spPr>
          <a:xfrm>
            <a:off x="1065314" y="2226629"/>
            <a:ext cx="9342930" cy="5425910"/>
          </a:xfrm>
          <a:prstGeom prst="rect">
            <a:avLst/>
          </a:prstGeom>
        </p:spPr>
      </p:pic>
      <p:pic>
        <p:nvPicPr>
          <p:cNvPr id="3" name="图片 2">
            <a:extLst>
              <a:ext uri="{FF2B5EF4-FFF2-40B4-BE49-F238E27FC236}">
                <a16:creationId xmlns:a16="http://schemas.microsoft.com/office/drawing/2014/main" id="{312C10A9-63ED-41C5-80C2-31D18507694D}"/>
              </a:ext>
            </a:extLst>
          </p:cNvPr>
          <p:cNvPicPr>
            <a:picLocks noChangeAspect="1"/>
          </p:cNvPicPr>
          <p:nvPr/>
        </p:nvPicPr>
        <p:blipFill>
          <a:blip r:embed="rId3"/>
          <a:stretch>
            <a:fillRect/>
          </a:stretch>
        </p:blipFill>
        <p:spPr>
          <a:xfrm>
            <a:off x="1065314" y="409526"/>
            <a:ext cx="9289585" cy="1508891"/>
          </a:xfrm>
          <a:prstGeom prst="rect">
            <a:avLst/>
          </a:prstGeom>
        </p:spPr>
      </p:pic>
    </p:spTree>
    <p:extLst>
      <p:ext uri="{BB962C8B-B14F-4D97-AF65-F5344CB8AC3E}">
        <p14:creationId xmlns:p14="http://schemas.microsoft.com/office/powerpoint/2010/main" val="11649606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CDD89-FC37-4DB0-98C1-7F02BEE28D0A}"/>
              </a:ext>
            </a:extLst>
          </p:cNvPr>
          <p:cNvSpPr>
            <a:spLocks noGrp="1"/>
          </p:cNvSpPr>
          <p:nvPr>
            <p:ph type="title"/>
          </p:nvPr>
        </p:nvSpPr>
        <p:spPr/>
        <p:txBody>
          <a:bodyPr>
            <a:normAutofit/>
          </a:bodyPr>
          <a:lstStyle/>
          <a:p>
            <a:pPr algn="ctr"/>
            <a:r>
              <a:rPr lang="en-US" altLang="zh-CN" sz="3200" b="1" dirty="0"/>
              <a:t>RPM</a:t>
            </a:r>
            <a:r>
              <a:rPr lang="zh-CN" altLang="en-US" sz="3200" b="1" dirty="0"/>
              <a:t>包管理</a:t>
            </a:r>
          </a:p>
        </p:txBody>
      </p:sp>
      <p:sp>
        <p:nvSpPr>
          <p:cNvPr id="3" name="内容占位符 2">
            <a:extLst>
              <a:ext uri="{FF2B5EF4-FFF2-40B4-BE49-F238E27FC236}">
                <a16:creationId xmlns:a16="http://schemas.microsoft.com/office/drawing/2014/main" id="{A285DF94-81A3-49B9-8F87-3C5405F783B4}"/>
              </a:ext>
            </a:extLst>
          </p:cNvPr>
          <p:cNvSpPr>
            <a:spLocks noGrp="1"/>
          </p:cNvSpPr>
          <p:nvPr>
            <p:ph idx="1"/>
          </p:nvPr>
        </p:nvSpPr>
        <p:spPr>
          <a:xfrm>
            <a:off x="838200" y="1773867"/>
            <a:ext cx="10515600" cy="4351338"/>
          </a:xfrm>
        </p:spPr>
        <p:txBody>
          <a:bodyPr>
            <a:normAutofit/>
          </a:bodyPr>
          <a:lstStyle/>
          <a:p>
            <a:pPr marL="0" indent="0">
              <a:buNone/>
            </a:pPr>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rpm –</a:t>
            </a:r>
            <a:r>
              <a:rPr lang="en-US" altLang="zh-CN" sz="1800" b="1" dirty="0" err="1">
                <a:latin typeface="华文楷体" panose="02010600040101010101" pitchFamily="2" charset="-122"/>
                <a:ea typeface="华文楷体" panose="02010600040101010101" pitchFamily="2" charset="-122"/>
              </a:rPr>
              <a:t>qa</a:t>
            </a:r>
            <a:r>
              <a:rPr lang="en-US" altLang="zh-CN" sz="1800" b="1" dirty="0">
                <a:latin typeface="华文楷体" panose="02010600040101010101" pitchFamily="2" charset="-122"/>
                <a:ea typeface="华文楷体" panose="02010600040101010101" pitchFamily="2" charset="-122"/>
              </a:rPr>
              <a:t> | grep </a:t>
            </a:r>
            <a:r>
              <a:rPr lang="en-US" altLang="zh-CN" sz="1800" b="1" dirty="0" err="1">
                <a:latin typeface="华文楷体" panose="02010600040101010101" pitchFamily="2" charset="-122"/>
                <a:ea typeface="华文楷体" panose="02010600040101010101" pitchFamily="2" charset="-122"/>
              </a:rPr>
              <a:t>firefox</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-q  </a:t>
            </a:r>
            <a:r>
              <a:rPr lang="zh-CN" altLang="en-US" sz="1800" b="1" dirty="0">
                <a:latin typeface="华文楷体" panose="02010600040101010101" pitchFamily="2" charset="-122"/>
                <a:ea typeface="华文楷体" panose="02010600040101010101" pitchFamily="2" charset="-122"/>
              </a:rPr>
              <a:t>表示</a:t>
            </a:r>
            <a:r>
              <a:rPr lang="en-US" altLang="zh-CN" sz="1800" b="1" dirty="0">
                <a:latin typeface="华文楷体" panose="02010600040101010101" pitchFamily="2" charset="-122"/>
                <a:ea typeface="华文楷体" panose="02010600040101010101" pitchFamily="2" charset="-122"/>
              </a:rPr>
              <a:t>query   -a </a:t>
            </a:r>
            <a:r>
              <a:rPr lang="zh-CN" altLang="en-US" sz="1800" b="1" dirty="0">
                <a:latin typeface="华文楷体" panose="02010600040101010101" pitchFamily="2" charset="-122"/>
                <a:ea typeface="华文楷体" panose="02010600040101010101" pitchFamily="2" charset="-122"/>
              </a:rPr>
              <a:t>表示</a:t>
            </a:r>
            <a:r>
              <a:rPr lang="en-US" altLang="zh-CN" sz="1800" b="1" dirty="0">
                <a:latin typeface="华文楷体" panose="02010600040101010101" pitchFamily="2" charset="-122"/>
                <a:ea typeface="华文楷体" panose="02010600040101010101" pitchFamily="2" charset="-122"/>
              </a:rPr>
              <a:t>all  grep </a:t>
            </a:r>
            <a:r>
              <a:rPr lang="zh-CN" altLang="en-US" sz="1800" b="1" dirty="0">
                <a:latin typeface="华文楷体" panose="02010600040101010101" pitchFamily="2" charset="-122"/>
                <a:ea typeface="华文楷体" panose="02010600040101010101" pitchFamily="2" charset="-122"/>
              </a:rPr>
              <a:t>进行过滤</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qa</a:t>
            </a:r>
            <a:r>
              <a:rPr lang="en-US" altLang="zh-CN" sz="1800" b="1" dirty="0">
                <a:latin typeface="华文楷体" panose="02010600040101010101" pitchFamily="2" charset="-122"/>
                <a:ea typeface="华文楷体" panose="02010600040101010101" pitchFamily="2" charset="-122"/>
              </a:rPr>
              <a:t> == query all  -</a:t>
            </a:r>
            <a:r>
              <a:rPr lang="en-US" altLang="zh-CN" sz="1800" b="1" dirty="0" err="1">
                <a:latin typeface="华文楷体" panose="02010600040101010101" pitchFamily="2" charset="-122"/>
                <a:ea typeface="华文楷体" panose="02010600040101010101" pitchFamily="2" charset="-122"/>
              </a:rPr>
              <a:t>ql</a:t>
            </a:r>
            <a:r>
              <a:rPr lang="en-US" altLang="zh-CN" sz="1800" b="1" dirty="0">
                <a:latin typeface="华文楷体" panose="02010600040101010101" pitchFamily="2" charset="-122"/>
                <a:ea typeface="华文楷体" panose="02010600040101010101" pitchFamily="2" charset="-122"/>
              </a:rPr>
              <a:t> == query location</a:t>
            </a:r>
          </a:p>
          <a:p>
            <a:pPr marL="0" indent="0">
              <a:buNone/>
            </a:pPr>
            <a:r>
              <a:rPr lang="en-US" altLang="zh-CN"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qf</a:t>
            </a:r>
            <a:r>
              <a:rPr lang="en-US" altLang="zh-CN" sz="1800" b="1" dirty="0">
                <a:latin typeface="华文楷体" panose="02010600040101010101" pitchFamily="2" charset="-122"/>
                <a:ea typeface="华文楷体" panose="02010600040101010101" pitchFamily="2" charset="-122"/>
              </a:rPr>
              <a:t> == query from(rpm –</a:t>
            </a:r>
            <a:r>
              <a:rPr lang="en-US" altLang="zh-CN" sz="1800" b="1" dirty="0" err="1">
                <a:latin typeface="华文楷体" panose="02010600040101010101" pitchFamily="2" charset="-122"/>
                <a:ea typeface="华文楷体" panose="02010600040101010101" pitchFamily="2" charset="-122"/>
              </a:rPr>
              <a:t>qf</a:t>
            </a:r>
            <a:r>
              <a:rPr lang="en-US" altLang="zh-CN" sz="1800" b="1" dirty="0">
                <a:latin typeface="华文楷体" panose="02010600040101010101" pitchFamily="2" charset="-122"/>
                <a:ea typeface="华文楷体" panose="02010600040101010101" pitchFamily="2" charset="-122"/>
              </a:rPr>
              <a:t> /</a:t>
            </a:r>
            <a:r>
              <a:rPr lang="en-US" altLang="zh-CN" sz="1800" b="1" dirty="0" err="1">
                <a:latin typeface="华文楷体" panose="02010600040101010101" pitchFamily="2" charset="-122"/>
                <a:ea typeface="华文楷体" panose="02010600040101010101" pitchFamily="2" charset="-122"/>
              </a:rPr>
              <a:t>usr</a:t>
            </a:r>
            <a:r>
              <a:rPr lang="en-US" altLang="zh-CN" sz="1800" b="1" dirty="0">
                <a:latin typeface="华文楷体" panose="02010600040101010101" pitchFamily="2" charset="-122"/>
                <a:ea typeface="华文楷体" panose="02010600040101010101" pitchFamily="2" charset="-122"/>
              </a:rPr>
              <a:t>/bin/</a:t>
            </a:r>
            <a:r>
              <a:rPr lang="en-US" altLang="zh-CN" sz="1800" b="1" dirty="0" err="1">
                <a:latin typeface="华文楷体" panose="02010600040101010101" pitchFamily="2" charset="-122"/>
                <a:ea typeface="华文楷体" panose="02010600040101010101" pitchFamily="2" charset="-122"/>
              </a:rPr>
              <a:t>firefox</a:t>
            </a:r>
            <a:r>
              <a:rPr lang="en-US" altLang="zh-CN" sz="1800" b="1" dirty="0">
                <a:latin typeface="华文楷体" panose="02010600040101010101" pitchFamily="2" charset="-122"/>
                <a:ea typeface="华文楷体" panose="02010600040101010101" pitchFamily="2" charset="-122"/>
              </a:rPr>
              <a:t>) –qi == query information</a:t>
            </a:r>
          </a:p>
          <a:p>
            <a:pPr marL="0" indent="0">
              <a:buNone/>
            </a:pPr>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、卸载</a:t>
            </a:r>
            <a:r>
              <a:rPr lang="en-US" altLang="zh-CN" sz="1800" b="1" dirty="0">
                <a:latin typeface="华文楷体" panose="02010600040101010101" pitchFamily="2" charset="-122"/>
                <a:ea typeface="华文楷体" panose="02010600040101010101" pitchFamily="2" charset="-122"/>
              </a:rPr>
              <a:t>rpm</a:t>
            </a:r>
            <a:r>
              <a:rPr lang="zh-CN" altLang="en-US" sz="1800" b="1" dirty="0">
                <a:latin typeface="华文楷体" panose="02010600040101010101" pitchFamily="2" charset="-122"/>
                <a:ea typeface="华文楷体" panose="02010600040101010101" pitchFamily="2" charset="-122"/>
              </a:rPr>
              <a:t>包</a:t>
            </a:r>
            <a:r>
              <a:rPr lang="en-US" altLang="zh-CN" sz="1800" b="1" dirty="0">
                <a:latin typeface="华文楷体" panose="02010600040101010101" pitchFamily="2" charset="-122"/>
                <a:ea typeface="华文楷体" panose="02010600040101010101" pitchFamily="2" charset="-122"/>
              </a:rPr>
              <a:t>:rpm –e </a:t>
            </a:r>
            <a:r>
              <a:rPr lang="en-US" altLang="zh-CN" sz="1800" b="1" dirty="0" err="1">
                <a:latin typeface="华文楷体" panose="02010600040101010101" pitchFamily="2" charset="-122"/>
                <a:ea typeface="华文楷体" panose="02010600040101010101" pitchFamily="2" charset="-122"/>
              </a:rPr>
              <a:t>firefox</a:t>
            </a:r>
            <a:r>
              <a:rPr lang="en-US" altLang="zh-CN" sz="1800" b="1" dirty="0">
                <a:latin typeface="华文楷体" panose="02010600040101010101" pitchFamily="2" charset="-122"/>
                <a:ea typeface="华文楷体" panose="02010600040101010101" pitchFamily="2" charset="-122"/>
              </a:rPr>
              <a:t> (-e erase)</a:t>
            </a:r>
          </a:p>
          <a:p>
            <a:pPr marL="0" indent="0">
              <a:buNone/>
            </a:pPr>
            <a:r>
              <a:rPr lang="zh-CN" altLang="en-US" sz="1800" b="1" dirty="0">
                <a:latin typeface="华文楷体" panose="02010600040101010101" pitchFamily="2" charset="-122"/>
                <a:ea typeface="华文楷体" panose="02010600040101010101" pitchFamily="2" charset="-122"/>
              </a:rPr>
              <a:t>强制卸载</a:t>
            </a:r>
            <a:r>
              <a:rPr lang="en-US" altLang="zh-CN" sz="1800" b="1" dirty="0">
                <a:latin typeface="华文楷体" panose="02010600040101010101" pitchFamily="2" charset="-122"/>
                <a:ea typeface="华文楷体" panose="02010600040101010101" pitchFamily="2" charset="-122"/>
              </a:rPr>
              <a:t>rpm</a:t>
            </a:r>
            <a:r>
              <a:rPr lang="zh-CN" altLang="en-US" sz="1800" b="1" dirty="0">
                <a:latin typeface="华文楷体" panose="02010600040101010101" pitchFamily="2" charset="-122"/>
                <a:ea typeface="华文楷体" panose="02010600040101010101" pitchFamily="2" charset="-122"/>
              </a:rPr>
              <a:t>包</a:t>
            </a:r>
            <a:r>
              <a:rPr lang="en-US" altLang="zh-CN" sz="1800" b="1" dirty="0">
                <a:latin typeface="华文楷体" panose="02010600040101010101" pitchFamily="2" charset="-122"/>
                <a:ea typeface="华文楷体" panose="02010600040101010101" pitchFamily="2" charset="-122"/>
              </a:rPr>
              <a:t>: rpm –e –</a:t>
            </a:r>
            <a:r>
              <a:rPr lang="en-US" altLang="zh-CN" sz="1800" b="1" dirty="0" err="1">
                <a:latin typeface="华文楷体" panose="02010600040101010101" pitchFamily="2" charset="-122"/>
                <a:ea typeface="华文楷体" panose="02010600040101010101" pitchFamily="2" charset="-122"/>
              </a:rPr>
              <a:t>nodeps</a:t>
            </a:r>
            <a:r>
              <a:rPr lang="en-US" altLang="zh-CN" sz="1800" b="1" dirty="0">
                <a:latin typeface="华文楷体" panose="02010600040101010101" pitchFamily="2" charset="-122"/>
                <a:ea typeface="华文楷体" panose="02010600040101010101" pitchFamily="2" charset="-122"/>
              </a:rPr>
              <a:t> </a:t>
            </a:r>
            <a:r>
              <a:rPr lang="en-US" altLang="zh-CN" sz="1800" b="1" dirty="0" err="1">
                <a:latin typeface="华文楷体" panose="02010600040101010101" pitchFamily="2" charset="-122"/>
                <a:ea typeface="华文楷体" panose="02010600040101010101" pitchFamily="2" charset="-122"/>
              </a:rPr>
              <a:t>firefox</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not </a:t>
            </a:r>
            <a:r>
              <a:rPr lang="en-US" altLang="zh-CN" sz="1800" b="1" dirty="0" err="1">
                <a:latin typeface="华文楷体" panose="02010600040101010101" pitchFamily="2" charset="-122"/>
                <a:ea typeface="华文楷体" panose="02010600040101010101" pitchFamily="2" charset="-122"/>
              </a:rPr>
              <a:t>dependeny</a:t>
            </a:r>
            <a:r>
              <a:rPr lang="zh-CN" altLang="en-US" sz="1800" b="1" dirty="0">
                <a:latin typeface="华文楷体" panose="02010600040101010101" pitchFamily="2" charset="-122"/>
                <a:ea typeface="华文楷体" panose="02010600040101010101" pitchFamily="2" charset="-122"/>
              </a:rPr>
              <a:t>不依赖）</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、安装 </a:t>
            </a:r>
            <a:r>
              <a:rPr lang="en-US" altLang="zh-CN"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ivh</a:t>
            </a:r>
            <a:r>
              <a:rPr lang="en-US" altLang="zh-CN" sz="1800" b="1" dirty="0">
                <a:latin typeface="华文楷体" panose="02010600040101010101" pitchFamily="2" charset="-122"/>
                <a:ea typeface="华文楷体" panose="02010600040101010101" pitchFamily="2" charset="-122"/>
              </a:rPr>
              <a:t> </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–I install –v verbose(</a:t>
            </a:r>
            <a:r>
              <a:rPr lang="zh-CN" altLang="en-US" sz="1800" b="1" dirty="0">
                <a:latin typeface="华文楷体" panose="02010600040101010101" pitchFamily="2" charset="-122"/>
                <a:ea typeface="华文楷体" panose="02010600040101010101" pitchFamily="2" charset="-122"/>
              </a:rPr>
              <a:t>提示</a:t>
            </a:r>
            <a:r>
              <a:rPr lang="en-US" altLang="zh-CN" sz="1800" b="1" dirty="0">
                <a:latin typeface="华文楷体" panose="02010600040101010101" pitchFamily="2" charset="-122"/>
                <a:ea typeface="华文楷体" panose="02010600040101010101" pitchFamily="2" charset="-122"/>
              </a:rPr>
              <a:t>)  -h hash(</a:t>
            </a:r>
            <a:r>
              <a:rPr lang="zh-CN" altLang="en-US" sz="1800" b="1" dirty="0">
                <a:latin typeface="华文楷体" panose="02010600040101010101" pitchFamily="2" charset="-122"/>
                <a:ea typeface="华文楷体" panose="02010600040101010101" pitchFamily="2" charset="-122"/>
              </a:rPr>
              <a:t>进度条</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 rpm –</a:t>
            </a:r>
            <a:r>
              <a:rPr lang="en-US" altLang="zh-CN" sz="1800" b="1" dirty="0" err="1">
                <a:latin typeface="华文楷体" panose="02010600040101010101" pitchFamily="2" charset="-122"/>
                <a:ea typeface="华文楷体" panose="02010600040101010101" pitchFamily="2" charset="-122"/>
              </a:rPr>
              <a:t>ivh</a:t>
            </a:r>
            <a:r>
              <a:rPr lang="en-US" altLang="zh-CN" sz="1800" b="1" dirty="0">
                <a:latin typeface="华文楷体" panose="02010600040101010101" pitchFamily="2" charset="-122"/>
                <a:ea typeface="华文楷体" panose="02010600040101010101" pitchFamily="2" charset="-122"/>
              </a:rPr>
              <a:t> (</a:t>
            </a:r>
            <a:r>
              <a:rPr lang="zh-CN" altLang="en-US" sz="1800" b="1" dirty="0">
                <a:latin typeface="华文楷体" panose="02010600040101010101" pitchFamily="2" charset="-122"/>
                <a:ea typeface="华文楷体" panose="02010600040101010101" pitchFamily="2" charset="-122"/>
              </a:rPr>
              <a:t>本地的</a:t>
            </a:r>
            <a:r>
              <a:rPr lang="en-US" altLang="zh-CN" sz="1800" b="1" dirty="0">
                <a:latin typeface="华文楷体" panose="02010600040101010101" pitchFamily="2" charset="-122"/>
                <a:ea typeface="华文楷体" panose="02010600040101010101" pitchFamily="2" charset="-122"/>
              </a:rPr>
              <a:t>rpm</a:t>
            </a:r>
            <a:r>
              <a:rPr lang="zh-CN" altLang="en-US" sz="1800" b="1" dirty="0">
                <a:latin typeface="华文楷体" panose="02010600040101010101" pitchFamily="2" charset="-122"/>
                <a:ea typeface="华文楷体" panose="02010600040101010101" pitchFamily="2" charset="-122"/>
              </a:rPr>
              <a:t>包的路径</a:t>
            </a:r>
            <a:r>
              <a:rPr lang="en-US" altLang="zh-CN" sz="1800" b="1" dirty="0">
                <a:latin typeface="华文楷体" panose="02010600040101010101" pitchFamily="2" charset="-122"/>
                <a:ea typeface="华文楷体" panose="02010600040101010101" pitchFamily="2" charset="-122"/>
              </a:rPr>
              <a:t>)</a:t>
            </a:r>
            <a:endParaRPr lang="zh-CN" altLang="en-US" sz="18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59944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CDE90-49EB-4029-9FFA-65F0E84F2575}"/>
              </a:ext>
            </a:extLst>
          </p:cNvPr>
          <p:cNvSpPr>
            <a:spLocks noGrp="1"/>
          </p:cNvSpPr>
          <p:nvPr>
            <p:ph type="title"/>
          </p:nvPr>
        </p:nvSpPr>
        <p:spPr/>
        <p:txBody>
          <a:bodyPr>
            <a:normAutofit/>
          </a:bodyPr>
          <a:lstStyle/>
          <a:p>
            <a:pPr algn="ctr"/>
            <a:r>
              <a:rPr lang="en-US" altLang="zh-CN" sz="3200" b="1" dirty="0"/>
              <a:t>Yum</a:t>
            </a:r>
            <a:r>
              <a:rPr lang="zh-CN" altLang="en-US" sz="3200" b="1" dirty="0"/>
              <a:t>包管理器</a:t>
            </a:r>
          </a:p>
        </p:txBody>
      </p:sp>
      <p:sp>
        <p:nvSpPr>
          <p:cNvPr id="3" name="内容占位符 2">
            <a:extLst>
              <a:ext uri="{FF2B5EF4-FFF2-40B4-BE49-F238E27FC236}">
                <a16:creationId xmlns:a16="http://schemas.microsoft.com/office/drawing/2014/main" id="{FFD02D8C-EE3E-4116-9559-836E740FD071}"/>
              </a:ext>
            </a:extLst>
          </p:cNvPr>
          <p:cNvSpPr>
            <a:spLocks noGrp="1"/>
          </p:cNvSpPr>
          <p:nvPr>
            <p:ph idx="1"/>
          </p:nvPr>
        </p:nvSpPr>
        <p:spPr/>
        <p:txBody>
          <a:bodyPr/>
          <a:lstStyle/>
          <a:p>
            <a:r>
              <a:rPr lang="en-US" altLang="zh-CN" dirty="0"/>
              <a:t>1</a:t>
            </a:r>
            <a:r>
              <a:rPr lang="zh-CN" altLang="en-US" dirty="0"/>
              <a:t>、</a:t>
            </a:r>
            <a:r>
              <a:rPr lang="en-US" altLang="zh-CN" dirty="0"/>
              <a:t>yum</a:t>
            </a:r>
            <a:r>
              <a:rPr lang="zh-CN" altLang="en-US" dirty="0"/>
              <a:t>是一个</a:t>
            </a:r>
            <a:r>
              <a:rPr lang="en-US" altLang="zh-CN" dirty="0"/>
              <a:t>shell</a:t>
            </a:r>
            <a:r>
              <a:rPr lang="zh-CN" altLang="en-US" dirty="0"/>
              <a:t>前端软件包管理器，基于</a:t>
            </a:r>
            <a:r>
              <a:rPr lang="en-US" altLang="zh-CN" dirty="0"/>
              <a:t>rpm</a:t>
            </a:r>
            <a:r>
              <a:rPr lang="zh-CN" altLang="en-US" dirty="0"/>
              <a:t>，能够从指定得到服务器上自动下在载</a:t>
            </a:r>
            <a:r>
              <a:rPr lang="en-US" altLang="zh-CN" dirty="0"/>
              <a:t>rpm</a:t>
            </a:r>
            <a:r>
              <a:rPr lang="zh-CN" altLang="en-US" dirty="0"/>
              <a:t>包并且安装，可以自动处理依赖性关系，并且一次性安装所有依赖的软件包</a:t>
            </a:r>
            <a:endParaRPr lang="en-US" altLang="zh-CN" dirty="0"/>
          </a:p>
          <a:p>
            <a:r>
              <a:rPr lang="en-US" altLang="zh-CN" dirty="0"/>
              <a:t>--</a:t>
            </a:r>
            <a:r>
              <a:rPr lang="zh-CN" altLang="en-US" dirty="0"/>
              <a:t>所谓的依赖指的就是，当你要安装某个软件包的时候你首先要安装某些其他的软件，这些其他的软件就是之前的软件的依赖的软件包</a:t>
            </a:r>
            <a:endParaRPr lang="en-US" altLang="zh-CN" dirty="0"/>
          </a:p>
          <a:p>
            <a:r>
              <a:rPr lang="en-US" altLang="zh-CN" dirty="0"/>
              <a:t>2</a:t>
            </a:r>
            <a:r>
              <a:rPr lang="zh-CN" altLang="en-US" dirty="0"/>
              <a:t>、</a:t>
            </a:r>
            <a:r>
              <a:rPr lang="en-US" altLang="zh-CN" dirty="0"/>
              <a:t>yum list | grep </a:t>
            </a:r>
            <a:r>
              <a:rPr lang="en-US" altLang="zh-CN" dirty="0" err="1"/>
              <a:t>firefox</a:t>
            </a:r>
            <a:r>
              <a:rPr lang="en-US" altLang="zh-CN" dirty="0"/>
              <a:t> </a:t>
            </a:r>
            <a:r>
              <a:rPr lang="zh-CN" altLang="en-US" dirty="0"/>
              <a:t>查看</a:t>
            </a:r>
            <a:r>
              <a:rPr lang="en-US" altLang="zh-CN" dirty="0" err="1"/>
              <a:t>firefox</a:t>
            </a:r>
            <a:r>
              <a:rPr lang="zh-CN" altLang="en-US" dirty="0"/>
              <a:t>在服务器上的所有版本</a:t>
            </a:r>
            <a:endParaRPr lang="en-US" altLang="zh-CN" dirty="0"/>
          </a:p>
          <a:p>
            <a:r>
              <a:rPr lang="en-US" altLang="zh-CN" dirty="0"/>
              <a:t>3</a:t>
            </a:r>
            <a:r>
              <a:rPr lang="zh-CN" altLang="en-US" dirty="0"/>
              <a:t>、</a:t>
            </a:r>
            <a:r>
              <a:rPr lang="en-US" altLang="zh-CN" dirty="0"/>
              <a:t>yum install </a:t>
            </a:r>
            <a:r>
              <a:rPr lang="en-US" altLang="zh-CN" dirty="0" err="1"/>
              <a:t>firefox</a:t>
            </a:r>
            <a:r>
              <a:rPr lang="en-US" altLang="zh-CN" dirty="0"/>
              <a:t> </a:t>
            </a:r>
            <a:r>
              <a:rPr lang="zh-CN" altLang="en-US" dirty="0"/>
              <a:t>从远端服务器上安装</a:t>
            </a:r>
            <a:r>
              <a:rPr lang="en-US" altLang="zh-CN" dirty="0" err="1"/>
              <a:t>firefox</a:t>
            </a:r>
            <a:r>
              <a:rPr lang="en-US" altLang="zh-CN" dirty="0"/>
              <a:t>(</a:t>
            </a:r>
            <a:r>
              <a:rPr lang="zh-CN" altLang="en-US" dirty="0"/>
              <a:t>默认安装最新的版本</a:t>
            </a:r>
            <a:r>
              <a:rPr lang="en-US" altLang="zh-CN" dirty="0"/>
              <a:t>)</a:t>
            </a:r>
            <a:endParaRPr lang="zh-CN" altLang="en-US" dirty="0"/>
          </a:p>
        </p:txBody>
      </p:sp>
    </p:spTree>
    <p:extLst>
      <p:ext uri="{BB962C8B-B14F-4D97-AF65-F5344CB8AC3E}">
        <p14:creationId xmlns:p14="http://schemas.microsoft.com/office/powerpoint/2010/main" val="38452653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524F8-E6D6-45C5-96BA-10F645BD5DE4}"/>
              </a:ext>
            </a:extLst>
          </p:cNvPr>
          <p:cNvSpPr>
            <a:spLocks noGrp="1"/>
          </p:cNvSpPr>
          <p:nvPr>
            <p:ph type="title"/>
          </p:nvPr>
        </p:nvSpPr>
        <p:spPr/>
        <p:txBody>
          <a:bodyPr>
            <a:normAutofit/>
          </a:bodyPr>
          <a:lstStyle/>
          <a:p>
            <a:pPr algn="ctr"/>
            <a:r>
              <a:rPr lang="en-US" altLang="zh-CN" sz="3200" b="1" dirty="0"/>
              <a:t>Yum</a:t>
            </a:r>
            <a:r>
              <a:rPr lang="zh-CN" altLang="en-US" sz="3200" b="1" dirty="0"/>
              <a:t>安装</a:t>
            </a:r>
            <a:r>
              <a:rPr lang="en-US" altLang="zh-CN" sz="3200" b="1" dirty="0" err="1"/>
              <a:t>mysql</a:t>
            </a:r>
            <a:endParaRPr lang="zh-CN" altLang="en-US" sz="3200" b="1" dirty="0"/>
          </a:p>
        </p:txBody>
      </p:sp>
      <p:sp>
        <p:nvSpPr>
          <p:cNvPr id="3" name="内容占位符 2">
            <a:extLst>
              <a:ext uri="{FF2B5EF4-FFF2-40B4-BE49-F238E27FC236}">
                <a16:creationId xmlns:a16="http://schemas.microsoft.com/office/drawing/2014/main" id="{4A0EB3CF-F21F-459F-A26B-16CAE2B0B073}"/>
              </a:ext>
            </a:extLst>
          </p:cNvPr>
          <p:cNvSpPr>
            <a:spLocks noGrp="1"/>
          </p:cNvSpPr>
          <p:nvPr>
            <p:ph idx="1"/>
          </p:nvPr>
        </p:nvSpPr>
        <p:spPr>
          <a:xfrm>
            <a:off x="327805" y="1621766"/>
            <a:ext cx="11662912" cy="5124091"/>
          </a:xfrm>
        </p:spPr>
        <p:txBody>
          <a:bodyPr>
            <a:normAutofit fontScale="85000" lnSpcReduction="20000"/>
          </a:bodyPr>
          <a:lstStyle/>
          <a:p>
            <a:r>
              <a:rPr lang="en-US" altLang="zh-CN" dirty="0"/>
              <a:t>1</a:t>
            </a:r>
            <a:r>
              <a:rPr lang="zh-CN" altLang="en-US" dirty="0"/>
              <a:t>、卸载之前的</a:t>
            </a:r>
            <a:r>
              <a:rPr lang="en-US" altLang="zh-CN" dirty="0" err="1"/>
              <a:t>mysql</a:t>
            </a:r>
            <a:r>
              <a:rPr lang="en-US" altLang="zh-CN" dirty="0"/>
              <a:t>:</a:t>
            </a:r>
          </a:p>
          <a:p>
            <a:r>
              <a:rPr lang="zh-CN" altLang="en-US" dirty="0"/>
              <a:t>查看</a:t>
            </a:r>
            <a:r>
              <a:rPr lang="en-US" altLang="zh-CN" dirty="0" err="1"/>
              <a:t>mysql</a:t>
            </a:r>
            <a:r>
              <a:rPr lang="zh-CN" altLang="en-US" dirty="0"/>
              <a:t>是否有</a:t>
            </a:r>
            <a:r>
              <a:rPr lang="en-US" altLang="zh-CN" dirty="0" err="1"/>
              <a:t>mysql:rpm</a:t>
            </a:r>
            <a:r>
              <a:rPr lang="en-US" altLang="zh-CN" dirty="0"/>
              <a:t> -</a:t>
            </a:r>
            <a:r>
              <a:rPr lang="en-US" altLang="zh-CN" dirty="0" err="1"/>
              <a:t>qa</a:t>
            </a:r>
            <a:r>
              <a:rPr lang="en-US" altLang="zh-CN" dirty="0"/>
              <a:t> | grep </a:t>
            </a:r>
            <a:r>
              <a:rPr lang="en-US" altLang="zh-CN" dirty="0" err="1"/>
              <a:t>mysql</a:t>
            </a:r>
            <a:endParaRPr lang="zh-CN" altLang="en-US" dirty="0"/>
          </a:p>
          <a:p>
            <a:r>
              <a:rPr lang="zh-CN" altLang="en-US" dirty="0"/>
              <a:t>如果存在</a:t>
            </a:r>
            <a:r>
              <a:rPr lang="en-US" altLang="zh-CN" dirty="0"/>
              <a:t>(</a:t>
            </a:r>
            <a:r>
              <a:rPr lang="zh-CN" altLang="en-US" dirty="0"/>
              <a:t>进行强制性删除</a:t>
            </a:r>
            <a:r>
              <a:rPr lang="en-US" altLang="zh-CN" dirty="0"/>
              <a:t>):rpm –e –</a:t>
            </a:r>
            <a:r>
              <a:rPr lang="en-US" altLang="zh-CN" dirty="0" err="1"/>
              <a:t>nodeps</a:t>
            </a:r>
            <a:r>
              <a:rPr lang="en-US" altLang="zh-CN" dirty="0"/>
              <a:t> </a:t>
            </a:r>
            <a:r>
              <a:rPr lang="en-US" altLang="zh-CN" dirty="0" err="1"/>
              <a:t>mysql</a:t>
            </a:r>
            <a:endParaRPr lang="en-US" altLang="zh-CN" dirty="0"/>
          </a:p>
          <a:p>
            <a:endParaRPr lang="en-US" altLang="zh-CN" dirty="0"/>
          </a:p>
          <a:p>
            <a:pPr marL="0" indent="0">
              <a:buNone/>
            </a:pPr>
            <a:endParaRPr lang="en-US" altLang="zh-CN" dirty="0"/>
          </a:p>
          <a:p>
            <a:r>
              <a:rPr lang="en-US" altLang="zh-CN" dirty="0"/>
              <a:t>3</a:t>
            </a:r>
            <a:r>
              <a:rPr lang="zh-CN" altLang="en-US" dirty="0"/>
              <a:t>、</a:t>
            </a:r>
            <a:r>
              <a:rPr lang="en-US" altLang="zh-CN" dirty="0"/>
              <a:t>1</a:t>
            </a:r>
            <a:r>
              <a:rPr lang="zh-CN" altLang="en-US" dirty="0"/>
              <a:t>、由于</a:t>
            </a:r>
            <a:r>
              <a:rPr lang="en-US" altLang="zh-CN" dirty="0"/>
              <a:t>CentOS </a:t>
            </a:r>
            <a:r>
              <a:rPr lang="zh-CN" altLang="en-US" dirty="0"/>
              <a:t>的</a:t>
            </a:r>
            <a:r>
              <a:rPr lang="en-US" altLang="zh-CN" dirty="0"/>
              <a:t>yum</a:t>
            </a:r>
            <a:r>
              <a:rPr lang="zh-CN" altLang="en-US" dirty="0"/>
              <a:t>源中没有</a:t>
            </a:r>
            <a:r>
              <a:rPr lang="en-US" altLang="zh-CN" dirty="0" err="1"/>
              <a:t>mysql</a:t>
            </a:r>
            <a:r>
              <a:rPr lang="zh-CN" altLang="en-US" dirty="0"/>
              <a:t>，需要到</a:t>
            </a:r>
            <a:r>
              <a:rPr lang="en-US" altLang="zh-CN" dirty="0" err="1"/>
              <a:t>mysql</a:t>
            </a:r>
            <a:r>
              <a:rPr lang="zh-CN" altLang="en-US" dirty="0"/>
              <a:t>的官网下载</a:t>
            </a:r>
            <a:r>
              <a:rPr lang="en-US" altLang="zh-CN" dirty="0"/>
              <a:t>yum repo</a:t>
            </a:r>
            <a:r>
              <a:rPr lang="zh-CN" altLang="en-US" dirty="0"/>
              <a:t>配置文件。</a:t>
            </a:r>
            <a:endParaRPr lang="en-US" altLang="zh-CN" dirty="0"/>
          </a:p>
          <a:p>
            <a:r>
              <a:rPr lang="zh-CN" altLang="en-US" dirty="0"/>
              <a:t>下载命令：</a:t>
            </a:r>
            <a:r>
              <a:rPr lang="en-US" altLang="zh-CN" dirty="0" err="1"/>
              <a:t>wget</a:t>
            </a:r>
            <a:r>
              <a:rPr lang="en-US" altLang="zh-CN" dirty="0"/>
              <a:t> </a:t>
            </a:r>
            <a:r>
              <a:rPr lang="en-US" altLang="zh-CN" dirty="0">
                <a:hlinkClick r:id="rId2"/>
              </a:rPr>
              <a:t>https://dev.mysql.com/get/mysql57-community-release-el7-9.noarch.rpm</a:t>
            </a:r>
            <a:endParaRPr lang="en-US" altLang="zh-CN" dirty="0"/>
          </a:p>
          <a:p>
            <a:r>
              <a:rPr lang="en-US" altLang="zh-CN" dirty="0"/>
              <a:t>2</a:t>
            </a:r>
            <a:r>
              <a:rPr lang="zh-CN" altLang="en-US" dirty="0"/>
              <a:t>、然后进行</a:t>
            </a:r>
            <a:r>
              <a:rPr lang="en-US" altLang="zh-CN" dirty="0"/>
              <a:t>repo</a:t>
            </a:r>
            <a:r>
              <a:rPr lang="zh-CN" altLang="en-US" dirty="0"/>
              <a:t>的安装：</a:t>
            </a:r>
            <a:r>
              <a:rPr lang="en-US" altLang="zh-CN" dirty="0"/>
              <a:t>rpm -</a:t>
            </a:r>
            <a:r>
              <a:rPr lang="en-US" altLang="zh-CN" dirty="0" err="1"/>
              <a:t>ivh</a:t>
            </a:r>
            <a:r>
              <a:rPr lang="en-US" altLang="zh-CN" dirty="0"/>
              <a:t> mysql57-community-release-el7-9.noarch.rpm</a:t>
            </a:r>
            <a:r>
              <a:rPr lang="zh-CN" altLang="en-US" dirty="0"/>
              <a:t>执行完成后会在</a:t>
            </a:r>
            <a:r>
              <a:rPr lang="en-US" altLang="zh-CN" dirty="0"/>
              <a:t>/</a:t>
            </a:r>
            <a:r>
              <a:rPr lang="en-US" altLang="zh-CN" dirty="0" err="1"/>
              <a:t>etc</a:t>
            </a:r>
            <a:r>
              <a:rPr lang="en-US" altLang="zh-CN" dirty="0"/>
              <a:t>/</a:t>
            </a:r>
            <a:r>
              <a:rPr lang="en-US" altLang="zh-CN" dirty="0" err="1"/>
              <a:t>yum.repos.d</a:t>
            </a:r>
            <a:r>
              <a:rPr lang="en-US" altLang="zh-CN" dirty="0"/>
              <a:t>/</a:t>
            </a:r>
            <a:r>
              <a:rPr lang="zh-CN" altLang="en-US" dirty="0"/>
              <a:t>目录下生成两个</a:t>
            </a:r>
            <a:r>
              <a:rPr lang="en-US" altLang="zh-CN" dirty="0"/>
              <a:t>repo</a:t>
            </a:r>
            <a:r>
              <a:rPr lang="zh-CN" altLang="en-US" dirty="0"/>
              <a:t>文件</a:t>
            </a:r>
            <a:endParaRPr lang="en-US" altLang="zh-CN" dirty="0"/>
          </a:p>
          <a:p>
            <a:r>
              <a:rPr lang="en-US" altLang="zh-CN" dirty="0" err="1"/>
              <a:t>mysql-community.repo</a:t>
            </a:r>
            <a:r>
              <a:rPr lang="en-US" altLang="zh-CN" dirty="0"/>
              <a:t>        </a:t>
            </a:r>
            <a:r>
              <a:rPr lang="en-US" altLang="zh-CN" dirty="0" err="1"/>
              <a:t>mysql</a:t>
            </a:r>
            <a:r>
              <a:rPr lang="en-US" altLang="zh-CN" dirty="0"/>
              <a:t>-community-</a:t>
            </a:r>
            <a:r>
              <a:rPr lang="en-US" altLang="zh-CN" dirty="0" err="1"/>
              <a:t>source.repo</a:t>
            </a:r>
            <a:endParaRPr lang="en-US" altLang="zh-CN" dirty="0"/>
          </a:p>
          <a:p>
            <a:r>
              <a:rPr lang="en-US" altLang="zh-CN" dirty="0"/>
              <a:t>3</a:t>
            </a:r>
            <a:r>
              <a:rPr lang="zh-CN" altLang="en-US" dirty="0"/>
              <a:t>、推荐文章</a:t>
            </a:r>
            <a:r>
              <a:rPr lang="en-US" altLang="zh-CN" dirty="0"/>
              <a:t>:</a:t>
            </a:r>
            <a:r>
              <a:rPr lang="en-US" altLang="zh-CN" dirty="0">
                <a:hlinkClick r:id="rId3"/>
              </a:rPr>
              <a:t>https://blog.csdn.net/</a:t>
            </a:r>
            <a:r>
              <a:rPr lang="en-US" altLang="zh-CN" dirty="0" err="1">
                <a:hlinkClick r:id="rId3"/>
              </a:rPr>
              <a:t>wohiusdashi</a:t>
            </a:r>
            <a:r>
              <a:rPr lang="en-US" altLang="zh-CN" dirty="0">
                <a:hlinkClick r:id="rId3"/>
              </a:rPr>
              <a:t>/article/details/89358071</a:t>
            </a:r>
            <a:endParaRPr lang="en-US" altLang="zh-CN" dirty="0"/>
          </a:p>
          <a:p>
            <a:r>
              <a:rPr lang="en-US" altLang="zh-CN" dirty="0"/>
              <a:t>————————————————</a:t>
            </a:r>
          </a:p>
        </p:txBody>
      </p:sp>
      <p:pic>
        <p:nvPicPr>
          <p:cNvPr id="4" name="图片 3">
            <a:extLst>
              <a:ext uri="{FF2B5EF4-FFF2-40B4-BE49-F238E27FC236}">
                <a16:creationId xmlns:a16="http://schemas.microsoft.com/office/drawing/2014/main" id="{7AAFA105-616A-4EB2-A8E8-876929E357FA}"/>
              </a:ext>
            </a:extLst>
          </p:cNvPr>
          <p:cNvPicPr>
            <a:picLocks noChangeAspect="1"/>
          </p:cNvPicPr>
          <p:nvPr/>
        </p:nvPicPr>
        <p:blipFill>
          <a:blip r:embed="rId4"/>
          <a:stretch>
            <a:fillRect/>
          </a:stretch>
        </p:blipFill>
        <p:spPr>
          <a:xfrm>
            <a:off x="1024450" y="2699632"/>
            <a:ext cx="10143099" cy="922100"/>
          </a:xfrm>
          <a:prstGeom prst="rect">
            <a:avLst/>
          </a:prstGeom>
        </p:spPr>
      </p:pic>
      <p:sp>
        <p:nvSpPr>
          <p:cNvPr id="5" name="矩形 4">
            <a:extLst>
              <a:ext uri="{FF2B5EF4-FFF2-40B4-BE49-F238E27FC236}">
                <a16:creationId xmlns:a16="http://schemas.microsoft.com/office/drawing/2014/main" id="{F6395E4A-53BB-4A20-9DDA-489DC8B98723}"/>
              </a:ext>
            </a:extLst>
          </p:cNvPr>
          <p:cNvSpPr/>
          <p:nvPr/>
        </p:nvSpPr>
        <p:spPr>
          <a:xfrm>
            <a:off x="3091812" y="3244334"/>
            <a:ext cx="6008376" cy="369332"/>
          </a:xfrm>
          <a:prstGeom prst="rect">
            <a:avLst/>
          </a:prstGeom>
        </p:spPr>
        <p:txBody>
          <a:bodyPr wrap="none">
            <a:spAutoFit/>
          </a:bodyPr>
          <a:lstStyle/>
          <a:p>
            <a:r>
              <a:rPr lang="en-US" altLang="zh-CN" dirty="0">
                <a:hlinkClick r:id="rId3"/>
              </a:rPr>
              <a:t>https://blog.csdn.net/wohiusdashi/article/details/89358071</a:t>
            </a:r>
            <a:endParaRPr lang="zh-CN" altLang="en-US" dirty="0"/>
          </a:p>
        </p:txBody>
      </p:sp>
    </p:spTree>
    <p:extLst>
      <p:ext uri="{BB962C8B-B14F-4D97-AF65-F5344CB8AC3E}">
        <p14:creationId xmlns:p14="http://schemas.microsoft.com/office/powerpoint/2010/main" val="800662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817CB-B1B9-42D2-83F5-7A2BE29D5CE7}"/>
              </a:ext>
            </a:extLst>
          </p:cNvPr>
          <p:cNvSpPr>
            <a:spLocks noGrp="1"/>
          </p:cNvSpPr>
          <p:nvPr>
            <p:ph type="title"/>
          </p:nvPr>
        </p:nvSpPr>
        <p:spPr/>
        <p:txBody>
          <a:bodyPr>
            <a:normAutofit/>
          </a:bodyPr>
          <a:lstStyle/>
          <a:p>
            <a:pPr algn="ctr"/>
            <a:r>
              <a:rPr lang="en-US" altLang="zh-CN" sz="3200" b="1" dirty="0"/>
              <a:t>Linux</a:t>
            </a:r>
            <a:r>
              <a:rPr lang="zh-CN" altLang="en-US" sz="3200" b="1" dirty="0"/>
              <a:t>安装配置</a:t>
            </a:r>
            <a:r>
              <a:rPr lang="en-US" altLang="zh-CN" sz="3200" b="1" dirty="0"/>
              <a:t>java</a:t>
            </a:r>
            <a:r>
              <a:rPr lang="zh-CN" altLang="en-US" sz="3200" b="1" dirty="0"/>
              <a:t>环境</a:t>
            </a:r>
          </a:p>
        </p:txBody>
      </p:sp>
      <p:sp>
        <p:nvSpPr>
          <p:cNvPr id="3" name="内容占位符 2">
            <a:extLst>
              <a:ext uri="{FF2B5EF4-FFF2-40B4-BE49-F238E27FC236}">
                <a16:creationId xmlns:a16="http://schemas.microsoft.com/office/drawing/2014/main" id="{D753795C-5201-49ED-8F8C-061B6D37FCA7}"/>
              </a:ext>
            </a:extLst>
          </p:cNvPr>
          <p:cNvSpPr>
            <a:spLocks noGrp="1"/>
          </p:cNvSpPr>
          <p:nvPr>
            <p:ph idx="1"/>
          </p:nvPr>
        </p:nvSpPr>
        <p:spPr/>
        <p:txBody>
          <a:bodyPr/>
          <a:lstStyle/>
          <a:p>
            <a:r>
              <a:rPr lang="en-US" altLang="zh-CN" dirty="0"/>
              <a:t>1</a:t>
            </a:r>
            <a:r>
              <a:rPr lang="zh-CN" altLang="en-US" dirty="0"/>
              <a:t>、安装</a:t>
            </a:r>
            <a:r>
              <a:rPr lang="en-US" altLang="zh-CN" dirty="0"/>
              <a:t>java</a:t>
            </a:r>
            <a:r>
              <a:rPr lang="zh-CN" altLang="en-US" dirty="0"/>
              <a:t>后，</a:t>
            </a:r>
            <a:r>
              <a:rPr lang="en-US" altLang="zh-CN" dirty="0" err="1"/>
              <a:t>javac</a:t>
            </a:r>
            <a:r>
              <a:rPr lang="zh-CN" altLang="en-US" dirty="0"/>
              <a:t>不起作用</a:t>
            </a:r>
            <a:endParaRPr lang="en-US" altLang="zh-CN" dirty="0"/>
          </a:p>
          <a:p>
            <a:r>
              <a:rPr lang="zh-CN" altLang="en-US" dirty="0"/>
              <a:t>可输入命令</a:t>
            </a:r>
            <a:r>
              <a:rPr lang="en-US" altLang="zh-CN" dirty="0"/>
              <a:t>:yum install java-</a:t>
            </a:r>
            <a:r>
              <a:rPr lang="en-US" altLang="zh-CN" dirty="0" err="1"/>
              <a:t>devel</a:t>
            </a:r>
            <a:r>
              <a:rPr lang="zh-CN" altLang="en-US"/>
              <a:t>即可解决</a:t>
            </a:r>
            <a:endParaRPr lang="en-US" altLang="zh-CN" dirty="0"/>
          </a:p>
          <a:p>
            <a:endParaRPr lang="zh-CN" altLang="en-US" dirty="0"/>
          </a:p>
        </p:txBody>
      </p:sp>
      <p:sp>
        <p:nvSpPr>
          <p:cNvPr id="4" name="Rectangle 1">
            <a:extLst>
              <a:ext uri="{FF2B5EF4-FFF2-40B4-BE49-F238E27FC236}">
                <a16:creationId xmlns:a16="http://schemas.microsoft.com/office/drawing/2014/main" id="{CE5736DB-13A8-497E-B8DB-24BFA91C9BD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yum install java-devel</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21787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D0ED4-7B6D-443D-810B-65826AB4A700}"/>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脚本入门</a:t>
            </a:r>
          </a:p>
        </p:txBody>
      </p:sp>
      <p:sp>
        <p:nvSpPr>
          <p:cNvPr id="3" name="内容占位符 2">
            <a:extLst>
              <a:ext uri="{FF2B5EF4-FFF2-40B4-BE49-F238E27FC236}">
                <a16:creationId xmlns:a16="http://schemas.microsoft.com/office/drawing/2014/main" id="{B0B4A6CC-A3A4-493A-862E-44547A94C34A}"/>
              </a:ext>
            </a:extLst>
          </p:cNvPr>
          <p:cNvSpPr>
            <a:spLocks noGrp="1"/>
          </p:cNvSpPr>
          <p:nvPr>
            <p:ph idx="1"/>
          </p:nvPr>
        </p:nvSpPr>
        <p:spPr/>
        <p:txBody>
          <a:bodyPr>
            <a:normAutofit/>
          </a:bodyPr>
          <a:lstStyle/>
          <a:p>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、编写一个输出</a:t>
            </a:r>
            <a:r>
              <a:rPr lang="en-US" altLang="zh-CN" sz="1800" b="1" dirty="0">
                <a:latin typeface="华文楷体" panose="02010600040101010101" pitchFamily="2" charset="-122"/>
                <a:ea typeface="华文楷体" panose="02010600040101010101" pitchFamily="2" charset="-122"/>
              </a:rPr>
              <a:t>hello world</a:t>
            </a:r>
            <a:r>
              <a:rPr lang="zh-CN" altLang="en-US" sz="1800" b="1" dirty="0">
                <a:latin typeface="华文楷体" panose="02010600040101010101" pitchFamily="2" charset="-122"/>
                <a:ea typeface="华文楷体" panose="02010600040101010101" pitchFamily="2" charset="-122"/>
              </a:rPr>
              <a:t>的脚本</a:t>
            </a:r>
            <a:r>
              <a:rPr lang="en-US" altLang="zh-CN" sz="1800" b="1" dirty="0">
                <a:latin typeface="华文楷体" panose="02010600040101010101" pitchFamily="2" charset="-122"/>
                <a:ea typeface="华文楷体" panose="02010600040101010101" pitchFamily="2" charset="-122"/>
              </a:rPr>
              <a:t>(myShell.sh)</a:t>
            </a: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、执行方式</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相对路径、绝对路径</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、设置环境变量</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4</a:t>
            </a:r>
            <a:r>
              <a:rPr lang="zh-CN" altLang="en-US" sz="1800" b="1" dirty="0">
                <a:latin typeface="华文楷体" panose="02010600040101010101" pitchFamily="2" charset="-122"/>
                <a:ea typeface="华文楷体" panose="02010600040101010101" pitchFamily="2" charset="-122"/>
              </a:rPr>
              <a:t>、格式化输出：</a:t>
            </a:r>
            <a:r>
              <a:rPr lang="en-US" altLang="zh-CN" sz="1800" b="1" dirty="0">
                <a:latin typeface="华文楷体" panose="02010600040101010101" pitchFamily="2" charset="-122"/>
                <a:ea typeface="华文楷体" panose="02010600040101010101" pitchFamily="2" charset="-122"/>
              </a:rPr>
              <a:t>echo –n  “login:”;read   </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-n </a:t>
            </a:r>
            <a:r>
              <a:rPr lang="zh-CN" altLang="en-US" sz="1800" b="1" dirty="0">
                <a:latin typeface="华文楷体" panose="02010600040101010101" pitchFamily="2" charset="-122"/>
                <a:ea typeface="华文楷体" panose="02010600040101010101" pitchFamily="2" charset="-122"/>
              </a:rPr>
              <a:t>结果不换行）</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echo –e “\a\a\a\a\a\a\a\a\a\a” </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-e </a:t>
            </a:r>
            <a:r>
              <a:rPr lang="zh-CN" altLang="en-US" sz="1800" b="1" dirty="0">
                <a:latin typeface="华文楷体" panose="02010600040101010101" pitchFamily="2" charset="-122"/>
                <a:ea typeface="华文楷体" panose="02010600040101010101" pitchFamily="2" charset="-122"/>
              </a:rPr>
              <a:t>识别转义字符）</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5</a:t>
            </a:r>
            <a:r>
              <a:rPr lang="zh-CN" altLang="en-US" sz="1800" b="1" dirty="0">
                <a:latin typeface="华文楷体" panose="02010600040101010101" pitchFamily="2" charset="-122"/>
                <a:ea typeface="华文楷体" panose="02010600040101010101" pitchFamily="2" charset="-122"/>
              </a:rPr>
              <a:t>、删除前一个字符</a:t>
            </a:r>
            <a:r>
              <a:rPr lang="en-US" altLang="zh-CN" sz="1800" b="1" dirty="0">
                <a:latin typeface="华文楷体" panose="02010600040101010101" pitchFamily="2" charset="-122"/>
                <a:ea typeface="华文楷体" panose="02010600040101010101" pitchFamily="2" charset="-122"/>
              </a:rPr>
              <a:t>:echo –ne “a\b” </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\b</a:t>
            </a:r>
            <a:r>
              <a:rPr lang="zh-CN" altLang="en-US" sz="1800" b="1" dirty="0">
                <a:latin typeface="华文楷体" panose="02010600040101010101" pitchFamily="2" charset="-122"/>
                <a:ea typeface="华文楷体" panose="02010600040101010101" pitchFamily="2" charset="-122"/>
              </a:rPr>
              <a:t> 删除前一个字符，需要配合</a:t>
            </a:r>
            <a:r>
              <a:rPr lang="en-US" altLang="zh-CN" sz="1800" b="1" dirty="0">
                <a:latin typeface="华文楷体" panose="02010600040101010101" pitchFamily="2" charset="-122"/>
                <a:ea typeface="华文楷体" panose="02010600040101010101" pitchFamily="2" charset="-122"/>
              </a:rPr>
              <a:t>-n</a:t>
            </a:r>
            <a:r>
              <a:rPr lang="zh-CN" altLang="en-US" sz="1800" b="1" dirty="0">
                <a:latin typeface="华文楷体" panose="02010600040101010101" pitchFamily="2" charset="-122"/>
                <a:ea typeface="华文楷体" panose="02010600040101010101" pitchFamily="2" charset="-122"/>
              </a:rPr>
              <a:t>一起使用，否则换行后就无法删除了</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6</a:t>
            </a:r>
            <a:r>
              <a:rPr lang="zh-CN" altLang="en-US" sz="1800" b="1" dirty="0">
                <a:latin typeface="华文楷体" panose="02010600040101010101" pitchFamily="2" charset="-122"/>
                <a:ea typeface="华文楷体" panose="02010600040101010101" pitchFamily="2" charset="-122"/>
              </a:rPr>
              <a:t>、</a:t>
            </a:r>
            <a:endParaRPr lang="en-US" altLang="zh-CN" sz="18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666236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2D4F0-74FA-49B0-8020-9FE66B32A28A}"/>
              </a:ext>
            </a:extLst>
          </p:cNvPr>
          <p:cNvSpPr>
            <a:spLocks noGrp="1"/>
          </p:cNvSpPr>
          <p:nvPr>
            <p:ph type="title"/>
          </p:nvPr>
        </p:nvSpPr>
        <p:spPr/>
        <p:txBody>
          <a:bodyPr>
            <a:normAutofit/>
          </a:bodyPr>
          <a:lstStyle/>
          <a:p>
            <a:pPr algn="ctr"/>
            <a:r>
              <a:rPr lang="en-US" altLang="zh-CN" sz="2800" b="1" dirty="0"/>
              <a:t>git</a:t>
            </a:r>
            <a:r>
              <a:rPr lang="zh-CN" altLang="en-US" sz="2800" b="1" dirty="0"/>
              <a:t>学习</a:t>
            </a:r>
          </a:p>
        </p:txBody>
      </p:sp>
      <p:sp>
        <p:nvSpPr>
          <p:cNvPr id="3" name="内容占位符 2">
            <a:extLst>
              <a:ext uri="{FF2B5EF4-FFF2-40B4-BE49-F238E27FC236}">
                <a16:creationId xmlns:a16="http://schemas.microsoft.com/office/drawing/2014/main" id="{E6B73FA5-F47F-4D8F-A90B-176E88453435}"/>
              </a:ext>
            </a:extLst>
          </p:cNvPr>
          <p:cNvSpPr>
            <a:spLocks noGrp="1"/>
          </p:cNvSpPr>
          <p:nvPr>
            <p:ph idx="1"/>
          </p:nvPr>
        </p:nvSpPr>
        <p:spPr/>
        <p:txBody>
          <a:bodyPr>
            <a:normAutofit lnSpcReduction="10000"/>
          </a:bodyPr>
          <a:lstStyle/>
          <a:p>
            <a:r>
              <a:rPr lang="en-US" altLang="zh-CN" sz="2000" dirty="0"/>
              <a:t>1</a:t>
            </a:r>
            <a:r>
              <a:rPr lang="zh-CN" altLang="en-US" sz="2000" dirty="0"/>
              <a:t>、创建一个文件夹 </a:t>
            </a:r>
            <a:r>
              <a:rPr lang="en-US" altLang="zh-CN" sz="2000" dirty="0" err="1"/>
              <a:t>mkdir</a:t>
            </a:r>
            <a:r>
              <a:rPr lang="en-US" altLang="zh-CN" sz="2000" dirty="0"/>
              <a:t> git</a:t>
            </a:r>
          </a:p>
          <a:p>
            <a:r>
              <a:rPr lang="en-US" altLang="zh-CN" sz="2000" dirty="0"/>
              <a:t>2</a:t>
            </a:r>
            <a:r>
              <a:rPr lang="zh-CN" altLang="en-US" sz="2000" dirty="0"/>
              <a:t>、在这个文件夹中 输入</a:t>
            </a:r>
            <a:r>
              <a:rPr lang="en-US" altLang="zh-CN" sz="2000" dirty="0"/>
              <a:t>git </a:t>
            </a:r>
            <a:r>
              <a:rPr lang="en-US" altLang="zh-CN" sz="2000" dirty="0" err="1"/>
              <a:t>init</a:t>
            </a:r>
            <a:r>
              <a:rPr lang="en-US" altLang="zh-CN" sz="2000" dirty="0"/>
              <a:t> </a:t>
            </a:r>
            <a:r>
              <a:rPr lang="zh-CN" altLang="en-US" sz="2000" dirty="0"/>
              <a:t>初始化</a:t>
            </a:r>
            <a:r>
              <a:rPr lang="en-US" altLang="zh-CN" sz="2000" dirty="0"/>
              <a:t>git</a:t>
            </a:r>
            <a:r>
              <a:rPr lang="zh-CN" altLang="en-US" sz="2000" dirty="0"/>
              <a:t>库</a:t>
            </a:r>
            <a:endParaRPr lang="en-US" altLang="zh-CN" sz="2000" dirty="0"/>
          </a:p>
          <a:p>
            <a:r>
              <a:rPr lang="en-US" altLang="zh-CN" sz="2000" dirty="0"/>
              <a:t>3</a:t>
            </a:r>
            <a:r>
              <a:rPr lang="zh-CN" altLang="en-US" sz="2000" dirty="0"/>
              <a:t>、输入 </a:t>
            </a:r>
            <a:r>
              <a:rPr lang="en-US" altLang="zh-CN" sz="2000" dirty="0"/>
              <a:t>git status</a:t>
            </a:r>
            <a:r>
              <a:rPr lang="zh-CN" altLang="en-US" sz="2000" dirty="0"/>
              <a:t>查看</a:t>
            </a:r>
            <a:r>
              <a:rPr lang="en-US" altLang="zh-CN" sz="2000" dirty="0"/>
              <a:t>git</a:t>
            </a:r>
            <a:r>
              <a:rPr lang="zh-CN" altLang="en-US" sz="2000" dirty="0"/>
              <a:t>库的状态</a:t>
            </a:r>
            <a:r>
              <a:rPr lang="en-US" altLang="zh-CN" sz="2000" dirty="0"/>
              <a:t>(</a:t>
            </a:r>
            <a:r>
              <a:rPr lang="zh-CN" altLang="en-US" sz="2000" dirty="0"/>
              <a:t>暂存区中是否有文件要提交</a:t>
            </a:r>
            <a:r>
              <a:rPr lang="en-US" altLang="zh-CN" sz="2000" dirty="0"/>
              <a:t>)</a:t>
            </a:r>
          </a:p>
          <a:p>
            <a:r>
              <a:rPr lang="en-US" altLang="zh-CN" sz="2000" dirty="0"/>
              <a:t>4</a:t>
            </a:r>
            <a:r>
              <a:rPr lang="zh-CN" altLang="en-US" sz="2000" dirty="0"/>
              <a:t>、</a:t>
            </a:r>
            <a:r>
              <a:rPr lang="en-US" altLang="zh-CN" sz="2000" dirty="0"/>
              <a:t>git add </a:t>
            </a:r>
            <a:r>
              <a:rPr lang="zh-CN" altLang="en-US" sz="2000" dirty="0"/>
              <a:t>文件名</a:t>
            </a:r>
            <a:r>
              <a:rPr lang="en-US" altLang="zh-CN" sz="2000" dirty="0"/>
              <a:t>(</a:t>
            </a:r>
            <a:r>
              <a:rPr lang="zh-CN" altLang="en-US" sz="2000" dirty="0"/>
              <a:t>如</a:t>
            </a:r>
            <a:r>
              <a:rPr lang="en-US" altLang="zh-CN" sz="2000" dirty="0"/>
              <a:t>:read.txt)  </a:t>
            </a:r>
            <a:r>
              <a:rPr lang="zh-CN" altLang="en-US" sz="2000" dirty="0"/>
              <a:t>将该文件添加到暂存区中</a:t>
            </a:r>
            <a:r>
              <a:rPr lang="en-US" altLang="zh-CN" sz="2000" dirty="0"/>
              <a:t>(</a:t>
            </a:r>
            <a:r>
              <a:rPr lang="zh-CN" altLang="en-US" sz="2000" dirty="0"/>
              <a:t>已被跟踪</a:t>
            </a:r>
            <a:r>
              <a:rPr lang="en-US" altLang="zh-CN" sz="2000" dirty="0"/>
              <a:t>)</a:t>
            </a:r>
            <a:r>
              <a:rPr lang="zh-CN" altLang="en-US" sz="2000" dirty="0"/>
              <a:t>绿字</a:t>
            </a:r>
            <a:endParaRPr lang="en-US" altLang="zh-CN" sz="2000" dirty="0"/>
          </a:p>
          <a:p>
            <a:r>
              <a:rPr lang="en-US" altLang="zh-CN" sz="2000" dirty="0"/>
              <a:t>5</a:t>
            </a:r>
            <a:r>
              <a:rPr lang="zh-CN" altLang="en-US" sz="2000" dirty="0"/>
              <a:t>、</a:t>
            </a:r>
            <a:r>
              <a:rPr lang="en-US" altLang="zh-CN" sz="2000" dirty="0"/>
              <a:t>git reset HEAD read.txt </a:t>
            </a:r>
            <a:r>
              <a:rPr lang="zh-CN" altLang="en-US" sz="2000" dirty="0"/>
              <a:t>以取消暂存</a:t>
            </a:r>
            <a:r>
              <a:rPr lang="en-US" altLang="zh-CN" sz="2000" dirty="0"/>
              <a:t>(</a:t>
            </a:r>
            <a:r>
              <a:rPr lang="zh-CN" altLang="en-US" sz="2000" dirty="0"/>
              <a:t>取消跟踪</a:t>
            </a:r>
            <a:r>
              <a:rPr lang="en-US" altLang="zh-CN" sz="2000" dirty="0"/>
              <a:t>)</a:t>
            </a:r>
            <a:r>
              <a:rPr lang="zh-CN" altLang="en-US" sz="2000" dirty="0"/>
              <a:t>红字</a:t>
            </a:r>
            <a:endParaRPr lang="en-US" altLang="zh-CN" sz="2000" dirty="0"/>
          </a:p>
          <a:p>
            <a:r>
              <a:rPr lang="en-US" altLang="zh-CN" sz="2000" dirty="0"/>
              <a:t>6</a:t>
            </a:r>
            <a:r>
              <a:rPr lang="zh-CN" altLang="en-US" sz="2000" dirty="0"/>
              <a:t>、未跟踪的文件不能被提交，但是不影响其他文件的提交</a:t>
            </a:r>
            <a:endParaRPr lang="en-US" altLang="zh-CN" sz="2000" dirty="0"/>
          </a:p>
          <a:p>
            <a:r>
              <a:rPr lang="en-US" altLang="zh-CN" sz="2000" dirty="0"/>
              <a:t>7</a:t>
            </a:r>
            <a:r>
              <a:rPr lang="zh-CN" altLang="en-US" sz="2000" dirty="0"/>
              <a:t>、</a:t>
            </a:r>
            <a:r>
              <a:rPr lang="en-US" altLang="zh-CN" sz="2000" dirty="0"/>
              <a:t>git add </a:t>
            </a:r>
            <a:r>
              <a:rPr lang="zh-CN" altLang="en-US" sz="2000" dirty="0"/>
              <a:t>文件名</a:t>
            </a:r>
            <a:r>
              <a:rPr lang="en-US" altLang="zh-CN" sz="2000" dirty="0"/>
              <a:t>(</a:t>
            </a:r>
            <a:r>
              <a:rPr lang="zh-CN" altLang="en-US" sz="2000" dirty="0"/>
              <a:t>如</a:t>
            </a:r>
            <a:r>
              <a:rPr lang="en-US" altLang="zh-CN" sz="2000" dirty="0"/>
              <a:t>:read.txt) </a:t>
            </a:r>
            <a:r>
              <a:rPr lang="zh-CN" altLang="en-US" sz="2000" dirty="0"/>
              <a:t>，将未跟踪的变为跟踪的</a:t>
            </a:r>
            <a:endParaRPr lang="en-US" altLang="zh-CN" sz="2000" dirty="0"/>
          </a:p>
          <a:p>
            <a:r>
              <a:rPr lang="en-US" altLang="zh-CN" sz="2000" dirty="0"/>
              <a:t>8</a:t>
            </a:r>
            <a:r>
              <a:rPr lang="zh-CN" altLang="en-US" sz="2000" dirty="0"/>
              <a:t>、</a:t>
            </a:r>
            <a:r>
              <a:rPr lang="en-US" altLang="zh-CN" sz="2000" dirty="0"/>
              <a:t>git commit –m “first commit” </a:t>
            </a:r>
            <a:r>
              <a:rPr lang="zh-CN" altLang="en-US" sz="2000" dirty="0"/>
              <a:t>提交到本地库</a:t>
            </a:r>
            <a:r>
              <a:rPr lang="en-US" altLang="zh-CN" sz="2000" dirty="0"/>
              <a:t>(commit</a:t>
            </a:r>
            <a:r>
              <a:rPr lang="zh-CN" altLang="en-US" sz="2000" dirty="0"/>
              <a:t>的</a:t>
            </a:r>
            <a:r>
              <a:rPr lang="en-US" altLang="zh-CN" sz="2000" dirty="0"/>
              <a:t>message</a:t>
            </a:r>
            <a:r>
              <a:rPr lang="zh-CN" altLang="en-US" sz="2000" dirty="0"/>
              <a:t>表示本次提交的目的</a:t>
            </a:r>
            <a:r>
              <a:rPr lang="en-US" altLang="zh-CN" sz="2000" dirty="0"/>
              <a:t>)</a:t>
            </a:r>
          </a:p>
          <a:p>
            <a:r>
              <a:rPr lang="en-US" altLang="zh-CN" sz="2000" dirty="0"/>
              <a:t>9</a:t>
            </a:r>
            <a:r>
              <a:rPr lang="zh-CN" altLang="en-US" sz="2000" dirty="0"/>
              <a:t>、</a:t>
            </a:r>
            <a:r>
              <a:rPr lang="en-US" altLang="zh-CN" sz="2000" dirty="0"/>
              <a:t>git config user.name = </a:t>
            </a:r>
            <a:r>
              <a:rPr lang="en-US" altLang="zh-CN" sz="2000" dirty="0" err="1"/>
              <a:t>szw</a:t>
            </a:r>
            <a:endParaRPr lang="en-US" altLang="zh-CN" sz="2000" dirty="0"/>
          </a:p>
          <a:p>
            <a:r>
              <a:rPr lang="en-US" altLang="zh-CN" sz="2000" dirty="0"/>
              <a:t>10</a:t>
            </a:r>
            <a:r>
              <a:rPr lang="zh-CN" altLang="en-US" sz="2000" dirty="0"/>
              <a:t>、</a:t>
            </a:r>
            <a:r>
              <a:rPr lang="en-US" altLang="zh-CN" sz="2000" dirty="0"/>
              <a:t>git config </a:t>
            </a:r>
            <a:r>
              <a:rPr lang="en-US" altLang="zh-CN" sz="2000" dirty="0" err="1"/>
              <a:t>user.email</a:t>
            </a:r>
            <a:r>
              <a:rPr lang="en-US" altLang="zh-CN" sz="2000" dirty="0"/>
              <a:t> = </a:t>
            </a:r>
            <a:r>
              <a:rPr lang="en-US" altLang="zh-CN" sz="2000" dirty="0">
                <a:hlinkClick r:id="rId2"/>
              </a:rPr>
              <a:t>1712712@qq.com</a:t>
            </a:r>
            <a:endParaRPr lang="en-US" altLang="zh-CN" sz="2000" dirty="0"/>
          </a:p>
          <a:p>
            <a:r>
              <a:rPr lang="en-US" altLang="zh-CN" sz="2000" dirty="0"/>
              <a:t>11</a:t>
            </a:r>
            <a:r>
              <a:rPr lang="zh-CN" altLang="en-US" sz="2000" dirty="0"/>
              <a:t>、</a:t>
            </a:r>
            <a:r>
              <a:rPr lang="en-US" altLang="zh-CN" sz="2000" dirty="0"/>
              <a:t>9</a:t>
            </a:r>
            <a:r>
              <a:rPr lang="zh-CN" altLang="en-US" sz="2000" dirty="0"/>
              <a:t>和</a:t>
            </a:r>
            <a:r>
              <a:rPr lang="en-US" altLang="zh-CN" sz="2000" dirty="0"/>
              <a:t>10</a:t>
            </a:r>
            <a:r>
              <a:rPr lang="zh-CN" altLang="en-US" sz="2000" dirty="0"/>
              <a:t>行表示的是你的身份</a:t>
            </a:r>
            <a:r>
              <a:rPr lang="en-US" altLang="zh-CN" sz="2000" dirty="0"/>
              <a:t>(</a:t>
            </a:r>
            <a:r>
              <a:rPr lang="zh-CN" altLang="en-US" sz="2000" dirty="0"/>
              <a:t>在众多提交中，区分你的令牌</a:t>
            </a:r>
            <a:r>
              <a:rPr lang="en-US" altLang="zh-CN" sz="2000" dirty="0"/>
              <a:t>)</a:t>
            </a:r>
          </a:p>
        </p:txBody>
      </p:sp>
    </p:spTree>
    <p:extLst>
      <p:ext uri="{BB962C8B-B14F-4D97-AF65-F5344CB8AC3E}">
        <p14:creationId xmlns:p14="http://schemas.microsoft.com/office/powerpoint/2010/main" val="38588962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506F-3D22-431F-99A9-6A822A03CD26}"/>
              </a:ext>
            </a:extLst>
          </p:cNvPr>
          <p:cNvSpPr>
            <a:spLocks noGrp="1"/>
          </p:cNvSpPr>
          <p:nvPr>
            <p:ph type="title"/>
          </p:nvPr>
        </p:nvSpPr>
        <p:spPr/>
        <p:txBody>
          <a:bodyPr>
            <a:normAutofit/>
          </a:bodyPr>
          <a:lstStyle/>
          <a:p>
            <a:pPr algn="ctr"/>
            <a:r>
              <a:rPr lang="en-US" altLang="zh-CN" sz="2800" b="1" dirty="0"/>
              <a:t>git</a:t>
            </a:r>
            <a:r>
              <a:rPr lang="zh-CN" altLang="en-US" sz="2800" b="1" dirty="0"/>
              <a:t>学习</a:t>
            </a:r>
          </a:p>
        </p:txBody>
      </p:sp>
      <p:sp>
        <p:nvSpPr>
          <p:cNvPr id="3" name="内容占位符 2">
            <a:extLst>
              <a:ext uri="{FF2B5EF4-FFF2-40B4-BE49-F238E27FC236}">
                <a16:creationId xmlns:a16="http://schemas.microsoft.com/office/drawing/2014/main" id="{F2AA7B3F-2D0C-47C1-9ED1-5CCD624CB1B6}"/>
              </a:ext>
            </a:extLst>
          </p:cNvPr>
          <p:cNvSpPr>
            <a:spLocks noGrp="1"/>
          </p:cNvSpPr>
          <p:nvPr>
            <p:ph idx="1"/>
          </p:nvPr>
        </p:nvSpPr>
        <p:spPr/>
        <p:txBody>
          <a:bodyPr/>
          <a:lstStyle/>
          <a:p>
            <a:r>
              <a:rPr lang="en-US" altLang="zh-CN" sz="2000" dirty="0"/>
              <a:t>12</a:t>
            </a:r>
            <a:r>
              <a:rPr lang="zh-CN" altLang="en-US" sz="2000" dirty="0"/>
              <a:t>、如果要查看提交的历史记录</a:t>
            </a:r>
            <a:r>
              <a:rPr lang="en-US" altLang="zh-CN" sz="2000" dirty="0"/>
              <a:t>,</a:t>
            </a:r>
            <a:r>
              <a:rPr lang="zh-CN" altLang="en-US" sz="2000" dirty="0"/>
              <a:t>可输入</a:t>
            </a:r>
            <a:r>
              <a:rPr lang="en-US" altLang="zh-CN" sz="2000" dirty="0"/>
              <a:t>git log</a:t>
            </a:r>
            <a:r>
              <a:rPr lang="zh-CN" altLang="en-US" sz="2000" dirty="0"/>
              <a:t>可以查看</a:t>
            </a:r>
            <a:r>
              <a:rPr lang="en-US" altLang="zh-CN" sz="2000" dirty="0"/>
              <a:t>author</a:t>
            </a:r>
            <a:r>
              <a:rPr lang="zh-CN" altLang="en-US" sz="2000" dirty="0"/>
              <a:t>和提交的日期</a:t>
            </a:r>
            <a:endParaRPr lang="en-US" altLang="zh-CN" sz="2000" dirty="0"/>
          </a:p>
          <a:p>
            <a:r>
              <a:rPr lang="en-US" altLang="zh-CN" sz="2000" dirty="0"/>
              <a:t>13</a:t>
            </a:r>
            <a:r>
              <a:rPr lang="zh-CN" altLang="en-US" sz="2000" dirty="0"/>
              <a:t>、另外一种查看提交的历史记录</a:t>
            </a:r>
            <a:r>
              <a:rPr lang="en-US" altLang="zh-CN" sz="2000" dirty="0"/>
              <a:t>,</a:t>
            </a:r>
            <a:r>
              <a:rPr lang="zh-CN" altLang="en-US" sz="2000" dirty="0"/>
              <a:t>可输入</a:t>
            </a:r>
            <a:r>
              <a:rPr lang="en-US" altLang="zh-CN" sz="2000" dirty="0"/>
              <a:t>git </a:t>
            </a:r>
            <a:r>
              <a:rPr lang="en-US" altLang="zh-CN" sz="2000" dirty="0" err="1"/>
              <a:t>reflog</a:t>
            </a:r>
            <a:r>
              <a:rPr lang="zh-CN" altLang="en-US" sz="2000" dirty="0"/>
              <a:t>可以用来做前进后退使用</a:t>
            </a:r>
            <a:endParaRPr lang="en-US" altLang="zh-CN" sz="2000" dirty="0"/>
          </a:p>
          <a:p>
            <a:r>
              <a:rPr lang="zh-CN" altLang="en-US" sz="2000" dirty="0"/>
              <a:t>用来说明移动到指定的版本需要移动多少步</a:t>
            </a:r>
            <a:endParaRPr lang="en-US" altLang="zh-CN" sz="2000" dirty="0"/>
          </a:p>
          <a:p>
            <a:r>
              <a:rPr lang="en-US" altLang="zh-CN" sz="2000" dirty="0"/>
              <a:t>14</a:t>
            </a:r>
            <a:r>
              <a:rPr lang="zh-CN" altLang="en-US" sz="2000" dirty="0"/>
              <a:t>、前进或后退操作提交的版本</a:t>
            </a:r>
            <a:endParaRPr lang="en-US" altLang="zh-CN" sz="2000" dirty="0"/>
          </a:p>
          <a:p>
            <a:r>
              <a:rPr lang="en-US" altLang="zh-CN" sz="2000" dirty="0"/>
              <a:t>1》</a:t>
            </a:r>
            <a:r>
              <a:rPr lang="zh-CN" altLang="en-US" sz="2000" dirty="0"/>
              <a:t>、基于索引实现前进或后退  </a:t>
            </a:r>
            <a:r>
              <a:rPr lang="en-US" altLang="zh-CN" sz="2000" dirty="0"/>
              <a:t>git reset –hard </a:t>
            </a:r>
            <a:r>
              <a:rPr lang="zh-CN" altLang="en-US" sz="2000" dirty="0"/>
              <a:t>索引</a:t>
            </a:r>
            <a:endParaRPr lang="en-US" altLang="zh-CN" sz="2000" dirty="0"/>
          </a:p>
          <a:p>
            <a:r>
              <a:rPr lang="en-US" altLang="zh-CN" sz="2000" dirty="0"/>
              <a:t>15</a:t>
            </a:r>
            <a:r>
              <a:rPr lang="zh-CN" altLang="en-US" sz="2000" dirty="0"/>
              <a:t>、</a:t>
            </a:r>
            <a:r>
              <a:rPr lang="en-US" altLang="zh-CN" sz="2000" dirty="0"/>
              <a:t>diff</a:t>
            </a:r>
            <a:r>
              <a:rPr lang="zh-CN" altLang="en-US" sz="2000" dirty="0"/>
              <a:t>比较文件的差异 </a:t>
            </a:r>
            <a:r>
              <a:rPr lang="en-US" altLang="zh-CN" sz="2000" dirty="0"/>
              <a:t>git diff [</a:t>
            </a:r>
            <a:r>
              <a:rPr lang="zh-CN" altLang="en-US" sz="2000" dirty="0"/>
              <a:t>文件名</a:t>
            </a:r>
            <a:r>
              <a:rPr lang="en-US" altLang="zh-CN" sz="2000" dirty="0"/>
              <a:t>]</a:t>
            </a:r>
          </a:p>
          <a:p>
            <a:endParaRPr lang="en-US" altLang="zh-CN" sz="2000" dirty="0"/>
          </a:p>
        </p:txBody>
      </p:sp>
      <p:pic>
        <p:nvPicPr>
          <p:cNvPr id="4" name="图片 3">
            <a:extLst>
              <a:ext uri="{FF2B5EF4-FFF2-40B4-BE49-F238E27FC236}">
                <a16:creationId xmlns:a16="http://schemas.microsoft.com/office/drawing/2014/main" id="{89FCED28-EC25-4DC9-9D2E-B0DA522396B1}"/>
              </a:ext>
            </a:extLst>
          </p:cNvPr>
          <p:cNvPicPr>
            <a:picLocks noChangeAspect="1"/>
          </p:cNvPicPr>
          <p:nvPr/>
        </p:nvPicPr>
        <p:blipFill>
          <a:blip r:embed="rId2"/>
          <a:stretch>
            <a:fillRect/>
          </a:stretch>
        </p:blipFill>
        <p:spPr>
          <a:xfrm>
            <a:off x="838200" y="4256418"/>
            <a:ext cx="6942422" cy="1623201"/>
          </a:xfrm>
          <a:prstGeom prst="rect">
            <a:avLst/>
          </a:prstGeom>
        </p:spPr>
      </p:pic>
    </p:spTree>
    <p:extLst>
      <p:ext uri="{BB962C8B-B14F-4D97-AF65-F5344CB8AC3E}">
        <p14:creationId xmlns:p14="http://schemas.microsoft.com/office/powerpoint/2010/main" val="20277140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E0CBD-3DAB-4F39-A953-3C7DB636753A}"/>
              </a:ext>
            </a:extLst>
          </p:cNvPr>
          <p:cNvSpPr>
            <a:spLocks noGrp="1"/>
          </p:cNvSpPr>
          <p:nvPr>
            <p:ph type="title"/>
          </p:nvPr>
        </p:nvSpPr>
        <p:spPr/>
        <p:txBody>
          <a:bodyPr>
            <a:normAutofit/>
          </a:bodyPr>
          <a:lstStyle/>
          <a:p>
            <a:pPr algn="ctr"/>
            <a:r>
              <a:rPr lang="en-US" altLang="zh-CN" sz="2800" b="1" dirty="0"/>
              <a:t>git</a:t>
            </a:r>
            <a:r>
              <a:rPr lang="zh-CN" altLang="en-US" sz="2800" b="1" dirty="0"/>
              <a:t>学习</a:t>
            </a:r>
            <a:endParaRPr lang="zh-CN" altLang="en-US" sz="2800" dirty="0"/>
          </a:p>
        </p:txBody>
      </p:sp>
      <p:sp>
        <p:nvSpPr>
          <p:cNvPr id="3" name="内容占位符 2">
            <a:extLst>
              <a:ext uri="{FF2B5EF4-FFF2-40B4-BE49-F238E27FC236}">
                <a16:creationId xmlns:a16="http://schemas.microsoft.com/office/drawing/2014/main" id="{CDC8A725-C2E3-4A32-A1C1-6D2AB252AB7E}"/>
              </a:ext>
            </a:extLst>
          </p:cNvPr>
          <p:cNvSpPr>
            <a:spLocks noGrp="1"/>
          </p:cNvSpPr>
          <p:nvPr>
            <p:ph idx="1"/>
          </p:nvPr>
        </p:nvSpPr>
        <p:spPr/>
        <p:txBody>
          <a:bodyPr>
            <a:normAutofit/>
          </a:bodyPr>
          <a:lstStyle/>
          <a:p>
            <a:r>
              <a:rPr lang="en-US" altLang="zh-CN" sz="2000" dirty="0"/>
              <a:t>16</a:t>
            </a:r>
            <a:r>
              <a:rPr lang="zh-CN" altLang="en-US" sz="2000" dirty="0"/>
              <a:t>、创建新的分区</a:t>
            </a:r>
            <a:r>
              <a:rPr lang="en-US" altLang="zh-CN" sz="2000" dirty="0"/>
              <a:t>:git </a:t>
            </a:r>
            <a:r>
              <a:rPr lang="en-US" altLang="zh-CN" sz="2000" dirty="0" err="1"/>
              <a:t>brach</a:t>
            </a:r>
            <a:r>
              <a:rPr lang="en-US" altLang="zh-CN" sz="2000" dirty="0"/>
              <a:t> </a:t>
            </a:r>
            <a:r>
              <a:rPr lang="en-US" altLang="zh-CN" sz="2000" dirty="0" err="1"/>
              <a:t>hot_fix</a:t>
            </a:r>
            <a:endParaRPr lang="en-US" altLang="zh-CN" sz="2000" dirty="0"/>
          </a:p>
          <a:p>
            <a:r>
              <a:rPr lang="en-US" altLang="zh-CN" sz="2000" dirty="0"/>
              <a:t>17</a:t>
            </a:r>
            <a:r>
              <a:rPr lang="zh-CN" altLang="en-US" sz="2000" dirty="0"/>
              <a:t>、切换分区</a:t>
            </a:r>
            <a:r>
              <a:rPr lang="en-US" altLang="zh-CN" sz="2000" dirty="0"/>
              <a:t>:git checkout </a:t>
            </a:r>
            <a:r>
              <a:rPr lang="en-US" altLang="zh-CN" sz="2000" dirty="0" err="1"/>
              <a:t>hot_fix</a:t>
            </a:r>
            <a:endParaRPr lang="en-US" altLang="zh-CN" sz="2000" dirty="0"/>
          </a:p>
          <a:p>
            <a:r>
              <a:rPr lang="en-US" altLang="zh-CN" sz="2000" dirty="0"/>
              <a:t>18</a:t>
            </a:r>
            <a:r>
              <a:rPr lang="zh-CN" altLang="en-US" sz="2000" dirty="0"/>
              <a:t>、合并分区 </a:t>
            </a:r>
            <a:r>
              <a:rPr lang="en-US" altLang="zh-CN" sz="2000" dirty="0"/>
              <a:t>(1)</a:t>
            </a:r>
            <a:r>
              <a:rPr lang="zh-CN" altLang="en-US" sz="2000" dirty="0"/>
              <a:t>、</a:t>
            </a:r>
            <a:r>
              <a:rPr lang="en-US" altLang="zh-CN" sz="2000" dirty="0"/>
              <a:t>git checkout </a:t>
            </a:r>
            <a:r>
              <a:rPr lang="zh-CN" altLang="en-US" sz="2000" dirty="0"/>
              <a:t>要合并的分区 </a:t>
            </a:r>
            <a:r>
              <a:rPr lang="en-US" altLang="zh-CN" sz="2000" dirty="0"/>
              <a:t>(2)</a:t>
            </a:r>
            <a:r>
              <a:rPr lang="zh-CN" altLang="en-US" sz="2000" dirty="0"/>
              <a:t>、</a:t>
            </a:r>
            <a:r>
              <a:rPr lang="en-US" altLang="zh-CN" sz="2000" dirty="0"/>
              <a:t>git merge </a:t>
            </a:r>
            <a:r>
              <a:rPr lang="zh-CN" altLang="en-US" sz="2000" dirty="0"/>
              <a:t>被合并的分区</a:t>
            </a:r>
            <a:r>
              <a:rPr lang="en-US" altLang="zh-CN" sz="2000" dirty="0"/>
              <a:t> </a:t>
            </a:r>
          </a:p>
          <a:p>
            <a:r>
              <a:rPr lang="en-US" altLang="zh-CN" sz="2000" dirty="0"/>
              <a:t>19</a:t>
            </a:r>
            <a:r>
              <a:rPr lang="zh-CN" altLang="en-US" sz="2000" dirty="0"/>
              <a:t>、合并后就可以删除子分区</a:t>
            </a:r>
            <a:r>
              <a:rPr lang="en-US" altLang="zh-CN" sz="2000" dirty="0" err="1"/>
              <a:t>hot_fix</a:t>
            </a:r>
            <a:r>
              <a:rPr lang="zh-CN" altLang="en-US" sz="2000" dirty="0"/>
              <a:t>了 </a:t>
            </a:r>
            <a:r>
              <a:rPr lang="en-US" altLang="zh-CN" sz="2000" dirty="0"/>
              <a:t>git branch –d </a:t>
            </a:r>
            <a:r>
              <a:rPr lang="en-US" altLang="zh-CN" sz="2000" dirty="0" err="1"/>
              <a:t>hot_fix</a:t>
            </a:r>
            <a:endParaRPr lang="en-US" altLang="zh-CN" sz="2000" dirty="0"/>
          </a:p>
          <a:p>
            <a:r>
              <a:rPr lang="en-US" altLang="zh-CN" sz="2000" dirty="0"/>
              <a:t>20</a:t>
            </a:r>
            <a:r>
              <a:rPr lang="zh-CN" altLang="en-US" sz="2000" dirty="0"/>
              <a:t>、在不同的分支下，同一个文件会有不同的状态</a:t>
            </a:r>
            <a:r>
              <a:rPr lang="en-US" altLang="zh-CN" sz="2000" dirty="0"/>
              <a:t>(</a:t>
            </a:r>
            <a:r>
              <a:rPr lang="zh-CN" altLang="en-US" sz="2000" dirty="0"/>
              <a:t>内容</a:t>
            </a:r>
            <a:r>
              <a:rPr lang="en-US" altLang="zh-CN" sz="2000" dirty="0"/>
              <a:t>)</a:t>
            </a:r>
          </a:p>
          <a:p>
            <a:r>
              <a:rPr lang="en-US" altLang="zh-CN" sz="2000" dirty="0"/>
              <a:t>21</a:t>
            </a:r>
            <a:r>
              <a:rPr lang="zh-CN" altLang="en-US" sz="2000" dirty="0"/>
              <a:t>、创建远程库、并将远程库的地址保存起来</a:t>
            </a:r>
            <a:r>
              <a:rPr lang="en-US" altLang="zh-CN" sz="2000" dirty="0"/>
              <a:t>(</a:t>
            </a:r>
            <a:r>
              <a:rPr lang="zh-CN" altLang="en-US" sz="2000" dirty="0"/>
              <a:t>太长不好记</a:t>
            </a:r>
            <a:r>
              <a:rPr lang="en-US" altLang="zh-CN" sz="2000" dirty="0"/>
              <a:t>)</a:t>
            </a:r>
          </a:p>
          <a:p>
            <a:r>
              <a:rPr lang="en-US" altLang="zh-CN" sz="2000" dirty="0"/>
              <a:t>22</a:t>
            </a:r>
            <a:r>
              <a:rPr lang="zh-CN" altLang="en-US" sz="2000" dirty="0"/>
              <a:t>、在</a:t>
            </a:r>
            <a:r>
              <a:rPr lang="en-US" altLang="zh-CN" sz="2000" dirty="0"/>
              <a:t>root</a:t>
            </a:r>
            <a:r>
              <a:rPr lang="zh-CN" altLang="en-US" sz="2000" dirty="0"/>
              <a:t>权限下，在</a:t>
            </a:r>
            <a:r>
              <a:rPr lang="en-US" altLang="zh-CN" sz="2000" dirty="0"/>
              <a:t>git</a:t>
            </a:r>
            <a:r>
              <a:rPr lang="zh-CN" altLang="en-US" sz="2000" dirty="0"/>
              <a:t>命令行下输入</a:t>
            </a:r>
            <a:r>
              <a:rPr lang="en-US" altLang="zh-CN" sz="2000" dirty="0"/>
              <a:t>: git remote add origin </a:t>
            </a:r>
            <a:r>
              <a:rPr lang="zh-CN" altLang="en-US" sz="2000" dirty="0"/>
              <a:t>远程库的地址</a:t>
            </a:r>
            <a:r>
              <a:rPr lang="en-US" altLang="zh-CN" sz="2000" dirty="0"/>
              <a:t>(</a:t>
            </a:r>
            <a:r>
              <a:rPr lang="zh-CN" altLang="en-US" sz="2000" dirty="0"/>
              <a:t>其中的</a:t>
            </a:r>
            <a:r>
              <a:rPr lang="en-US" altLang="zh-CN" sz="2000" dirty="0"/>
              <a:t>origin</a:t>
            </a:r>
            <a:r>
              <a:rPr lang="zh-CN" altLang="en-US" sz="2000" dirty="0"/>
              <a:t>表示远程库地址的别名</a:t>
            </a:r>
            <a:r>
              <a:rPr lang="en-US" altLang="zh-CN" sz="2000" dirty="0"/>
              <a:t>)</a:t>
            </a:r>
          </a:p>
          <a:p>
            <a:r>
              <a:rPr lang="en-US" altLang="zh-CN" sz="2000" dirty="0"/>
              <a:t>23</a:t>
            </a:r>
            <a:r>
              <a:rPr lang="zh-CN" altLang="en-US" sz="2000" dirty="0"/>
              <a:t>、</a:t>
            </a:r>
            <a:r>
              <a:rPr lang="en-US" altLang="zh-CN" sz="2000" dirty="0"/>
              <a:t>git remote –v </a:t>
            </a:r>
            <a:r>
              <a:rPr lang="zh-CN" altLang="en-US" sz="2000" dirty="0"/>
              <a:t>查看远程库的地址</a:t>
            </a:r>
            <a:endParaRPr lang="en-US" altLang="zh-CN" sz="2000" dirty="0"/>
          </a:p>
        </p:txBody>
      </p:sp>
    </p:spTree>
    <p:extLst>
      <p:ext uri="{BB962C8B-B14F-4D97-AF65-F5344CB8AC3E}">
        <p14:creationId xmlns:p14="http://schemas.microsoft.com/office/powerpoint/2010/main" val="2168327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B1FB5-FE0F-421E-AAA1-B996C67F4CE2}"/>
              </a:ext>
            </a:extLst>
          </p:cNvPr>
          <p:cNvSpPr>
            <a:spLocks noGrp="1"/>
          </p:cNvSpPr>
          <p:nvPr>
            <p:ph type="title"/>
          </p:nvPr>
        </p:nvSpPr>
        <p:spPr/>
        <p:txBody>
          <a:bodyPr/>
          <a:lstStyle/>
          <a:p>
            <a:pPr algn="ctr"/>
            <a:r>
              <a:rPr lang="en-US" altLang="zh-CN" dirty="0"/>
              <a:t>   </a:t>
            </a:r>
            <a:r>
              <a:rPr lang="en-US" altLang="zh-CN" sz="2800" b="1" dirty="0"/>
              <a:t>git</a:t>
            </a:r>
            <a:r>
              <a:rPr lang="zh-CN" altLang="en-US" sz="2800" b="1" dirty="0"/>
              <a:t>学习</a:t>
            </a:r>
            <a:r>
              <a:rPr lang="en-US" altLang="zh-CN" sz="2800" b="1" dirty="0"/>
              <a:t>-</a:t>
            </a:r>
            <a:r>
              <a:rPr lang="zh-CN" altLang="en-US" sz="2800" b="1" dirty="0"/>
              <a:t>推送操作</a:t>
            </a:r>
          </a:p>
        </p:txBody>
      </p:sp>
      <p:sp>
        <p:nvSpPr>
          <p:cNvPr id="3" name="内容占位符 2">
            <a:extLst>
              <a:ext uri="{FF2B5EF4-FFF2-40B4-BE49-F238E27FC236}">
                <a16:creationId xmlns:a16="http://schemas.microsoft.com/office/drawing/2014/main" id="{2033049B-BCE1-48DC-9EC5-10A548F6FED8}"/>
              </a:ext>
            </a:extLst>
          </p:cNvPr>
          <p:cNvSpPr>
            <a:spLocks noGrp="1"/>
          </p:cNvSpPr>
          <p:nvPr>
            <p:ph idx="1"/>
          </p:nvPr>
        </p:nvSpPr>
        <p:spPr>
          <a:xfrm>
            <a:off x="838200" y="1851504"/>
            <a:ext cx="10515600" cy="4351338"/>
          </a:xfrm>
        </p:spPr>
        <p:txBody>
          <a:bodyPr/>
          <a:lstStyle/>
          <a:p>
            <a:r>
              <a:rPr lang="en-US" altLang="zh-CN" sz="2000" dirty="0"/>
              <a:t>24</a:t>
            </a:r>
            <a:r>
              <a:rPr lang="zh-CN" altLang="en-US" sz="2000" dirty="0"/>
              <a:t>、推送操作 </a:t>
            </a:r>
            <a:r>
              <a:rPr lang="en-US" altLang="zh-CN" sz="2000" dirty="0"/>
              <a:t>git push origin master(</a:t>
            </a:r>
            <a:r>
              <a:rPr lang="zh-CN" altLang="en-US" sz="2000" dirty="0"/>
              <a:t>想要推送的分支</a:t>
            </a:r>
            <a:r>
              <a:rPr lang="en-US" altLang="zh-CN" sz="2000" dirty="0"/>
              <a:t>) </a:t>
            </a:r>
            <a:r>
              <a:rPr lang="zh-CN" altLang="en-US" sz="2000" dirty="0"/>
              <a:t>在输入</a:t>
            </a:r>
            <a:r>
              <a:rPr lang="en-US" altLang="zh-CN" sz="2000" dirty="0" err="1"/>
              <a:t>github</a:t>
            </a:r>
            <a:r>
              <a:rPr lang="zh-CN" altLang="en-US" sz="2000" dirty="0"/>
              <a:t>的账号和密码即可</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25</a:t>
            </a:r>
            <a:r>
              <a:rPr lang="zh-CN" altLang="en-US" sz="2000" dirty="0"/>
              <a:t>、其中的</a:t>
            </a:r>
            <a:r>
              <a:rPr lang="en-US" altLang="zh-CN" sz="2000" dirty="0"/>
              <a:t>master-&gt;master</a:t>
            </a:r>
            <a:r>
              <a:rPr lang="zh-CN" altLang="en-US" sz="2000" dirty="0"/>
              <a:t>表示从本地的</a:t>
            </a:r>
            <a:r>
              <a:rPr lang="en-US" altLang="zh-CN" sz="2000" dirty="0"/>
              <a:t>master</a:t>
            </a:r>
            <a:r>
              <a:rPr lang="zh-CN" altLang="en-US" sz="2000" dirty="0"/>
              <a:t>到远程的</a:t>
            </a:r>
            <a:r>
              <a:rPr lang="en-US" altLang="zh-CN" sz="2000" dirty="0"/>
              <a:t>master</a:t>
            </a:r>
          </a:p>
          <a:p>
            <a:r>
              <a:rPr lang="en-US" altLang="zh-CN" sz="2000" dirty="0"/>
              <a:t>26</a:t>
            </a:r>
            <a:r>
              <a:rPr lang="zh-CN" altLang="en-US" sz="2000" dirty="0"/>
              <a:t>、如果本地有其他的分区也是可以推送到远程的</a:t>
            </a:r>
            <a:endParaRPr lang="en-US" altLang="zh-CN" sz="2000" dirty="0"/>
          </a:p>
          <a:p>
            <a:endParaRPr lang="en-US" altLang="zh-CN" dirty="0"/>
          </a:p>
        </p:txBody>
      </p:sp>
      <p:pic>
        <p:nvPicPr>
          <p:cNvPr id="4" name="图片 3">
            <a:extLst>
              <a:ext uri="{FF2B5EF4-FFF2-40B4-BE49-F238E27FC236}">
                <a16:creationId xmlns:a16="http://schemas.microsoft.com/office/drawing/2014/main" id="{B3ABD8CE-6F66-432E-9F3E-A8F91DDEBE13}"/>
              </a:ext>
            </a:extLst>
          </p:cNvPr>
          <p:cNvPicPr>
            <a:picLocks noChangeAspect="1"/>
          </p:cNvPicPr>
          <p:nvPr/>
        </p:nvPicPr>
        <p:blipFill>
          <a:blip r:embed="rId2"/>
          <a:stretch>
            <a:fillRect/>
          </a:stretch>
        </p:blipFill>
        <p:spPr>
          <a:xfrm>
            <a:off x="838200" y="2287061"/>
            <a:ext cx="6561389" cy="2042337"/>
          </a:xfrm>
          <a:prstGeom prst="rect">
            <a:avLst/>
          </a:prstGeom>
        </p:spPr>
      </p:pic>
    </p:spTree>
    <p:extLst>
      <p:ext uri="{BB962C8B-B14F-4D97-AF65-F5344CB8AC3E}">
        <p14:creationId xmlns:p14="http://schemas.microsoft.com/office/powerpoint/2010/main" val="3247831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11E50-A0CF-4DCB-B7F9-922D8EDF243A}"/>
              </a:ext>
            </a:extLst>
          </p:cNvPr>
          <p:cNvSpPr>
            <a:spLocks noGrp="1"/>
          </p:cNvSpPr>
          <p:nvPr>
            <p:ph type="title"/>
          </p:nvPr>
        </p:nvSpPr>
        <p:spPr/>
        <p:txBody>
          <a:bodyPr>
            <a:normAutofit/>
          </a:bodyPr>
          <a:lstStyle/>
          <a:p>
            <a:pPr algn="ctr"/>
            <a:r>
              <a:rPr lang="zh-CN" altLang="en-US" sz="3600" dirty="0"/>
              <a:t>远程登录</a:t>
            </a:r>
            <a:r>
              <a:rPr lang="en-US" altLang="zh-CN" sz="3600" dirty="0"/>
              <a:t>Linux---</a:t>
            </a:r>
            <a:r>
              <a:rPr lang="en-US" altLang="zh-CN" sz="3600" dirty="0" err="1"/>
              <a:t>Xshell</a:t>
            </a:r>
            <a:r>
              <a:rPr lang="zh-CN" altLang="en-US" sz="3600" dirty="0"/>
              <a:t>与</a:t>
            </a:r>
            <a:r>
              <a:rPr lang="en-US" altLang="zh-CN" sz="3600" dirty="0"/>
              <a:t>XFTP</a:t>
            </a:r>
            <a:endParaRPr lang="zh-CN" altLang="en-US" sz="3600" dirty="0"/>
          </a:p>
        </p:txBody>
      </p:sp>
      <p:sp>
        <p:nvSpPr>
          <p:cNvPr id="3" name="内容占位符 2">
            <a:extLst>
              <a:ext uri="{FF2B5EF4-FFF2-40B4-BE49-F238E27FC236}">
                <a16:creationId xmlns:a16="http://schemas.microsoft.com/office/drawing/2014/main" id="{D51535CA-C3D1-4199-83CD-E41C4864751E}"/>
              </a:ext>
            </a:extLst>
          </p:cNvPr>
          <p:cNvSpPr>
            <a:spLocks noGrp="1"/>
          </p:cNvSpPr>
          <p:nvPr>
            <p:ph idx="1"/>
          </p:nvPr>
        </p:nvSpPr>
        <p:spPr/>
        <p:txBody>
          <a:bodyPr>
            <a:normAutofit/>
          </a:bodyPr>
          <a:lstStyle/>
          <a:p>
            <a:r>
              <a:rPr lang="en-US" altLang="zh-CN" sz="2400" dirty="0"/>
              <a:t>1</a:t>
            </a:r>
            <a:r>
              <a:rPr lang="zh-CN" altLang="en-US" sz="2400" dirty="0"/>
              <a:t>、首先要在</a:t>
            </a:r>
            <a:r>
              <a:rPr lang="en-US" altLang="zh-CN" sz="2400" dirty="0" err="1"/>
              <a:t>linux</a:t>
            </a:r>
            <a:r>
              <a:rPr lang="zh-CN" altLang="en-US" sz="2400" dirty="0"/>
              <a:t>上打开</a:t>
            </a:r>
            <a:r>
              <a:rPr lang="en-US" altLang="zh-CN" sz="2400" dirty="0" err="1"/>
              <a:t>sshd</a:t>
            </a:r>
            <a:r>
              <a:rPr lang="zh-CN" altLang="en-US" sz="2400" dirty="0"/>
              <a:t>服务</a:t>
            </a:r>
            <a:endParaRPr lang="en-US" altLang="zh-CN" sz="2400" dirty="0"/>
          </a:p>
          <a:p>
            <a:r>
              <a:rPr lang="en-US" altLang="zh-CN" sz="2400" dirty="0"/>
              <a:t>2</a:t>
            </a:r>
            <a:r>
              <a:rPr lang="zh-CN" altLang="en-US" sz="2400" dirty="0"/>
              <a:t>、</a:t>
            </a:r>
            <a:r>
              <a:rPr lang="en-US" altLang="zh-CN" sz="2400" dirty="0"/>
              <a:t>ifconfig</a:t>
            </a:r>
            <a:r>
              <a:rPr lang="zh-CN" altLang="en-US" sz="2400" dirty="0"/>
              <a:t>查看</a:t>
            </a:r>
            <a:r>
              <a:rPr lang="en-US" altLang="zh-CN" sz="2400" dirty="0" err="1"/>
              <a:t>linux</a:t>
            </a:r>
            <a:r>
              <a:rPr lang="zh-CN" altLang="en-US" sz="2400" dirty="0"/>
              <a:t>的</a:t>
            </a:r>
            <a:r>
              <a:rPr lang="en-US" altLang="zh-CN" sz="2400" dirty="0"/>
              <a:t>IP</a:t>
            </a:r>
            <a:r>
              <a:rPr lang="zh-CN" altLang="en-US" sz="2400" dirty="0"/>
              <a:t>地址</a:t>
            </a:r>
            <a:endParaRPr lang="en-US" altLang="zh-CN" sz="2400" dirty="0"/>
          </a:p>
          <a:p>
            <a:r>
              <a:rPr lang="en-US" altLang="zh-CN" sz="2400" dirty="0"/>
              <a:t>3</a:t>
            </a:r>
            <a:r>
              <a:rPr lang="zh-CN" altLang="en-US" sz="2400"/>
              <a:t>、</a:t>
            </a:r>
            <a:r>
              <a:rPr lang="zh-CN" altLang="en-US" sz="2400" dirty="0"/>
              <a:t>终端输入</a:t>
            </a:r>
            <a:r>
              <a:rPr lang="en-US" altLang="zh-CN" sz="2400" dirty="0"/>
              <a:t>setup</a:t>
            </a:r>
            <a:r>
              <a:rPr lang="zh-CN" altLang="en-US" sz="2400" dirty="0"/>
              <a:t>点击系统服务</a:t>
            </a:r>
            <a:r>
              <a:rPr lang="en-US" altLang="zh-CN" sz="2400" dirty="0"/>
              <a:t>---</a:t>
            </a:r>
            <a:r>
              <a:rPr lang="zh-CN" altLang="en-US" sz="2400" dirty="0"/>
              <a:t>标</a:t>
            </a:r>
            <a:r>
              <a:rPr lang="en-US" altLang="zh-CN" sz="2400" dirty="0"/>
              <a:t>*</a:t>
            </a:r>
            <a:r>
              <a:rPr lang="zh-CN" altLang="en-US" sz="2400" dirty="0"/>
              <a:t>号表示服务已经开启了</a:t>
            </a:r>
          </a:p>
        </p:txBody>
      </p:sp>
    </p:spTree>
    <p:extLst>
      <p:ext uri="{BB962C8B-B14F-4D97-AF65-F5344CB8AC3E}">
        <p14:creationId xmlns:p14="http://schemas.microsoft.com/office/powerpoint/2010/main" val="29123760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4E8619-1B53-40AC-A100-90916EAD315F}"/>
              </a:ext>
            </a:extLst>
          </p:cNvPr>
          <p:cNvSpPr>
            <a:spLocks noGrp="1"/>
          </p:cNvSpPr>
          <p:nvPr>
            <p:ph type="title"/>
          </p:nvPr>
        </p:nvSpPr>
        <p:spPr/>
        <p:txBody>
          <a:bodyPr/>
          <a:lstStyle/>
          <a:p>
            <a:pPr algn="ctr"/>
            <a:r>
              <a:rPr lang="en-US" altLang="zh-CN" dirty="0"/>
              <a:t> </a:t>
            </a:r>
            <a:r>
              <a:rPr lang="en-US" altLang="zh-CN" sz="2800" b="1" dirty="0"/>
              <a:t>git</a:t>
            </a:r>
            <a:r>
              <a:rPr lang="zh-CN" altLang="en-US" sz="2800" b="1" dirty="0"/>
              <a:t>学习</a:t>
            </a:r>
            <a:r>
              <a:rPr lang="en-US" altLang="zh-CN" sz="2800" b="1" dirty="0"/>
              <a:t>-</a:t>
            </a:r>
            <a:r>
              <a:rPr lang="zh-CN" altLang="en-US" sz="2800" b="1" dirty="0"/>
              <a:t>克隆操作</a:t>
            </a:r>
          </a:p>
        </p:txBody>
      </p:sp>
      <p:pic>
        <p:nvPicPr>
          <p:cNvPr id="4" name="内容占位符 3">
            <a:extLst>
              <a:ext uri="{FF2B5EF4-FFF2-40B4-BE49-F238E27FC236}">
                <a16:creationId xmlns:a16="http://schemas.microsoft.com/office/drawing/2014/main" id="{01340BC7-B196-4E9D-A475-8AA81C290DAB}"/>
              </a:ext>
            </a:extLst>
          </p:cNvPr>
          <p:cNvPicPr>
            <a:picLocks noGrp="1" noChangeAspect="1"/>
          </p:cNvPicPr>
          <p:nvPr>
            <p:ph idx="1"/>
          </p:nvPr>
        </p:nvPicPr>
        <p:blipFill>
          <a:blip r:embed="rId2"/>
          <a:stretch>
            <a:fillRect/>
          </a:stretch>
        </p:blipFill>
        <p:spPr>
          <a:xfrm>
            <a:off x="838200" y="1690688"/>
            <a:ext cx="9388654" cy="3932261"/>
          </a:xfrm>
          <a:prstGeom prst="rect">
            <a:avLst/>
          </a:prstGeom>
        </p:spPr>
      </p:pic>
    </p:spTree>
    <p:extLst>
      <p:ext uri="{BB962C8B-B14F-4D97-AF65-F5344CB8AC3E}">
        <p14:creationId xmlns:p14="http://schemas.microsoft.com/office/powerpoint/2010/main" val="31596045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8F971-7583-486C-9066-0675F9787EB5}"/>
              </a:ext>
            </a:extLst>
          </p:cNvPr>
          <p:cNvSpPr>
            <a:spLocks noGrp="1"/>
          </p:cNvSpPr>
          <p:nvPr>
            <p:ph type="title"/>
          </p:nvPr>
        </p:nvSpPr>
        <p:spPr/>
        <p:txBody>
          <a:bodyPr/>
          <a:lstStyle/>
          <a:p>
            <a:pPr algn="ctr"/>
            <a:r>
              <a:rPr lang="en-US" altLang="zh-CN" dirty="0"/>
              <a:t> </a:t>
            </a:r>
            <a:r>
              <a:rPr lang="en-US" altLang="zh-CN" sz="2800" b="1" dirty="0"/>
              <a:t>git</a:t>
            </a:r>
            <a:r>
              <a:rPr lang="zh-CN" altLang="en-US" sz="2800" b="1" dirty="0"/>
              <a:t>学习</a:t>
            </a:r>
            <a:r>
              <a:rPr lang="en-US" altLang="zh-CN" sz="2800" b="1" dirty="0"/>
              <a:t>—</a:t>
            </a:r>
            <a:r>
              <a:rPr lang="zh-CN" altLang="en-US" sz="2800" b="1" dirty="0"/>
              <a:t>克隆</a:t>
            </a:r>
          </a:p>
        </p:txBody>
      </p:sp>
      <p:sp>
        <p:nvSpPr>
          <p:cNvPr id="3" name="内容占位符 2">
            <a:extLst>
              <a:ext uri="{FF2B5EF4-FFF2-40B4-BE49-F238E27FC236}">
                <a16:creationId xmlns:a16="http://schemas.microsoft.com/office/drawing/2014/main" id="{6E3057A6-0658-4D10-BB06-35F4F8928869}"/>
              </a:ext>
            </a:extLst>
          </p:cNvPr>
          <p:cNvSpPr>
            <a:spLocks noGrp="1"/>
          </p:cNvSpPr>
          <p:nvPr>
            <p:ph idx="1"/>
          </p:nvPr>
        </p:nvSpPr>
        <p:spPr>
          <a:xfrm>
            <a:off x="788533" y="1851504"/>
            <a:ext cx="10515600" cy="4351338"/>
          </a:xfrm>
        </p:spPr>
        <p:txBody>
          <a:bodyPr>
            <a:normAutofit/>
          </a:bodyPr>
          <a:lstStyle/>
          <a:p>
            <a:r>
              <a:rPr lang="en-US" altLang="zh-CN" sz="2000" dirty="0"/>
              <a:t>27</a:t>
            </a:r>
            <a:r>
              <a:rPr lang="zh-CN" altLang="en-US" sz="2000" dirty="0"/>
              <a:t>、克隆有三个效果</a:t>
            </a:r>
            <a:r>
              <a:rPr lang="en-US" altLang="zh-CN" sz="2000" dirty="0"/>
              <a:t>:</a:t>
            </a:r>
            <a:r>
              <a:rPr lang="zh-CN" altLang="en-US" sz="2000" dirty="0"/>
              <a:t>完整的把远程库下载到本地、创建</a:t>
            </a:r>
            <a:r>
              <a:rPr lang="en-US" altLang="zh-CN" sz="2000" dirty="0"/>
              <a:t>origin</a:t>
            </a:r>
            <a:r>
              <a:rPr lang="zh-CN" altLang="en-US" sz="2000" dirty="0"/>
              <a:t>远程地址别名、初始化本地库</a:t>
            </a:r>
            <a:endParaRPr lang="en-US" altLang="zh-CN" sz="2000" dirty="0"/>
          </a:p>
          <a:p>
            <a:r>
              <a:rPr lang="zh-CN" altLang="en-US" sz="2000" dirty="0"/>
              <a:t>邀请其他成员加入团队</a:t>
            </a:r>
          </a:p>
        </p:txBody>
      </p:sp>
      <p:pic>
        <p:nvPicPr>
          <p:cNvPr id="4" name="图片 3">
            <a:extLst>
              <a:ext uri="{FF2B5EF4-FFF2-40B4-BE49-F238E27FC236}">
                <a16:creationId xmlns:a16="http://schemas.microsoft.com/office/drawing/2014/main" id="{A3826632-3E95-45FA-8D45-B1BDA38054F2}"/>
              </a:ext>
            </a:extLst>
          </p:cNvPr>
          <p:cNvPicPr>
            <a:picLocks noChangeAspect="1"/>
          </p:cNvPicPr>
          <p:nvPr/>
        </p:nvPicPr>
        <p:blipFill>
          <a:blip r:embed="rId2"/>
          <a:stretch>
            <a:fillRect/>
          </a:stretch>
        </p:blipFill>
        <p:spPr>
          <a:xfrm>
            <a:off x="838200" y="3156975"/>
            <a:ext cx="10859441" cy="3459780"/>
          </a:xfrm>
          <a:prstGeom prst="rect">
            <a:avLst/>
          </a:prstGeom>
        </p:spPr>
      </p:pic>
      <p:pic>
        <p:nvPicPr>
          <p:cNvPr id="5" name="图片 4">
            <a:extLst>
              <a:ext uri="{FF2B5EF4-FFF2-40B4-BE49-F238E27FC236}">
                <a16:creationId xmlns:a16="http://schemas.microsoft.com/office/drawing/2014/main" id="{7EC60C7A-BD07-40C6-9B14-4D0C5AC5A67E}"/>
              </a:ext>
            </a:extLst>
          </p:cNvPr>
          <p:cNvPicPr>
            <a:picLocks noChangeAspect="1"/>
          </p:cNvPicPr>
          <p:nvPr/>
        </p:nvPicPr>
        <p:blipFill>
          <a:blip r:embed="rId3"/>
          <a:stretch>
            <a:fillRect/>
          </a:stretch>
        </p:blipFill>
        <p:spPr>
          <a:xfrm>
            <a:off x="887867" y="2693883"/>
            <a:ext cx="1798476" cy="373412"/>
          </a:xfrm>
          <a:prstGeom prst="rect">
            <a:avLst/>
          </a:prstGeom>
        </p:spPr>
      </p:pic>
      <p:pic>
        <p:nvPicPr>
          <p:cNvPr id="7" name="图片 6">
            <a:extLst>
              <a:ext uri="{FF2B5EF4-FFF2-40B4-BE49-F238E27FC236}">
                <a16:creationId xmlns:a16="http://schemas.microsoft.com/office/drawing/2014/main" id="{4EDBAC23-390C-4276-B2E0-678285D687C5}"/>
              </a:ext>
            </a:extLst>
          </p:cNvPr>
          <p:cNvPicPr>
            <a:picLocks noChangeAspect="1"/>
          </p:cNvPicPr>
          <p:nvPr/>
        </p:nvPicPr>
        <p:blipFill>
          <a:blip r:embed="rId4"/>
          <a:stretch>
            <a:fillRect/>
          </a:stretch>
        </p:blipFill>
        <p:spPr>
          <a:xfrm>
            <a:off x="3002185" y="2686262"/>
            <a:ext cx="7171041" cy="381033"/>
          </a:xfrm>
          <a:prstGeom prst="rect">
            <a:avLst/>
          </a:prstGeom>
        </p:spPr>
      </p:pic>
    </p:spTree>
    <p:extLst>
      <p:ext uri="{BB962C8B-B14F-4D97-AF65-F5344CB8AC3E}">
        <p14:creationId xmlns:p14="http://schemas.microsoft.com/office/powerpoint/2010/main" val="21682942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33678-9033-4F17-B03E-BA5D273100D4}"/>
              </a:ext>
            </a:extLst>
          </p:cNvPr>
          <p:cNvSpPr>
            <a:spLocks noGrp="1"/>
          </p:cNvSpPr>
          <p:nvPr>
            <p:ph type="title"/>
          </p:nvPr>
        </p:nvSpPr>
        <p:spPr/>
        <p:txBody>
          <a:bodyPr/>
          <a:lstStyle/>
          <a:p>
            <a:pPr algn="ctr"/>
            <a:r>
              <a:rPr lang="en-US" altLang="zh-CN" dirty="0"/>
              <a:t> </a:t>
            </a:r>
            <a:r>
              <a:rPr lang="en-US" altLang="zh-CN" sz="2800" b="1" dirty="0"/>
              <a:t>git</a:t>
            </a:r>
            <a:r>
              <a:rPr lang="zh-CN" altLang="en-US" sz="2800" b="1" dirty="0"/>
              <a:t>学习</a:t>
            </a:r>
            <a:r>
              <a:rPr lang="en-US" altLang="zh-CN" sz="2800" b="1" dirty="0"/>
              <a:t>—pull</a:t>
            </a:r>
            <a:r>
              <a:rPr lang="zh-CN" altLang="en-US" sz="2800" b="1" dirty="0"/>
              <a:t>拉取操作</a:t>
            </a:r>
          </a:p>
        </p:txBody>
      </p:sp>
      <p:sp>
        <p:nvSpPr>
          <p:cNvPr id="3" name="内容占位符 2">
            <a:extLst>
              <a:ext uri="{FF2B5EF4-FFF2-40B4-BE49-F238E27FC236}">
                <a16:creationId xmlns:a16="http://schemas.microsoft.com/office/drawing/2014/main" id="{4A4847CD-6EBA-403A-8F34-C709BE55A3F3}"/>
              </a:ext>
            </a:extLst>
          </p:cNvPr>
          <p:cNvSpPr>
            <a:spLocks noGrp="1"/>
          </p:cNvSpPr>
          <p:nvPr>
            <p:ph idx="1"/>
          </p:nvPr>
        </p:nvSpPr>
        <p:spPr/>
        <p:txBody>
          <a:bodyPr/>
          <a:lstStyle/>
          <a:p>
            <a:r>
              <a:rPr lang="en-US" altLang="zh-CN" dirty="0"/>
              <a:t>28</a:t>
            </a:r>
            <a:r>
              <a:rPr lang="zh-CN" altLang="en-US" dirty="0"/>
              <a:t>、其实</a:t>
            </a:r>
            <a:r>
              <a:rPr lang="en-US" altLang="zh-CN" dirty="0"/>
              <a:t>pull</a:t>
            </a:r>
            <a:r>
              <a:rPr lang="zh-CN" altLang="en-US" dirty="0"/>
              <a:t>操作是由</a:t>
            </a:r>
            <a:r>
              <a:rPr lang="en-US" altLang="zh-CN" dirty="0"/>
              <a:t>fetch</a:t>
            </a:r>
            <a:r>
              <a:rPr lang="zh-CN" altLang="en-US" dirty="0"/>
              <a:t>、</a:t>
            </a:r>
            <a:r>
              <a:rPr lang="en-US" altLang="zh-CN" dirty="0"/>
              <a:t>merge</a:t>
            </a:r>
            <a:r>
              <a:rPr lang="zh-CN" altLang="en-US" dirty="0"/>
              <a:t>两步操作组成的</a:t>
            </a:r>
            <a:endParaRPr lang="en-US" altLang="zh-CN" dirty="0"/>
          </a:p>
          <a:p>
            <a:endParaRPr lang="zh-CN" altLang="en-US" dirty="0"/>
          </a:p>
        </p:txBody>
      </p:sp>
      <p:pic>
        <p:nvPicPr>
          <p:cNvPr id="4" name="图片 3">
            <a:extLst>
              <a:ext uri="{FF2B5EF4-FFF2-40B4-BE49-F238E27FC236}">
                <a16:creationId xmlns:a16="http://schemas.microsoft.com/office/drawing/2014/main" id="{64861478-81E0-416D-82AD-373388467FC9}"/>
              </a:ext>
            </a:extLst>
          </p:cNvPr>
          <p:cNvPicPr>
            <a:picLocks noChangeAspect="1"/>
          </p:cNvPicPr>
          <p:nvPr/>
        </p:nvPicPr>
        <p:blipFill>
          <a:blip r:embed="rId2"/>
          <a:stretch>
            <a:fillRect/>
          </a:stretch>
        </p:blipFill>
        <p:spPr>
          <a:xfrm>
            <a:off x="838200" y="2324895"/>
            <a:ext cx="7087214" cy="1569856"/>
          </a:xfrm>
          <a:prstGeom prst="rect">
            <a:avLst/>
          </a:prstGeom>
        </p:spPr>
      </p:pic>
      <p:pic>
        <p:nvPicPr>
          <p:cNvPr id="5" name="图片 4">
            <a:extLst>
              <a:ext uri="{FF2B5EF4-FFF2-40B4-BE49-F238E27FC236}">
                <a16:creationId xmlns:a16="http://schemas.microsoft.com/office/drawing/2014/main" id="{AC77E50A-C8EA-40D4-A9EE-70678DF079E4}"/>
              </a:ext>
            </a:extLst>
          </p:cNvPr>
          <p:cNvPicPr>
            <a:picLocks noChangeAspect="1"/>
          </p:cNvPicPr>
          <p:nvPr/>
        </p:nvPicPr>
        <p:blipFill>
          <a:blip r:embed="rId3"/>
          <a:stretch>
            <a:fillRect/>
          </a:stretch>
        </p:blipFill>
        <p:spPr>
          <a:xfrm>
            <a:off x="793451" y="4001294"/>
            <a:ext cx="6256562" cy="609653"/>
          </a:xfrm>
          <a:prstGeom prst="rect">
            <a:avLst/>
          </a:prstGeom>
        </p:spPr>
      </p:pic>
      <p:pic>
        <p:nvPicPr>
          <p:cNvPr id="6" name="图片 5">
            <a:extLst>
              <a:ext uri="{FF2B5EF4-FFF2-40B4-BE49-F238E27FC236}">
                <a16:creationId xmlns:a16="http://schemas.microsoft.com/office/drawing/2014/main" id="{868D0253-8FE8-49F8-8118-62C9A134D5E7}"/>
              </a:ext>
            </a:extLst>
          </p:cNvPr>
          <p:cNvPicPr>
            <a:picLocks noChangeAspect="1"/>
          </p:cNvPicPr>
          <p:nvPr/>
        </p:nvPicPr>
        <p:blipFill>
          <a:blip r:embed="rId4"/>
          <a:stretch>
            <a:fillRect/>
          </a:stretch>
        </p:blipFill>
        <p:spPr>
          <a:xfrm>
            <a:off x="838200" y="4584245"/>
            <a:ext cx="9365792" cy="3185436"/>
          </a:xfrm>
          <a:prstGeom prst="rect">
            <a:avLst/>
          </a:prstGeom>
        </p:spPr>
      </p:pic>
    </p:spTree>
    <p:extLst>
      <p:ext uri="{BB962C8B-B14F-4D97-AF65-F5344CB8AC3E}">
        <p14:creationId xmlns:p14="http://schemas.microsoft.com/office/powerpoint/2010/main" val="34526839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9C21E-4434-43A9-B5C9-4AE4AB3F9DA5}"/>
              </a:ext>
            </a:extLst>
          </p:cNvPr>
          <p:cNvSpPr>
            <a:spLocks noGrp="1"/>
          </p:cNvSpPr>
          <p:nvPr>
            <p:ph type="title"/>
          </p:nvPr>
        </p:nvSpPr>
        <p:spPr/>
        <p:txBody>
          <a:bodyPr/>
          <a:lstStyle/>
          <a:p>
            <a:pPr algn="ctr"/>
            <a:r>
              <a:rPr lang="en-US" altLang="zh-CN" dirty="0"/>
              <a:t> </a:t>
            </a:r>
            <a:r>
              <a:rPr lang="en-US" altLang="zh-CN" sz="2800" b="1" dirty="0"/>
              <a:t>git</a:t>
            </a:r>
            <a:r>
              <a:rPr lang="zh-CN" altLang="en-US" sz="2800" b="1" dirty="0"/>
              <a:t>学习</a:t>
            </a:r>
            <a:r>
              <a:rPr lang="en-US" altLang="zh-CN" sz="2800" b="1" dirty="0"/>
              <a:t>—pull</a:t>
            </a:r>
            <a:r>
              <a:rPr lang="zh-CN" altLang="en-US" sz="2800" b="1" dirty="0"/>
              <a:t>操作</a:t>
            </a:r>
          </a:p>
        </p:txBody>
      </p:sp>
      <p:sp>
        <p:nvSpPr>
          <p:cNvPr id="3" name="内容占位符 2">
            <a:extLst>
              <a:ext uri="{FF2B5EF4-FFF2-40B4-BE49-F238E27FC236}">
                <a16:creationId xmlns:a16="http://schemas.microsoft.com/office/drawing/2014/main" id="{C8477D02-F418-484E-AF94-CF119078D486}"/>
              </a:ext>
            </a:extLst>
          </p:cNvPr>
          <p:cNvSpPr>
            <a:spLocks noGrp="1"/>
          </p:cNvSpPr>
          <p:nvPr>
            <p:ph idx="1"/>
          </p:nvPr>
        </p:nvSpPr>
        <p:spPr/>
        <p:txBody>
          <a:bodyPr/>
          <a:lstStyle/>
          <a:p>
            <a:r>
              <a:rPr lang="en-US" altLang="zh-CN" sz="2000" dirty="0"/>
              <a:t>29</a:t>
            </a:r>
            <a:r>
              <a:rPr lang="zh-CN" altLang="en-US" sz="2000" dirty="0"/>
              <a:t>、再将远程库</a:t>
            </a:r>
            <a:r>
              <a:rPr lang="en-US" altLang="zh-CN" sz="2000" dirty="0"/>
              <a:t>master</a:t>
            </a:r>
            <a:r>
              <a:rPr lang="zh-CN" altLang="en-US" sz="2000" dirty="0"/>
              <a:t>分支合并到本地库</a:t>
            </a:r>
            <a:r>
              <a:rPr lang="en-US" altLang="zh-CN" sz="2000" dirty="0"/>
              <a:t>master</a:t>
            </a:r>
            <a:r>
              <a:rPr lang="zh-CN" altLang="en-US" sz="2000" dirty="0"/>
              <a:t>分支</a:t>
            </a:r>
            <a:endParaRPr lang="en-US" altLang="zh-CN" sz="2000" dirty="0"/>
          </a:p>
          <a:p>
            <a:endParaRPr lang="zh-CN" altLang="en-US" dirty="0"/>
          </a:p>
        </p:txBody>
      </p:sp>
      <p:pic>
        <p:nvPicPr>
          <p:cNvPr id="4" name="图片 3">
            <a:extLst>
              <a:ext uri="{FF2B5EF4-FFF2-40B4-BE49-F238E27FC236}">
                <a16:creationId xmlns:a16="http://schemas.microsoft.com/office/drawing/2014/main" id="{89A4057D-98FC-4EFA-AFFE-3720D4456B53}"/>
              </a:ext>
            </a:extLst>
          </p:cNvPr>
          <p:cNvPicPr>
            <a:picLocks noChangeAspect="1"/>
          </p:cNvPicPr>
          <p:nvPr/>
        </p:nvPicPr>
        <p:blipFill>
          <a:blip r:embed="rId2"/>
          <a:stretch>
            <a:fillRect/>
          </a:stretch>
        </p:blipFill>
        <p:spPr>
          <a:xfrm>
            <a:off x="838200" y="2168263"/>
            <a:ext cx="8870449" cy="2987299"/>
          </a:xfrm>
          <a:prstGeom prst="rect">
            <a:avLst/>
          </a:prstGeom>
        </p:spPr>
      </p:pic>
    </p:spTree>
    <p:extLst>
      <p:ext uri="{BB962C8B-B14F-4D97-AF65-F5344CB8AC3E}">
        <p14:creationId xmlns:p14="http://schemas.microsoft.com/office/powerpoint/2010/main" val="124353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A41A0-498A-4E2F-9DA4-2A23DFFD2F7A}"/>
              </a:ext>
            </a:extLst>
          </p:cNvPr>
          <p:cNvSpPr>
            <a:spLocks noGrp="1"/>
          </p:cNvSpPr>
          <p:nvPr>
            <p:ph type="title"/>
          </p:nvPr>
        </p:nvSpPr>
        <p:spPr>
          <a:xfrm>
            <a:off x="838200" y="391004"/>
            <a:ext cx="10515600" cy="1325563"/>
          </a:xfrm>
        </p:spPr>
        <p:txBody>
          <a:bodyPr/>
          <a:lstStyle/>
          <a:p>
            <a:pPr algn="ctr"/>
            <a:r>
              <a:rPr lang="en-US" altLang="zh-CN" dirty="0"/>
              <a:t> </a:t>
            </a:r>
            <a:r>
              <a:rPr lang="en-US" altLang="zh-CN" sz="2800" b="1" dirty="0"/>
              <a:t>git</a:t>
            </a:r>
            <a:r>
              <a:rPr lang="zh-CN" altLang="en-US" sz="2800" b="1" dirty="0"/>
              <a:t>学习</a:t>
            </a:r>
            <a:r>
              <a:rPr lang="en-US" altLang="zh-CN" sz="2800" b="1" dirty="0"/>
              <a:t>-pull</a:t>
            </a:r>
            <a:r>
              <a:rPr lang="zh-CN" altLang="en-US" sz="2800" b="1" dirty="0"/>
              <a:t>操作</a:t>
            </a:r>
          </a:p>
        </p:txBody>
      </p:sp>
      <p:sp>
        <p:nvSpPr>
          <p:cNvPr id="6" name="内容占位符 5">
            <a:extLst>
              <a:ext uri="{FF2B5EF4-FFF2-40B4-BE49-F238E27FC236}">
                <a16:creationId xmlns:a16="http://schemas.microsoft.com/office/drawing/2014/main" id="{478F18BE-5D30-4B3C-8D66-ED80297F51BF}"/>
              </a:ext>
            </a:extLst>
          </p:cNvPr>
          <p:cNvSpPr>
            <a:spLocks noGrp="1"/>
          </p:cNvSpPr>
          <p:nvPr>
            <p:ph idx="1"/>
          </p:nvPr>
        </p:nvSpPr>
        <p:spPr>
          <a:xfrm>
            <a:off x="838200" y="1716567"/>
            <a:ext cx="10515600" cy="4351338"/>
          </a:xfrm>
        </p:spPr>
        <p:txBody>
          <a:bodyPr>
            <a:normAutofit fontScale="92500" lnSpcReduction="10000"/>
          </a:bodyPr>
          <a:lstStyle/>
          <a:p>
            <a:r>
              <a:rPr lang="en-US" altLang="zh-CN" sz="2000" dirty="0"/>
              <a:t>30</a:t>
            </a:r>
            <a:r>
              <a:rPr lang="zh-CN" altLang="en-US" sz="2000" dirty="0"/>
              <a:t>、直接进行</a:t>
            </a:r>
            <a:r>
              <a:rPr lang="en-US" altLang="zh-CN" sz="2000" dirty="0"/>
              <a:t>pull</a:t>
            </a:r>
            <a:r>
              <a:rPr lang="zh-CN" altLang="en-US" sz="2000" dirty="0"/>
              <a:t>操作</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31</a:t>
            </a:r>
            <a:r>
              <a:rPr lang="zh-CN" altLang="en-US" sz="2000" dirty="0"/>
              <a:t>、注意</a:t>
            </a:r>
            <a:r>
              <a:rPr lang="en-US" altLang="zh-CN" sz="2000" dirty="0"/>
              <a:t>:push</a:t>
            </a:r>
            <a:r>
              <a:rPr lang="zh-CN" altLang="en-US" sz="2000" dirty="0"/>
              <a:t>的前提的文件已经加入到本地库中才行</a:t>
            </a:r>
            <a:endParaRPr lang="en-US" altLang="zh-CN" sz="2000" dirty="0"/>
          </a:p>
          <a:p>
            <a:endParaRPr lang="zh-CN" altLang="en-US" dirty="0"/>
          </a:p>
        </p:txBody>
      </p:sp>
      <p:pic>
        <p:nvPicPr>
          <p:cNvPr id="7" name="内容占位符 3">
            <a:extLst>
              <a:ext uri="{FF2B5EF4-FFF2-40B4-BE49-F238E27FC236}">
                <a16:creationId xmlns:a16="http://schemas.microsoft.com/office/drawing/2014/main" id="{7B7C33B6-74C7-404C-9F09-2E408A374D47}"/>
              </a:ext>
            </a:extLst>
          </p:cNvPr>
          <p:cNvPicPr>
            <a:picLocks noChangeAspect="1"/>
          </p:cNvPicPr>
          <p:nvPr/>
        </p:nvPicPr>
        <p:blipFill>
          <a:blip r:embed="rId2"/>
          <a:stretch>
            <a:fillRect/>
          </a:stretch>
        </p:blipFill>
        <p:spPr>
          <a:xfrm>
            <a:off x="838200" y="2154725"/>
            <a:ext cx="8070279" cy="3475021"/>
          </a:xfrm>
          <a:prstGeom prst="rect">
            <a:avLst/>
          </a:prstGeom>
        </p:spPr>
      </p:pic>
    </p:spTree>
    <p:extLst>
      <p:ext uri="{BB962C8B-B14F-4D97-AF65-F5344CB8AC3E}">
        <p14:creationId xmlns:p14="http://schemas.microsoft.com/office/powerpoint/2010/main" val="24185434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46741-1AC3-4C28-A019-154AB53F9DF5}"/>
              </a:ext>
            </a:extLst>
          </p:cNvPr>
          <p:cNvSpPr>
            <a:spLocks noGrp="1"/>
          </p:cNvSpPr>
          <p:nvPr>
            <p:ph type="title"/>
          </p:nvPr>
        </p:nvSpPr>
        <p:spPr/>
        <p:txBody>
          <a:bodyPr>
            <a:normAutofit/>
          </a:bodyPr>
          <a:lstStyle/>
          <a:p>
            <a:pPr algn="ctr"/>
            <a:r>
              <a:rPr lang="en-US" altLang="zh-CN" sz="2800" b="1" dirty="0"/>
              <a:t> git</a:t>
            </a:r>
            <a:r>
              <a:rPr lang="zh-CN" altLang="en-US" sz="2800" b="1" dirty="0"/>
              <a:t>学习</a:t>
            </a:r>
            <a:r>
              <a:rPr lang="en-US" altLang="zh-CN" sz="2800" b="1" dirty="0"/>
              <a:t>—</a:t>
            </a:r>
            <a:r>
              <a:rPr lang="en-US" altLang="zh-CN" sz="2800" b="1" dirty="0" err="1"/>
              <a:t>ssh</a:t>
            </a:r>
            <a:r>
              <a:rPr lang="zh-CN" altLang="en-US" sz="2800" b="1" dirty="0"/>
              <a:t>免密登录</a:t>
            </a:r>
          </a:p>
        </p:txBody>
      </p:sp>
      <p:pic>
        <p:nvPicPr>
          <p:cNvPr id="4" name="内容占位符 3">
            <a:extLst>
              <a:ext uri="{FF2B5EF4-FFF2-40B4-BE49-F238E27FC236}">
                <a16:creationId xmlns:a16="http://schemas.microsoft.com/office/drawing/2014/main" id="{59B3826B-8166-423D-BBEC-B98BBD550BFD}"/>
              </a:ext>
            </a:extLst>
          </p:cNvPr>
          <p:cNvPicPr>
            <a:picLocks noGrp="1" noChangeAspect="1"/>
          </p:cNvPicPr>
          <p:nvPr>
            <p:ph idx="1"/>
          </p:nvPr>
        </p:nvPicPr>
        <p:blipFill>
          <a:blip r:embed="rId2"/>
          <a:stretch>
            <a:fillRect/>
          </a:stretch>
        </p:blipFill>
        <p:spPr>
          <a:xfrm>
            <a:off x="838200" y="1690688"/>
            <a:ext cx="7662693" cy="4351338"/>
          </a:xfrm>
          <a:prstGeom prst="rect">
            <a:avLst/>
          </a:prstGeom>
        </p:spPr>
      </p:pic>
    </p:spTree>
    <p:extLst>
      <p:ext uri="{BB962C8B-B14F-4D97-AF65-F5344CB8AC3E}">
        <p14:creationId xmlns:p14="http://schemas.microsoft.com/office/powerpoint/2010/main" val="33857325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7A3E18-18AE-41F4-AD4C-90F10603741E}"/>
              </a:ext>
            </a:extLst>
          </p:cNvPr>
          <p:cNvSpPr>
            <a:spLocks noGrp="1"/>
          </p:cNvSpPr>
          <p:nvPr>
            <p:ph type="title"/>
          </p:nvPr>
        </p:nvSpPr>
        <p:spPr/>
        <p:txBody>
          <a:bodyPr>
            <a:normAutofit/>
          </a:bodyPr>
          <a:lstStyle/>
          <a:p>
            <a:pPr algn="ctr"/>
            <a:r>
              <a:rPr lang="en-US" altLang="zh-CN" sz="2800" b="1" dirty="0"/>
              <a:t>git</a:t>
            </a:r>
            <a:r>
              <a:rPr lang="zh-CN" altLang="en-US" sz="2800" b="1" dirty="0"/>
              <a:t>学习</a:t>
            </a:r>
            <a:r>
              <a:rPr lang="en-US" altLang="zh-CN" sz="2800" b="1" dirty="0"/>
              <a:t>—</a:t>
            </a:r>
            <a:r>
              <a:rPr lang="en-US" altLang="zh-CN" sz="2800" b="1" dirty="0" err="1"/>
              <a:t>ssh</a:t>
            </a:r>
            <a:r>
              <a:rPr lang="zh-CN" altLang="en-US" sz="2800" b="1" dirty="0"/>
              <a:t>免密登录</a:t>
            </a:r>
            <a:endParaRPr lang="zh-CN" altLang="en-US" sz="2800" dirty="0"/>
          </a:p>
        </p:txBody>
      </p:sp>
      <p:pic>
        <p:nvPicPr>
          <p:cNvPr id="4" name="内容占位符 3">
            <a:extLst>
              <a:ext uri="{FF2B5EF4-FFF2-40B4-BE49-F238E27FC236}">
                <a16:creationId xmlns:a16="http://schemas.microsoft.com/office/drawing/2014/main" id="{E563E10D-7796-4DBF-AA7E-9856054D348F}"/>
              </a:ext>
            </a:extLst>
          </p:cNvPr>
          <p:cNvPicPr>
            <a:picLocks noGrp="1" noChangeAspect="1"/>
          </p:cNvPicPr>
          <p:nvPr>
            <p:ph idx="1"/>
          </p:nvPr>
        </p:nvPicPr>
        <p:blipFill>
          <a:blip r:embed="rId2"/>
          <a:stretch>
            <a:fillRect/>
          </a:stretch>
        </p:blipFill>
        <p:spPr>
          <a:xfrm>
            <a:off x="838200" y="1495434"/>
            <a:ext cx="9281964" cy="2354784"/>
          </a:xfrm>
          <a:prstGeom prst="rect">
            <a:avLst/>
          </a:prstGeom>
        </p:spPr>
      </p:pic>
      <p:pic>
        <p:nvPicPr>
          <p:cNvPr id="5" name="图片 4">
            <a:extLst>
              <a:ext uri="{FF2B5EF4-FFF2-40B4-BE49-F238E27FC236}">
                <a16:creationId xmlns:a16="http://schemas.microsoft.com/office/drawing/2014/main" id="{73C07846-96C7-4571-BFEF-E48026E3AD29}"/>
              </a:ext>
            </a:extLst>
          </p:cNvPr>
          <p:cNvPicPr>
            <a:picLocks noChangeAspect="1"/>
          </p:cNvPicPr>
          <p:nvPr/>
        </p:nvPicPr>
        <p:blipFill>
          <a:blip r:embed="rId3"/>
          <a:stretch>
            <a:fillRect/>
          </a:stretch>
        </p:blipFill>
        <p:spPr>
          <a:xfrm>
            <a:off x="838200" y="4095224"/>
            <a:ext cx="7674005" cy="2187130"/>
          </a:xfrm>
          <a:prstGeom prst="rect">
            <a:avLst/>
          </a:prstGeom>
        </p:spPr>
      </p:pic>
    </p:spTree>
    <p:extLst>
      <p:ext uri="{BB962C8B-B14F-4D97-AF65-F5344CB8AC3E}">
        <p14:creationId xmlns:p14="http://schemas.microsoft.com/office/powerpoint/2010/main" val="5026192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68B50-0362-4DC7-BA75-047AC1C98B9E}"/>
              </a:ext>
            </a:extLst>
          </p:cNvPr>
          <p:cNvSpPr>
            <a:spLocks noGrp="1"/>
          </p:cNvSpPr>
          <p:nvPr>
            <p:ph type="title"/>
          </p:nvPr>
        </p:nvSpPr>
        <p:spPr/>
        <p:txBody>
          <a:bodyPr>
            <a:normAutofit/>
          </a:bodyPr>
          <a:lstStyle/>
          <a:p>
            <a:pPr algn="ctr"/>
            <a:r>
              <a:rPr lang="en-US" altLang="zh-CN" sz="2800" b="1" dirty="0"/>
              <a:t>git</a:t>
            </a:r>
            <a:r>
              <a:rPr lang="zh-CN" altLang="en-US" sz="2800" b="1" dirty="0"/>
              <a:t>学习</a:t>
            </a:r>
            <a:r>
              <a:rPr lang="en-US" altLang="zh-CN" sz="2800" b="1" dirty="0"/>
              <a:t>—</a:t>
            </a:r>
            <a:r>
              <a:rPr lang="en-US" altLang="zh-CN" sz="2800" b="1" dirty="0" err="1"/>
              <a:t>ssh</a:t>
            </a:r>
            <a:r>
              <a:rPr lang="zh-CN" altLang="en-US" sz="2800" b="1" dirty="0"/>
              <a:t>免密登录</a:t>
            </a:r>
            <a:endParaRPr lang="zh-CN" altLang="en-US" sz="2800" dirty="0"/>
          </a:p>
        </p:txBody>
      </p:sp>
      <p:pic>
        <p:nvPicPr>
          <p:cNvPr id="4" name="内容占位符 3">
            <a:extLst>
              <a:ext uri="{FF2B5EF4-FFF2-40B4-BE49-F238E27FC236}">
                <a16:creationId xmlns:a16="http://schemas.microsoft.com/office/drawing/2014/main" id="{EA13E24A-51D4-427E-AF89-F0ED655BE088}"/>
              </a:ext>
            </a:extLst>
          </p:cNvPr>
          <p:cNvPicPr>
            <a:picLocks noGrp="1" noChangeAspect="1"/>
          </p:cNvPicPr>
          <p:nvPr>
            <p:ph idx="1"/>
          </p:nvPr>
        </p:nvPicPr>
        <p:blipFill>
          <a:blip r:embed="rId2"/>
          <a:stretch>
            <a:fillRect/>
          </a:stretch>
        </p:blipFill>
        <p:spPr>
          <a:xfrm>
            <a:off x="838200" y="2217315"/>
            <a:ext cx="7925487" cy="2423370"/>
          </a:xfrm>
          <a:prstGeom prst="rect">
            <a:avLst/>
          </a:prstGeom>
        </p:spPr>
      </p:pic>
    </p:spTree>
    <p:extLst>
      <p:ext uri="{BB962C8B-B14F-4D97-AF65-F5344CB8AC3E}">
        <p14:creationId xmlns:p14="http://schemas.microsoft.com/office/powerpoint/2010/main" val="17761039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8E61E-4C4D-4DD7-B367-ED4B01BA410F}"/>
              </a:ext>
            </a:extLst>
          </p:cNvPr>
          <p:cNvSpPr>
            <a:spLocks noGrp="1"/>
          </p:cNvSpPr>
          <p:nvPr>
            <p:ph type="title"/>
          </p:nvPr>
        </p:nvSpPr>
        <p:spPr/>
        <p:txBody>
          <a:bodyPr>
            <a:normAutofit/>
          </a:bodyPr>
          <a:lstStyle/>
          <a:p>
            <a:pPr algn="ctr"/>
            <a:r>
              <a:rPr lang="zh-CN" altLang="en-US" sz="3200" b="1" dirty="0"/>
              <a:t>为</a:t>
            </a:r>
            <a:r>
              <a:rPr lang="en-US" altLang="zh-CN" sz="3200" b="1" dirty="0"/>
              <a:t>python</a:t>
            </a:r>
            <a:r>
              <a:rPr lang="zh-CN" altLang="en-US" sz="3200" b="1" dirty="0"/>
              <a:t>添加虚拟环境</a:t>
            </a:r>
          </a:p>
        </p:txBody>
      </p:sp>
      <p:sp>
        <p:nvSpPr>
          <p:cNvPr id="3" name="内容占位符 2">
            <a:extLst>
              <a:ext uri="{FF2B5EF4-FFF2-40B4-BE49-F238E27FC236}">
                <a16:creationId xmlns:a16="http://schemas.microsoft.com/office/drawing/2014/main" id="{D7DEF79A-F726-4582-AEA9-23D9434AC2B1}"/>
              </a:ext>
            </a:extLst>
          </p:cNvPr>
          <p:cNvSpPr>
            <a:spLocks noGrp="1"/>
          </p:cNvSpPr>
          <p:nvPr>
            <p:ph idx="1"/>
          </p:nvPr>
        </p:nvSpPr>
        <p:spPr/>
        <p:txBody>
          <a:bodyPr>
            <a:normAutofit/>
          </a:bodyPr>
          <a:lstStyle/>
          <a:p>
            <a:r>
              <a:rPr lang="en-US" altLang="zh-CN" sz="2000" b="1" dirty="0"/>
              <a:t>1</a:t>
            </a:r>
            <a:r>
              <a:rPr lang="zh-CN" altLang="en-US" sz="2000" b="1" dirty="0"/>
              <a:t>、首先安装</a:t>
            </a:r>
            <a:r>
              <a:rPr lang="en-US" altLang="zh-CN" sz="2000" b="1" dirty="0"/>
              <a:t>pip </a:t>
            </a:r>
            <a:r>
              <a:rPr lang="en-US" altLang="zh-CN" sz="2000" b="1" dirty="0" err="1"/>
              <a:t>sudo</a:t>
            </a:r>
            <a:r>
              <a:rPr lang="en-US" altLang="zh-CN" sz="2000" b="1" dirty="0"/>
              <a:t> apt-get install python3-pip</a:t>
            </a:r>
          </a:p>
          <a:p>
            <a:r>
              <a:rPr lang="zh-CN" altLang="en-US" sz="2000" b="1" dirty="0"/>
              <a:t>如果上面的失败</a:t>
            </a:r>
            <a:r>
              <a:rPr lang="en-US" altLang="zh-CN" sz="2000" b="1" dirty="0"/>
              <a:t>(</a:t>
            </a:r>
            <a:r>
              <a:rPr lang="zh-CN" altLang="en-US" sz="2000" b="1" dirty="0"/>
              <a:t>试试这个</a:t>
            </a:r>
            <a:r>
              <a:rPr lang="en-US" altLang="zh-CN" sz="2000" b="1" dirty="0"/>
              <a:t>):</a:t>
            </a:r>
            <a:br>
              <a:rPr lang="en-US" altLang="zh-CN" dirty="0"/>
            </a:br>
            <a:r>
              <a:rPr lang="en-US" altLang="zh-CN" sz="1800" b="1" dirty="0" err="1"/>
              <a:t>wget</a:t>
            </a:r>
            <a:r>
              <a:rPr lang="en-US" altLang="zh-CN" sz="1800" b="1" dirty="0"/>
              <a:t> https:</a:t>
            </a:r>
            <a:r>
              <a:rPr lang="en-US" altLang="zh-CN" sz="1800" b="1" i="1" dirty="0"/>
              <a:t>//bootstrap.pypa.io/get-pip.py</a:t>
            </a:r>
            <a:endParaRPr lang="en-US" altLang="zh-CN" sz="1800" b="1" dirty="0"/>
          </a:p>
          <a:p>
            <a:r>
              <a:rPr lang="en-US" altLang="zh-CN" sz="1800" b="1" dirty="0" err="1"/>
              <a:t>sudo</a:t>
            </a:r>
            <a:r>
              <a:rPr lang="en-US" altLang="zh-CN" sz="1800" b="1" dirty="0"/>
              <a:t> python3 get-pip.py</a:t>
            </a:r>
            <a:endParaRPr lang="en-US" altLang="zh-CN" sz="2000" b="1" dirty="0"/>
          </a:p>
          <a:p>
            <a:r>
              <a:rPr lang="en-US" altLang="zh-CN" sz="2000" b="1" dirty="0"/>
              <a:t>2</a:t>
            </a:r>
            <a:r>
              <a:rPr lang="zh-CN" altLang="en-US" sz="2000" b="1" dirty="0"/>
              <a:t>、安装开发工具 </a:t>
            </a:r>
            <a:r>
              <a:rPr lang="en-US" altLang="zh-CN" sz="2000" b="1" dirty="0" err="1"/>
              <a:t>sudo</a:t>
            </a:r>
            <a:r>
              <a:rPr lang="en-US" altLang="zh-CN" sz="2000" b="1" dirty="0"/>
              <a:t> apt install build-essential python3-dev  python3-setuptools</a:t>
            </a:r>
          </a:p>
          <a:p>
            <a:r>
              <a:rPr lang="en-US" altLang="zh-CN" sz="2000" b="1" dirty="0"/>
              <a:t>3</a:t>
            </a:r>
            <a:r>
              <a:rPr lang="zh-CN" altLang="en-US" sz="2000" b="1" dirty="0"/>
              <a:t>、安装</a:t>
            </a:r>
            <a:r>
              <a:rPr lang="en-US" altLang="zh-CN" sz="2000" b="1" dirty="0"/>
              <a:t>python</a:t>
            </a:r>
            <a:r>
              <a:rPr lang="zh-CN" altLang="en-US" sz="2000" b="1" dirty="0"/>
              <a:t>虚拟环境 </a:t>
            </a:r>
            <a:r>
              <a:rPr lang="en-US" altLang="zh-CN" sz="2000" b="1" dirty="0" err="1"/>
              <a:t>sudo</a:t>
            </a:r>
            <a:r>
              <a:rPr lang="en-US" altLang="zh-CN" sz="2000" b="1" dirty="0"/>
              <a:t> pip3 install </a:t>
            </a:r>
            <a:r>
              <a:rPr lang="en-US" altLang="zh-CN" sz="2000" b="1" dirty="0" err="1"/>
              <a:t>virtualenv</a:t>
            </a:r>
            <a:endParaRPr lang="en-US" altLang="zh-CN" sz="2000" b="1" dirty="0"/>
          </a:p>
          <a:p>
            <a:r>
              <a:rPr lang="en-US" altLang="zh-CN" sz="2000" b="1" dirty="0"/>
              <a:t>4</a:t>
            </a:r>
            <a:r>
              <a:rPr lang="zh-CN" altLang="en-US" sz="2000" b="1" dirty="0"/>
              <a:t>、安装</a:t>
            </a:r>
            <a:r>
              <a:rPr lang="en-US" altLang="zh-CN" sz="2000" b="1" dirty="0"/>
              <a:t>python</a:t>
            </a:r>
            <a:r>
              <a:rPr lang="zh-CN" altLang="en-US" sz="2000" b="1" dirty="0"/>
              <a:t>虚拟环境拓展包 </a:t>
            </a:r>
            <a:r>
              <a:rPr lang="en-US" altLang="zh-CN" sz="2000" b="1" dirty="0" err="1"/>
              <a:t>sudo</a:t>
            </a:r>
            <a:r>
              <a:rPr lang="en-US" altLang="zh-CN" sz="2000" b="1" dirty="0"/>
              <a:t> pip3 install </a:t>
            </a:r>
            <a:r>
              <a:rPr lang="en-US" altLang="zh-CN" sz="2000" b="1" dirty="0" err="1"/>
              <a:t>virtualenvwrapper</a:t>
            </a:r>
            <a:endParaRPr lang="en-US" altLang="zh-CN" sz="2000" b="1" dirty="0"/>
          </a:p>
          <a:p>
            <a:r>
              <a:rPr lang="en-US" altLang="zh-CN" sz="2000" b="1" dirty="0"/>
              <a:t>5</a:t>
            </a:r>
            <a:r>
              <a:rPr lang="zh-CN" altLang="en-US" sz="2000" b="1" dirty="0"/>
              <a:t>、</a:t>
            </a:r>
            <a:r>
              <a:rPr lang="en-US" altLang="zh-CN" sz="2000" b="1" dirty="0">
                <a:hlinkClick r:id="rId2"/>
              </a:rPr>
              <a:t> https://www.cnblogs.com/ZhengPeng7/p/9000053.html</a:t>
            </a:r>
            <a:endParaRPr lang="en-US" altLang="zh-CN" sz="2000" b="1" dirty="0"/>
          </a:p>
          <a:p>
            <a:r>
              <a:rPr lang="en-US" altLang="zh-CN" sz="2000" b="1" dirty="0"/>
              <a:t>6</a:t>
            </a:r>
            <a:r>
              <a:rPr lang="zh-CN" altLang="en-US" sz="2000" b="1" dirty="0"/>
              <a:t>、</a:t>
            </a:r>
            <a:r>
              <a:rPr lang="en-US" altLang="zh-CN" sz="2000" b="1" dirty="0"/>
              <a:t>ubuntu17</a:t>
            </a:r>
            <a:r>
              <a:rPr lang="zh-CN" altLang="en-US" sz="2000" b="1" dirty="0"/>
              <a:t>之后的</a:t>
            </a:r>
            <a:r>
              <a:rPr lang="en-US" altLang="zh-CN" sz="2000" b="1" dirty="0"/>
              <a:t>virtualenvwrapper.sh</a:t>
            </a:r>
            <a:r>
              <a:rPr lang="zh-CN" altLang="en-US" sz="2000" b="1" dirty="0"/>
              <a:t>被保存到</a:t>
            </a:r>
            <a:r>
              <a:rPr lang="en-US" altLang="zh-CN" sz="2000" b="1" dirty="0"/>
              <a:t>.local/bin</a:t>
            </a:r>
            <a:r>
              <a:rPr lang="zh-CN" altLang="en-US" sz="2000" b="1" dirty="0"/>
              <a:t>目录下面</a:t>
            </a:r>
            <a:endParaRPr lang="en-US" altLang="zh-CN" sz="2000" b="1" dirty="0"/>
          </a:p>
        </p:txBody>
      </p:sp>
    </p:spTree>
    <p:extLst>
      <p:ext uri="{BB962C8B-B14F-4D97-AF65-F5344CB8AC3E}">
        <p14:creationId xmlns:p14="http://schemas.microsoft.com/office/powerpoint/2010/main" val="18551071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FFEF9-C10B-402C-8579-2FF09B35CD99}"/>
              </a:ext>
            </a:extLst>
          </p:cNvPr>
          <p:cNvSpPr>
            <a:spLocks noGrp="1"/>
          </p:cNvSpPr>
          <p:nvPr>
            <p:ph type="title"/>
          </p:nvPr>
        </p:nvSpPr>
        <p:spPr/>
        <p:txBody>
          <a:bodyPr>
            <a:normAutofit/>
          </a:bodyPr>
          <a:lstStyle/>
          <a:p>
            <a:pPr algn="ctr"/>
            <a:r>
              <a:rPr lang="en-US" altLang="zh-CN" sz="2800" b="1" dirty="0"/>
              <a:t>Centos7</a:t>
            </a:r>
            <a:r>
              <a:rPr lang="zh-CN" altLang="en-US" sz="2800" b="1" dirty="0"/>
              <a:t>安装</a:t>
            </a:r>
            <a:r>
              <a:rPr lang="en-US" altLang="zh-CN" sz="2800" b="1" dirty="0"/>
              <a:t>docker</a:t>
            </a:r>
            <a:endParaRPr lang="zh-CN" altLang="en-US" sz="2800" b="1" dirty="0"/>
          </a:p>
        </p:txBody>
      </p:sp>
      <p:sp>
        <p:nvSpPr>
          <p:cNvPr id="3" name="内容占位符 2">
            <a:extLst>
              <a:ext uri="{FF2B5EF4-FFF2-40B4-BE49-F238E27FC236}">
                <a16:creationId xmlns:a16="http://schemas.microsoft.com/office/drawing/2014/main" id="{54D85F5B-53F9-4C56-94C1-6B29FCF8B62D}"/>
              </a:ext>
            </a:extLst>
          </p:cNvPr>
          <p:cNvSpPr>
            <a:spLocks noGrp="1"/>
          </p:cNvSpPr>
          <p:nvPr>
            <p:ph idx="1"/>
          </p:nvPr>
        </p:nvSpPr>
        <p:spPr/>
        <p:txBody>
          <a:bodyPr>
            <a:normAutofit/>
          </a:bodyPr>
          <a:lstStyle/>
          <a:p>
            <a:r>
              <a:rPr lang="en-US" altLang="zh-CN" sz="1800" b="1" dirty="0"/>
              <a:t>1</a:t>
            </a:r>
            <a:r>
              <a:rPr lang="zh-CN" altLang="en-US" sz="1800" b="1" dirty="0"/>
              <a:t>、安装</a:t>
            </a:r>
            <a:r>
              <a:rPr lang="en-US" altLang="zh-CN" sz="1800" b="1" dirty="0"/>
              <a:t>docker</a:t>
            </a:r>
          </a:p>
          <a:p>
            <a:r>
              <a:rPr lang="en-US" altLang="zh-CN" sz="1800" b="1" dirty="0">
                <a:hlinkClick r:id="rId2"/>
              </a:rPr>
              <a:t>https://docs.docker.com/engine/install/centos/</a:t>
            </a:r>
            <a:endParaRPr lang="en-US" altLang="zh-CN" sz="1800" b="1" dirty="0"/>
          </a:p>
          <a:p>
            <a:r>
              <a:rPr lang="en-US" altLang="zh-CN" sz="1800" b="1" dirty="0"/>
              <a:t>2</a:t>
            </a:r>
            <a:r>
              <a:rPr lang="zh-CN" altLang="en-US" sz="1800" b="1" dirty="0"/>
              <a:t>、配置镜像加速器</a:t>
            </a:r>
            <a:r>
              <a:rPr lang="en-US" altLang="zh-CN" sz="1800" b="1" dirty="0"/>
              <a:t>:</a:t>
            </a:r>
          </a:p>
          <a:p>
            <a:r>
              <a:rPr lang="en-US" altLang="zh-CN" sz="1800" b="1" dirty="0">
                <a:hlinkClick r:id="rId3"/>
              </a:rPr>
              <a:t>https://cr.console.aliyun.com/cn-hangzhou/instances/mirrors</a:t>
            </a:r>
            <a:endParaRPr lang="en-US" altLang="zh-CN" sz="1800" b="1" dirty="0"/>
          </a:p>
          <a:p>
            <a:r>
              <a:rPr lang="en-US" altLang="zh-CN" sz="1800" b="1" dirty="0"/>
              <a:t>3</a:t>
            </a:r>
            <a:r>
              <a:rPr lang="zh-CN" altLang="en-US" sz="1800" b="1" dirty="0"/>
              <a:t>、拉取</a:t>
            </a:r>
            <a:r>
              <a:rPr lang="en-US" altLang="zh-CN" sz="1800" b="1" dirty="0"/>
              <a:t>hello-world </a:t>
            </a:r>
            <a:r>
              <a:rPr lang="zh-CN" altLang="en-US" sz="1800" b="1" dirty="0"/>
              <a:t>做测试</a:t>
            </a:r>
            <a:endParaRPr lang="en-US" altLang="zh-CN" sz="1800" b="1" dirty="0"/>
          </a:p>
          <a:p>
            <a:r>
              <a:rPr lang="en-US" altLang="zh-CN" sz="1800" b="1" dirty="0">
                <a:hlinkClick r:id="rId4"/>
              </a:rPr>
              <a:t>https://blog.csdn.net/qq_26624661/article/details/79565735</a:t>
            </a:r>
            <a:endParaRPr lang="en-US" altLang="zh-CN" sz="1800" b="1" dirty="0"/>
          </a:p>
          <a:p>
            <a:r>
              <a:rPr lang="en-US" altLang="zh-CN" sz="1800" b="1" dirty="0"/>
              <a:t>4</a:t>
            </a:r>
            <a:r>
              <a:rPr lang="zh-CN" altLang="en-US" sz="1800" b="1" dirty="0"/>
              <a:t>、普通用户直接使用</a:t>
            </a:r>
            <a:r>
              <a:rPr lang="en-US" altLang="zh-CN" sz="1800" b="1" dirty="0"/>
              <a:t>docker</a:t>
            </a:r>
            <a:r>
              <a:rPr lang="zh-CN" altLang="en-US" sz="1800" b="1" dirty="0"/>
              <a:t>权限被限制时，使用</a:t>
            </a:r>
            <a:endParaRPr lang="en-US" altLang="zh-CN" sz="1800" b="1" dirty="0"/>
          </a:p>
          <a:p>
            <a:r>
              <a:rPr lang="en-US" altLang="zh-CN" sz="1800" b="1" dirty="0"/>
              <a:t> </a:t>
            </a:r>
            <a:r>
              <a:rPr lang="en-US" altLang="zh-CN" sz="1800" b="1" dirty="0" err="1"/>
              <a:t>sudo</a:t>
            </a:r>
            <a:r>
              <a:rPr lang="en-US" altLang="zh-CN" sz="1800" b="1" dirty="0"/>
              <a:t> </a:t>
            </a:r>
            <a:r>
              <a:rPr lang="en-US" altLang="zh-CN" sz="1800" b="1" dirty="0" err="1"/>
              <a:t>chmod</a:t>
            </a:r>
            <a:r>
              <a:rPr lang="en-US" altLang="zh-CN" sz="1800" b="1" dirty="0"/>
              <a:t> 666 /var/run/</a:t>
            </a:r>
            <a:r>
              <a:rPr lang="en-US" altLang="zh-CN" sz="1800" b="1" dirty="0" err="1"/>
              <a:t>docker.sock</a:t>
            </a:r>
            <a:endParaRPr lang="en-US" altLang="zh-CN" sz="1800" b="1" dirty="0"/>
          </a:p>
          <a:p>
            <a:endParaRPr lang="en-US" altLang="zh-CN" sz="1800" b="1" dirty="0"/>
          </a:p>
        </p:txBody>
      </p:sp>
    </p:spTree>
    <p:extLst>
      <p:ext uri="{BB962C8B-B14F-4D97-AF65-F5344CB8AC3E}">
        <p14:creationId xmlns:p14="http://schemas.microsoft.com/office/powerpoint/2010/main" val="3309732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8EFAA4-F340-4759-87A8-4C9BFA1B5AF2}"/>
              </a:ext>
            </a:extLst>
          </p:cNvPr>
          <p:cNvPicPr>
            <a:picLocks noChangeAspect="1"/>
          </p:cNvPicPr>
          <p:nvPr/>
        </p:nvPicPr>
        <p:blipFill>
          <a:blip r:embed="rId2"/>
          <a:stretch>
            <a:fillRect/>
          </a:stretch>
        </p:blipFill>
        <p:spPr>
          <a:xfrm>
            <a:off x="1634878" y="1529970"/>
            <a:ext cx="4320914" cy="2895851"/>
          </a:xfrm>
          <a:prstGeom prst="rect">
            <a:avLst/>
          </a:prstGeom>
        </p:spPr>
      </p:pic>
      <p:pic>
        <p:nvPicPr>
          <p:cNvPr id="3" name="图片 2">
            <a:extLst>
              <a:ext uri="{FF2B5EF4-FFF2-40B4-BE49-F238E27FC236}">
                <a16:creationId xmlns:a16="http://schemas.microsoft.com/office/drawing/2014/main" id="{0552ADC9-792F-451F-943C-6DAB5EB282F4}"/>
              </a:ext>
            </a:extLst>
          </p:cNvPr>
          <p:cNvPicPr>
            <a:picLocks noChangeAspect="1"/>
          </p:cNvPicPr>
          <p:nvPr/>
        </p:nvPicPr>
        <p:blipFill>
          <a:blip r:embed="rId3"/>
          <a:stretch>
            <a:fillRect/>
          </a:stretch>
        </p:blipFill>
        <p:spPr>
          <a:xfrm>
            <a:off x="6303266" y="1843189"/>
            <a:ext cx="4397121" cy="2049958"/>
          </a:xfrm>
          <a:prstGeom prst="rect">
            <a:avLst/>
          </a:prstGeom>
        </p:spPr>
      </p:pic>
    </p:spTree>
    <p:extLst>
      <p:ext uri="{BB962C8B-B14F-4D97-AF65-F5344CB8AC3E}">
        <p14:creationId xmlns:p14="http://schemas.microsoft.com/office/powerpoint/2010/main" val="6838889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C6DD01-A11D-4A11-9EB4-AD4A7B21BE33}"/>
              </a:ext>
            </a:extLst>
          </p:cNvPr>
          <p:cNvSpPr>
            <a:spLocks noGrp="1"/>
          </p:cNvSpPr>
          <p:nvPr>
            <p:ph type="title"/>
          </p:nvPr>
        </p:nvSpPr>
        <p:spPr/>
        <p:txBody>
          <a:bodyPr>
            <a:normAutofit/>
          </a:bodyPr>
          <a:lstStyle/>
          <a:p>
            <a:pPr algn="ctr"/>
            <a:r>
              <a:rPr lang="en-US" altLang="zh-CN" sz="2800" b="1" dirty="0"/>
              <a:t>docker</a:t>
            </a:r>
            <a:r>
              <a:rPr lang="zh-CN" altLang="en-US" sz="2800" b="1" dirty="0"/>
              <a:t>的镜像命令的使用</a:t>
            </a:r>
          </a:p>
        </p:txBody>
      </p:sp>
      <p:sp>
        <p:nvSpPr>
          <p:cNvPr id="3" name="内容占位符 2">
            <a:extLst>
              <a:ext uri="{FF2B5EF4-FFF2-40B4-BE49-F238E27FC236}">
                <a16:creationId xmlns:a16="http://schemas.microsoft.com/office/drawing/2014/main" id="{75CDE300-6B2F-454D-AFEC-FEC34C7EBB5D}"/>
              </a:ext>
            </a:extLst>
          </p:cNvPr>
          <p:cNvSpPr>
            <a:spLocks noGrp="1"/>
          </p:cNvSpPr>
          <p:nvPr>
            <p:ph idx="1"/>
          </p:nvPr>
        </p:nvSpPr>
        <p:spPr/>
        <p:txBody>
          <a:bodyPr>
            <a:normAutofit/>
          </a:bodyPr>
          <a:lstStyle/>
          <a:p>
            <a:r>
              <a:rPr lang="en-US" altLang="zh-CN" sz="2000" b="1" dirty="0"/>
              <a:t>1</a:t>
            </a:r>
            <a:r>
              <a:rPr lang="zh-CN" altLang="en-US" sz="2000" b="1" dirty="0"/>
              <a:t>、</a:t>
            </a:r>
            <a:r>
              <a:rPr lang="en-US" altLang="zh-CN" sz="2000" b="1" dirty="0"/>
              <a:t>docker search --filter=stars=30 tomcat </a:t>
            </a:r>
            <a:r>
              <a:rPr lang="zh-CN" altLang="en-US" sz="2000" b="1" dirty="0"/>
              <a:t>在</a:t>
            </a:r>
            <a:r>
              <a:rPr lang="en-US" altLang="zh-CN" sz="2000" b="1" dirty="0"/>
              <a:t>docker hub</a:t>
            </a:r>
            <a:r>
              <a:rPr lang="zh-CN" altLang="en-US" sz="2000" b="1" dirty="0"/>
              <a:t>上搜索镜像</a:t>
            </a:r>
            <a:r>
              <a:rPr lang="en-US" altLang="zh-CN" sz="2000" b="1" dirty="0"/>
              <a:t>(30</a:t>
            </a:r>
            <a:r>
              <a:rPr lang="zh-CN" altLang="en-US" sz="2000" b="1" dirty="0"/>
              <a:t>星及以上的</a:t>
            </a:r>
            <a:r>
              <a:rPr lang="en-US" altLang="zh-CN" sz="2000" b="1" dirty="0"/>
              <a:t>)</a:t>
            </a:r>
          </a:p>
          <a:p>
            <a:r>
              <a:rPr lang="en-US" altLang="zh-CN" sz="2000" b="1" dirty="0"/>
              <a:t>2</a:t>
            </a:r>
            <a:r>
              <a:rPr lang="zh-CN" altLang="en-US" sz="2000" b="1" dirty="0"/>
              <a:t>、</a:t>
            </a:r>
            <a:r>
              <a:rPr lang="en-US" altLang="zh-CN" sz="2000" b="1" dirty="0"/>
              <a:t>docker pull </a:t>
            </a:r>
            <a:r>
              <a:rPr lang="en-US" altLang="zh-CN" sz="2000" b="1" dirty="0" err="1"/>
              <a:t>tomcat:lastest</a:t>
            </a:r>
            <a:r>
              <a:rPr lang="en-US" altLang="zh-CN" sz="2000" b="1" dirty="0"/>
              <a:t> </a:t>
            </a:r>
            <a:r>
              <a:rPr lang="zh-CN" altLang="en-US" sz="2000" b="1" dirty="0"/>
              <a:t>等价于 </a:t>
            </a:r>
            <a:r>
              <a:rPr lang="en-US" altLang="zh-CN" sz="2000" b="1" dirty="0"/>
              <a:t>docker pull tomcat(</a:t>
            </a:r>
            <a:r>
              <a:rPr lang="zh-CN" altLang="en-US" sz="2000" b="1" dirty="0"/>
              <a:t>拉取镜像</a:t>
            </a:r>
            <a:r>
              <a:rPr lang="en-US" altLang="zh-CN" sz="2000" b="1" dirty="0"/>
              <a:t>)</a:t>
            </a:r>
          </a:p>
          <a:p>
            <a:r>
              <a:rPr lang="en-US" altLang="zh-CN" sz="2000" b="1" dirty="0"/>
              <a:t>3</a:t>
            </a:r>
            <a:r>
              <a:rPr lang="zh-CN" altLang="en-US" sz="2000" b="1" dirty="0"/>
              <a:t>、</a:t>
            </a:r>
            <a:r>
              <a:rPr lang="en-US" altLang="zh-CN" sz="2000" b="1" dirty="0"/>
              <a:t> docker </a:t>
            </a:r>
            <a:r>
              <a:rPr lang="en-US" altLang="zh-CN" sz="2000" b="1" dirty="0" err="1"/>
              <a:t>rmi</a:t>
            </a:r>
            <a:r>
              <a:rPr lang="en-US" altLang="zh-CN" sz="2000" b="1" dirty="0"/>
              <a:t> -f hello-world </a:t>
            </a:r>
            <a:r>
              <a:rPr lang="zh-CN" altLang="en-US" sz="2000" b="1" dirty="0"/>
              <a:t>强制删除镜像</a:t>
            </a:r>
            <a:r>
              <a:rPr lang="en-US" altLang="zh-CN" sz="2000" b="1" dirty="0"/>
              <a:t>(hello-world</a:t>
            </a:r>
            <a:r>
              <a:rPr lang="zh-CN" altLang="en-US" sz="2000" b="1" dirty="0"/>
              <a:t>镜像</a:t>
            </a:r>
            <a:r>
              <a:rPr lang="en-US" altLang="zh-CN" sz="2000" b="1" dirty="0"/>
              <a:t>)</a:t>
            </a:r>
          </a:p>
          <a:p>
            <a:r>
              <a:rPr lang="en-US" altLang="zh-CN" sz="2000" b="1" dirty="0"/>
              <a:t>4</a:t>
            </a:r>
            <a:r>
              <a:rPr lang="zh-CN" altLang="en-US" sz="2000" b="1" dirty="0"/>
              <a:t>、一次性删除多个镜像</a:t>
            </a:r>
            <a:r>
              <a:rPr lang="en-US" altLang="zh-CN" sz="2000" b="1" dirty="0"/>
              <a:t>: docker </a:t>
            </a:r>
            <a:r>
              <a:rPr lang="en-US" altLang="zh-CN" sz="2000" b="1" dirty="0" err="1"/>
              <a:t>rmi</a:t>
            </a:r>
            <a:r>
              <a:rPr lang="en-US" altLang="zh-CN" sz="2000" b="1" dirty="0"/>
              <a:t> -f hello-world </a:t>
            </a:r>
            <a:r>
              <a:rPr lang="en-US" altLang="zh-CN" sz="2000" b="1" dirty="0" err="1"/>
              <a:t>nginx</a:t>
            </a:r>
            <a:r>
              <a:rPr lang="en-US" altLang="zh-CN" sz="2000" b="1" dirty="0"/>
              <a:t>(hello-world</a:t>
            </a:r>
            <a:r>
              <a:rPr lang="zh-CN" altLang="en-US" sz="2000" b="1" dirty="0"/>
              <a:t>镜像和</a:t>
            </a:r>
            <a:r>
              <a:rPr lang="en-US" altLang="zh-CN" sz="2000" b="1" dirty="0" err="1"/>
              <a:t>nginx</a:t>
            </a:r>
            <a:r>
              <a:rPr lang="zh-CN" altLang="en-US" sz="2000" b="1" dirty="0"/>
              <a:t>镜像</a:t>
            </a:r>
            <a:r>
              <a:rPr lang="en-US" altLang="zh-CN" sz="2000" b="1" dirty="0"/>
              <a:t>)</a:t>
            </a:r>
          </a:p>
          <a:p>
            <a:r>
              <a:rPr lang="en-US" altLang="zh-CN" sz="2000" b="1" dirty="0"/>
              <a:t>5</a:t>
            </a:r>
            <a:r>
              <a:rPr lang="zh-CN" altLang="en-US" sz="2000" b="1" dirty="0"/>
              <a:t>、一次性全部删除</a:t>
            </a:r>
            <a:r>
              <a:rPr lang="en-US" altLang="zh-CN" sz="2000" b="1" dirty="0"/>
              <a:t>:docker </a:t>
            </a:r>
            <a:r>
              <a:rPr lang="en-US" altLang="zh-CN" sz="2000" b="1" dirty="0" err="1"/>
              <a:t>rmi</a:t>
            </a:r>
            <a:r>
              <a:rPr lang="en-US" altLang="zh-CN" sz="2000" b="1" dirty="0"/>
              <a:t> –f $(docker images -</a:t>
            </a:r>
            <a:r>
              <a:rPr lang="en-US" altLang="zh-CN" sz="2000" b="1" dirty="0" err="1"/>
              <a:t>qa</a:t>
            </a:r>
            <a:r>
              <a:rPr lang="en-US" altLang="zh-CN" sz="2000" b="1" dirty="0"/>
              <a:t>) </a:t>
            </a:r>
            <a:r>
              <a:rPr lang="zh-CN" altLang="en-US" sz="2000" b="1" dirty="0"/>
              <a:t>批量删除</a:t>
            </a:r>
            <a:endParaRPr lang="en-US" altLang="zh-CN" sz="2000" b="1" dirty="0"/>
          </a:p>
          <a:p>
            <a:r>
              <a:rPr lang="en-US" altLang="zh-CN" sz="2000" b="1" dirty="0"/>
              <a:t>6</a:t>
            </a:r>
            <a:r>
              <a:rPr lang="zh-CN" altLang="en-US" sz="2000" b="1" dirty="0"/>
              <a:t>、</a:t>
            </a:r>
            <a:r>
              <a:rPr lang="en-US" altLang="zh-CN" sz="2000" b="1" dirty="0"/>
              <a:t> docker images –</a:t>
            </a:r>
            <a:r>
              <a:rPr lang="en-US" altLang="zh-CN" sz="2000" b="1" dirty="0" err="1"/>
              <a:t>qa</a:t>
            </a:r>
            <a:r>
              <a:rPr lang="en-US" altLang="zh-CN" sz="2000" b="1" dirty="0"/>
              <a:t> </a:t>
            </a:r>
            <a:r>
              <a:rPr lang="zh-CN" altLang="en-US" sz="2000" b="1" dirty="0"/>
              <a:t>显示所有的镜像</a:t>
            </a:r>
            <a:r>
              <a:rPr lang="en-US" altLang="zh-CN" sz="2000" b="1" dirty="0"/>
              <a:t>id</a:t>
            </a:r>
          </a:p>
          <a:p>
            <a:endParaRPr lang="zh-CN" altLang="en-US" sz="2000" b="1" dirty="0"/>
          </a:p>
        </p:txBody>
      </p:sp>
    </p:spTree>
    <p:extLst>
      <p:ext uri="{BB962C8B-B14F-4D97-AF65-F5344CB8AC3E}">
        <p14:creationId xmlns:p14="http://schemas.microsoft.com/office/powerpoint/2010/main" val="5485510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ED7A8-67C3-4F6D-9E8C-807B00ACF508}"/>
              </a:ext>
            </a:extLst>
          </p:cNvPr>
          <p:cNvSpPr>
            <a:spLocks noGrp="1"/>
          </p:cNvSpPr>
          <p:nvPr>
            <p:ph type="title"/>
          </p:nvPr>
        </p:nvSpPr>
        <p:spPr/>
        <p:txBody>
          <a:bodyPr>
            <a:normAutofit/>
          </a:bodyPr>
          <a:lstStyle/>
          <a:p>
            <a:pPr algn="ctr"/>
            <a:r>
              <a:rPr lang="en-US" altLang="zh-CN" sz="2800" b="1" dirty="0"/>
              <a:t>docker</a:t>
            </a:r>
            <a:r>
              <a:rPr lang="zh-CN" altLang="en-US" sz="2800" b="1" dirty="0"/>
              <a:t>的容器命令的使用</a:t>
            </a:r>
            <a:endParaRPr lang="zh-CN" altLang="en-US" sz="2800" dirty="0"/>
          </a:p>
        </p:txBody>
      </p:sp>
      <p:sp>
        <p:nvSpPr>
          <p:cNvPr id="3" name="内容占位符 2">
            <a:extLst>
              <a:ext uri="{FF2B5EF4-FFF2-40B4-BE49-F238E27FC236}">
                <a16:creationId xmlns:a16="http://schemas.microsoft.com/office/drawing/2014/main" id="{19B34309-FFA8-4F30-81B1-454303963B9B}"/>
              </a:ext>
            </a:extLst>
          </p:cNvPr>
          <p:cNvSpPr>
            <a:spLocks noGrp="1"/>
          </p:cNvSpPr>
          <p:nvPr>
            <p:ph idx="1"/>
          </p:nvPr>
        </p:nvSpPr>
        <p:spPr/>
        <p:txBody>
          <a:bodyPr>
            <a:normAutofit/>
          </a:bodyPr>
          <a:lstStyle/>
          <a:p>
            <a:r>
              <a:rPr lang="en-US" altLang="zh-CN" sz="1800" b="1" dirty="0"/>
              <a:t>1</a:t>
            </a:r>
            <a:r>
              <a:rPr lang="zh-CN" altLang="en-US" sz="1800" b="1" dirty="0"/>
              <a:t>、新建并启动容器</a:t>
            </a:r>
            <a:r>
              <a:rPr lang="en-US" altLang="zh-CN" sz="1800" b="1" dirty="0"/>
              <a:t>:docker run –it </a:t>
            </a:r>
            <a:r>
              <a:rPr lang="zh-CN" altLang="en-US" sz="1800" b="1" dirty="0"/>
              <a:t>镜像</a:t>
            </a:r>
            <a:r>
              <a:rPr lang="en-US" altLang="zh-CN" sz="1800" b="1" dirty="0"/>
              <a:t>id/</a:t>
            </a:r>
            <a:r>
              <a:rPr lang="zh-CN" altLang="en-US" sz="1800" b="1" dirty="0"/>
              <a:t>镜像名 如</a:t>
            </a:r>
            <a:r>
              <a:rPr lang="en-US" altLang="zh-CN" sz="1800" b="1" dirty="0"/>
              <a:t>:docker run –it centos</a:t>
            </a:r>
          </a:p>
          <a:p>
            <a:r>
              <a:rPr lang="en-US" altLang="zh-CN" sz="1800" b="1" dirty="0"/>
              <a:t>docker run -it --name </a:t>
            </a:r>
            <a:r>
              <a:rPr lang="en-US" altLang="zh-CN" sz="1800" b="1" dirty="0" err="1"/>
              <a:t>mycentos</a:t>
            </a:r>
            <a:r>
              <a:rPr lang="en-US" altLang="zh-CN" sz="1800" b="1" dirty="0"/>
              <a:t> centos </a:t>
            </a:r>
            <a:r>
              <a:rPr lang="zh-CN" altLang="en-US" sz="1800" b="1" dirty="0"/>
              <a:t>（可以给运行的容器取个名字</a:t>
            </a:r>
            <a:r>
              <a:rPr lang="en-US" altLang="zh-CN" sz="1800" b="1" dirty="0"/>
              <a:t>:</a:t>
            </a:r>
            <a:r>
              <a:rPr lang="en-US" altLang="zh-CN" sz="1800" b="1" dirty="0" err="1"/>
              <a:t>mycentos</a:t>
            </a:r>
            <a:r>
              <a:rPr lang="zh-CN" altLang="en-US" sz="1800" b="1" dirty="0"/>
              <a:t>）</a:t>
            </a:r>
            <a:endParaRPr lang="en-US" altLang="zh-CN" sz="1800" b="1" dirty="0"/>
          </a:p>
          <a:p>
            <a:r>
              <a:rPr lang="en-US" altLang="zh-CN" sz="1800" b="1" dirty="0"/>
              <a:t>2</a:t>
            </a:r>
            <a:r>
              <a:rPr lang="zh-CN" altLang="en-US" sz="1800" b="1" dirty="0"/>
              <a:t>、列出当前正在运行的容器</a:t>
            </a:r>
            <a:r>
              <a:rPr lang="en-US" altLang="zh-CN" sz="1800" b="1" dirty="0"/>
              <a:t>:docker </a:t>
            </a:r>
            <a:r>
              <a:rPr lang="en-US" altLang="zh-CN" sz="1800" b="1" dirty="0" err="1"/>
              <a:t>ps</a:t>
            </a:r>
            <a:endParaRPr lang="en-US" altLang="zh-CN" sz="1800" b="1" dirty="0"/>
          </a:p>
          <a:p>
            <a:r>
              <a:rPr lang="en-US" altLang="zh-CN" sz="1800" b="1" dirty="0"/>
              <a:t>docker </a:t>
            </a:r>
            <a:r>
              <a:rPr lang="en-US" altLang="zh-CN" sz="1800" b="1" dirty="0" err="1"/>
              <a:t>ps</a:t>
            </a:r>
            <a:r>
              <a:rPr lang="en-US" altLang="zh-CN" sz="1800" b="1" dirty="0"/>
              <a:t> –a </a:t>
            </a:r>
            <a:r>
              <a:rPr lang="zh-CN" altLang="en-US" sz="1800" b="1" dirty="0"/>
              <a:t>列出当前所有正在运行的容器</a:t>
            </a:r>
            <a:r>
              <a:rPr lang="en-US" altLang="zh-CN" sz="1800" b="1" dirty="0"/>
              <a:t>+</a:t>
            </a:r>
            <a:r>
              <a:rPr lang="zh-CN" altLang="en-US" sz="1800" b="1" dirty="0"/>
              <a:t>历史上运行的 </a:t>
            </a:r>
            <a:endParaRPr lang="en-US" altLang="zh-CN" sz="1800" b="1" dirty="0"/>
          </a:p>
          <a:p>
            <a:r>
              <a:rPr lang="en-US" altLang="zh-CN" sz="1800" b="1" dirty="0"/>
              <a:t>docker </a:t>
            </a:r>
            <a:r>
              <a:rPr lang="en-US" altLang="zh-CN" sz="1800" b="1" dirty="0" err="1"/>
              <a:t>ps</a:t>
            </a:r>
            <a:r>
              <a:rPr lang="en-US" altLang="zh-CN" sz="1800" b="1" dirty="0"/>
              <a:t> –l </a:t>
            </a:r>
            <a:r>
              <a:rPr lang="zh-CN" altLang="en-US" sz="1800" b="1" dirty="0"/>
              <a:t>显示最近创建的容器</a:t>
            </a:r>
            <a:endParaRPr lang="en-US" altLang="zh-CN" sz="1800" b="1" dirty="0"/>
          </a:p>
          <a:p>
            <a:r>
              <a:rPr lang="en-US" altLang="zh-CN" sz="1800" b="1" dirty="0"/>
              <a:t>docker </a:t>
            </a:r>
            <a:r>
              <a:rPr lang="en-US" altLang="zh-CN" sz="1800" b="1" dirty="0" err="1"/>
              <a:t>ps</a:t>
            </a:r>
            <a:r>
              <a:rPr lang="en-US" altLang="zh-CN" sz="1800" b="1" dirty="0"/>
              <a:t> –n </a:t>
            </a:r>
            <a:r>
              <a:rPr lang="zh-CN" altLang="en-US" sz="1800" b="1" dirty="0"/>
              <a:t>显示最近</a:t>
            </a:r>
            <a:r>
              <a:rPr lang="en-US" altLang="zh-CN" sz="1800" b="1" dirty="0"/>
              <a:t>n</a:t>
            </a:r>
            <a:r>
              <a:rPr lang="zh-CN" altLang="en-US" sz="1800" b="1" dirty="0"/>
              <a:t>个创建的容器</a:t>
            </a:r>
            <a:endParaRPr lang="en-US" altLang="zh-CN" sz="1800" b="1" dirty="0"/>
          </a:p>
          <a:p>
            <a:r>
              <a:rPr lang="en-US" altLang="zh-CN" sz="1800" b="1" dirty="0"/>
              <a:t>3</a:t>
            </a:r>
            <a:r>
              <a:rPr lang="zh-CN" altLang="en-US" sz="1800" b="1" dirty="0"/>
              <a:t>、退出当前正在运行的容器</a:t>
            </a:r>
            <a:r>
              <a:rPr lang="en-US" altLang="zh-CN" sz="1800" b="1" dirty="0"/>
              <a:t>:exit(</a:t>
            </a:r>
            <a:r>
              <a:rPr lang="zh-CN" altLang="en-US" sz="1800" b="1" dirty="0"/>
              <a:t>关闭并且退出容器</a:t>
            </a:r>
            <a:r>
              <a:rPr lang="en-US" altLang="zh-CN" sz="1800" b="1" dirty="0"/>
              <a:t>)</a:t>
            </a:r>
          </a:p>
          <a:p>
            <a:r>
              <a:rPr lang="en-US" altLang="zh-CN" sz="1800" b="1" dirty="0"/>
              <a:t>ctrl + p + q </a:t>
            </a:r>
            <a:r>
              <a:rPr lang="zh-CN" altLang="en-US" sz="1800" b="1" dirty="0"/>
              <a:t>退出容器但是不关闭容器</a:t>
            </a:r>
            <a:endParaRPr lang="en-US" altLang="zh-CN" sz="1800" b="1" dirty="0"/>
          </a:p>
          <a:p>
            <a:r>
              <a:rPr lang="en-US" altLang="zh-CN" sz="1800" b="1" dirty="0"/>
              <a:t>4</a:t>
            </a:r>
            <a:r>
              <a:rPr lang="zh-CN" altLang="en-US" sz="1800" b="1" dirty="0"/>
              <a:t>、重启以前的容器</a:t>
            </a:r>
            <a:r>
              <a:rPr lang="en-US" altLang="zh-CN" sz="1800" b="1" dirty="0"/>
              <a:t>:docker restart </a:t>
            </a:r>
            <a:r>
              <a:rPr lang="en-US" altLang="zh-CN" sz="1800" b="1" dirty="0" err="1"/>
              <a:t>mycentos</a:t>
            </a:r>
            <a:r>
              <a:rPr lang="en-US" altLang="zh-CN" sz="1800" b="1" dirty="0"/>
              <a:t>/</a:t>
            </a:r>
            <a:r>
              <a:rPr lang="zh-CN" altLang="en-US" sz="1800" b="1" dirty="0"/>
              <a:t>容器</a:t>
            </a:r>
            <a:r>
              <a:rPr lang="en-US" altLang="zh-CN" sz="1800" b="1" dirty="0"/>
              <a:t>id(</a:t>
            </a:r>
            <a:r>
              <a:rPr lang="zh-CN" altLang="en-US" sz="1800" b="1" dirty="0"/>
              <a:t>容器名</a:t>
            </a:r>
            <a:r>
              <a:rPr lang="en-US" altLang="zh-CN" sz="1800" b="1" dirty="0"/>
              <a:t>:docker </a:t>
            </a:r>
            <a:r>
              <a:rPr lang="en-US" altLang="zh-CN" sz="1800" b="1" dirty="0" err="1"/>
              <a:t>ps</a:t>
            </a:r>
            <a:r>
              <a:rPr lang="en-US" altLang="zh-CN" sz="1800" b="1" dirty="0"/>
              <a:t> –a</a:t>
            </a:r>
            <a:r>
              <a:rPr lang="zh-CN" altLang="en-US" sz="1800" b="1" dirty="0"/>
              <a:t>即可查看历史容器</a:t>
            </a:r>
            <a:r>
              <a:rPr lang="en-US" altLang="zh-CN" sz="1800" b="1" dirty="0"/>
              <a:t>)</a:t>
            </a:r>
            <a:r>
              <a:rPr lang="zh-CN" altLang="en-US" sz="1800" b="1" dirty="0"/>
              <a:t>即可</a:t>
            </a:r>
            <a:endParaRPr lang="en-US" altLang="zh-CN" sz="1800" b="1" dirty="0"/>
          </a:p>
          <a:p>
            <a:r>
              <a:rPr lang="en-US" altLang="zh-CN" sz="1800" b="1" dirty="0"/>
              <a:t>5</a:t>
            </a:r>
            <a:r>
              <a:rPr lang="zh-CN" altLang="en-US" sz="1800" b="1" dirty="0"/>
              <a:t>、重启后</a:t>
            </a:r>
            <a:r>
              <a:rPr lang="en-US" altLang="zh-CN" sz="1800" b="1" dirty="0"/>
              <a:t>:</a:t>
            </a:r>
            <a:r>
              <a:rPr lang="zh-CN" altLang="en-US" sz="1800" b="1" dirty="0"/>
              <a:t>输入</a:t>
            </a:r>
            <a:r>
              <a:rPr lang="en-US" altLang="zh-CN" sz="1800" b="1" dirty="0"/>
              <a:t>docker attach </a:t>
            </a:r>
            <a:r>
              <a:rPr lang="en-US" altLang="zh-CN" sz="1800" b="1" dirty="0" err="1"/>
              <a:t>mycentos</a:t>
            </a:r>
            <a:r>
              <a:rPr lang="en-US" altLang="zh-CN" sz="1800" b="1" dirty="0"/>
              <a:t> </a:t>
            </a:r>
            <a:r>
              <a:rPr lang="zh-CN" altLang="en-US" sz="1800" b="1" dirty="0"/>
              <a:t>即可进入容器的终端</a:t>
            </a:r>
            <a:endParaRPr lang="en-US" altLang="zh-CN" sz="1800" b="1" dirty="0"/>
          </a:p>
          <a:p>
            <a:r>
              <a:rPr lang="zh-CN" altLang="en-US" sz="1800" b="1" dirty="0"/>
              <a:t>更多容器启动操作</a:t>
            </a:r>
            <a:r>
              <a:rPr lang="en-US" altLang="zh-CN" sz="1800" b="1" dirty="0"/>
              <a:t>:</a:t>
            </a:r>
            <a:r>
              <a:rPr lang="en-US" altLang="zh-CN" sz="1800" dirty="0">
                <a:hlinkClick r:id="rId2"/>
              </a:rPr>
              <a:t>https://www.cnblogs.com/CloudMan6/p/6928772.html</a:t>
            </a:r>
            <a:endParaRPr lang="en-US" altLang="zh-CN" sz="1800" b="1" dirty="0"/>
          </a:p>
        </p:txBody>
      </p:sp>
    </p:spTree>
    <p:extLst>
      <p:ext uri="{BB962C8B-B14F-4D97-AF65-F5344CB8AC3E}">
        <p14:creationId xmlns:p14="http://schemas.microsoft.com/office/powerpoint/2010/main" val="35398173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5A1C8-63DA-4CA5-99E3-104EF671BA78}"/>
              </a:ext>
            </a:extLst>
          </p:cNvPr>
          <p:cNvSpPr>
            <a:spLocks noGrp="1"/>
          </p:cNvSpPr>
          <p:nvPr>
            <p:ph type="title"/>
          </p:nvPr>
        </p:nvSpPr>
        <p:spPr/>
        <p:txBody>
          <a:bodyPr>
            <a:normAutofit/>
          </a:bodyPr>
          <a:lstStyle/>
          <a:p>
            <a:pPr algn="ctr"/>
            <a:r>
              <a:rPr lang="en-US" altLang="zh-CN" sz="2800" b="1" dirty="0"/>
              <a:t>docker</a:t>
            </a:r>
            <a:r>
              <a:rPr lang="zh-CN" altLang="en-US" sz="2800" b="1" dirty="0"/>
              <a:t>的容器命令的使用</a:t>
            </a:r>
            <a:endParaRPr lang="zh-CN" altLang="en-US" sz="2800" dirty="0"/>
          </a:p>
        </p:txBody>
      </p:sp>
      <p:sp>
        <p:nvSpPr>
          <p:cNvPr id="3" name="内容占位符 2">
            <a:extLst>
              <a:ext uri="{FF2B5EF4-FFF2-40B4-BE49-F238E27FC236}">
                <a16:creationId xmlns:a16="http://schemas.microsoft.com/office/drawing/2014/main" id="{4C24838A-57C8-4B03-BD4C-8C276A123F20}"/>
              </a:ext>
            </a:extLst>
          </p:cNvPr>
          <p:cNvSpPr>
            <a:spLocks noGrp="1"/>
          </p:cNvSpPr>
          <p:nvPr>
            <p:ph idx="1"/>
          </p:nvPr>
        </p:nvSpPr>
        <p:spPr/>
        <p:txBody>
          <a:bodyPr>
            <a:normAutofit/>
          </a:bodyPr>
          <a:lstStyle/>
          <a:p>
            <a:r>
              <a:rPr lang="en-US" altLang="zh-CN" sz="1800" b="1" dirty="0"/>
              <a:t>6</a:t>
            </a:r>
            <a:r>
              <a:rPr lang="zh-CN" altLang="en-US" sz="1800" b="1" dirty="0"/>
              <a:t>、停止容器</a:t>
            </a:r>
            <a:r>
              <a:rPr lang="en-US" altLang="zh-CN" sz="1800" b="1" dirty="0"/>
              <a:t>:docker stop </a:t>
            </a:r>
            <a:r>
              <a:rPr lang="zh-CN" altLang="en-US" sz="1800" b="1" dirty="0"/>
              <a:t>容器名</a:t>
            </a:r>
            <a:r>
              <a:rPr lang="en-US" altLang="zh-CN" sz="1800" b="1" dirty="0"/>
              <a:t>/</a:t>
            </a:r>
            <a:r>
              <a:rPr lang="zh-CN" altLang="en-US" sz="1800" b="1" dirty="0"/>
              <a:t>容器</a:t>
            </a:r>
            <a:r>
              <a:rPr lang="en-US" altLang="zh-CN" sz="1800" b="1" dirty="0"/>
              <a:t>id(</a:t>
            </a:r>
            <a:r>
              <a:rPr lang="zh-CN" altLang="en-US" sz="1800" b="1" dirty="0"/>
              <a:t>非强制</a:t>
            </a:r>
            <a:r>
              <a:rPr lang="en-US" altLang="zh-CN" sz="1800" b="1" dirty="0"/>
              <a:t>-</a:t>
            </a:r>
            <a:r>
              <a:rPr lang="zh-CN" altLang="en-US" sz="1800" b="1" dirty="0"/>
              <a:t>可能会报错</a:t>
            </a:r>
            <a:r>
              <a:rPr lang="en-US" altLang="zh-CN" sz="1800" b="1" dirty="0"/>
              <a:t>)     docker kill</a:t>
            </a:r>
            <a:r>
              <a:rPr lang="zh-CN" altLang="en-US" sz="1800" b="1" dirty="0"/>
              <a:t>容器名</a:t>
            </a:r>
            <a:r>
              <a:rPr lang="en-US" altLang="zh-CN" sz="1800" b="1" dirty="0"/>
              <a:t>/</a:t>
            </a:r>
            <a:r>
              <a:rPr lang="zh-CN" altLang="en-US" sz="1800" b="1" dirty="0"/>
              <a:t>容器</a:t>
            </a:r>
            <a:r>
              <a:rPr lang="en-US" altLang="zh-CN" sz="1800" b="1" dirty="0"/>
              <a:t>id</a:t>
            </a:r>
            <a:r>
              <a:rPr lang="zh-CN" altLang="en-US" sz="1800" b="1" dirty="0"/>
              <a:t> </a:t>
            </a:r>
            <a:r>
              <a:rPr lang="en-US" altLang="zh-CN" sz="1800" b="1" dirty="0"/>
              <a:t>(</a:t>
            </a:r>
            <a:r>
              <a:rPr lang="zh-CN" altLang="en-US" sz="1800" b="1" dirty="0"/>
              <a:t>强制停止</a:t>
            </a:r>
            <a:r>
              <a:rPr lang="en-US" altLang="zh-CN" sz="1800" b="1" dirty="0"/>
              <a:t>)</a:t>
            </a:r>
          </a:p>
          <a:p>
            <a:r>
              <a:rPr lang="en-US" altLang="zh-CN" sz="1800" b="1" dirty="0"/>
              <a:t>7</a:t>
            </a:r>
            <a:r>
              <a:rPr lang="zh-CN" altLang="en-US" sz="1800" b="1" dirty="0"/>
              <a:t>、删除容器</a:t>
            </a:r>
            <a:r>
              <a:rPr lang="en-US" altLang="zh-CN" sz="1800" b="1" dirty="0"/>
              <a:t>: docker rm</a:t>
            </a:r>
            <a:r>
              <a:rPr lang="zh-CN" altLang="en-US" sz="1800" b="1" dirty="0"/>
              <a:t>容器名</a:t>
            </a:r>
            <a:r>
              <a:rPr lang="en-US" altLang="zh-CN" sz="1800" b="1" dirty="0"/>
              <a:t>/</a:t>
            </a:r>
            <a:r>
              <a:rPr lang="zh-CN" altLang="en-US" sz="1800" b="1" dirty="0"/>
              <a:t>容器</a:t>
            </a:r>
            <a:r>
              <a:rPr lang="en-US" altLang="zh-CN" sz="1800" b="1" dirty="0"/>
              <a:t>id(</a:t>
            </a:r>
            <a:r>
              <a:rPr lang="en-US" altLang="zh-CN" sz="1800" b="1" dirty="0" err="1"/>
              <a:t>rmi</a:t>
            </a:r>
            <a:r>
              <a:rPr lang="zh-CN" altLang="en-US" sz="1800" b="1" dirty="0"/>
              <a:t>表示的删除镜像</a:t>
            </a:r>
            <a:r>
              <a:rPr lang="en-US" altLang="zh-CN" sz="1800" b="1" dirty="0"/>
              <a:t>) docker rm –f </a:t>
            </a:r>
            <a:r>
              <a:rPr lang="zh-CN" altLang="en-US" sz="1800" b="1" dirty="0"/>
              <a:t>容器名</a:t>
            </a:r>
            <a:r>
              <a:rPr lang="en-US" altLang="zh-CN" sz="1800" b="1" dirty="0"/>
              <a:t>/</a:t>
            </a:r>
            <a:r>
              <a:rPr lang="zh-CN" altLang="en-US" sz="1800" b="1" dirty="0"/>
              <a:t>容器</a:t>
            </a:r>
            <a:r>
              <a:rPr lang="en-US" altLang="zh-CN" sz="1800" b="1" dirty="0"/>
              <a:t>id(</a:t>
            </a:r>
            <a:r>
              <a:rPr lang="zh-CN" altLang="en-US" sz="1800" b="1" dirty="0"/>
              <a:t>正在运行的容器也可以删除</a:t>
            </a:r>
            <a:r>
              <a:rPr lang="en-US" altLang="zh-CN" sz="1800" b="1" dirty="0"/>
              <a:t>—</a:t>
            </a:r>
            <a:r>
              <a:rPr lang="zh-CN" altLang="en-US" sz="1800" b="1" dirty="0"/>
              <a:t>强制删除</a:t>
            </a:r>
            <a:r>
              <a:rPr lang="en-US" altLang="zh-CN" sz="1800" b="1" dirty="0"/>
              <a:t>)</a:t>
            </a:r>
          </a:p>
          <a:p>
            <a:r>
              <a:rPr lang="zh-CN" altLang="en-US" sz="1800" b="1" dirty="0"/>
              <a:t>一次性全部删除</a:t>
            </a:r>
            <a:r>
              <a:rPr lang="en-US" altLang="zh-CN" sz="1800" b="1" dirty="0"/>
              <a:t>:docker rm –f $(docker </a:t>
            </a:r>
            <a:r>
              <a:rPr lang="en-US" altLang="zh-CN" sz="1800" b="1" dirty="0" err="1"/>
              <a:t>ps</a:t>
            </a:r>
            <a:r>
              <a:rPr lang="en-US" altLang="zh-CN" sz="1800" b="1" dirty="0"/>
              <a:t> -</a:t>
            </a:r>
            <a:r>
              <a:rPr lang="en-US" altLang="zh-CN" sz="1800" b="1" dirty="0" err="1"/>
              <a:t>qa</a:t>
            </a:r>
            <a:r>
              <a:rPr lang="en-US" altLang="zh-CN" sz="1800" b="1" dirty="0"/>
              <a:t>) </a:t>
            </a:r>
            <a:r>
              <a:rPr lang="zh-CN" altLang="en-US" sz="1800" b="1" dirty="0"/>
              <a:t>全部删除</a:t>
            </a:r>
            <a:endParaRPr lang="en-US" altLang="zh-CN" sz="1800" b="1" dirty="0"/>
          </a:p>
          <a:p>
            <a:r>
              <a:rPr lang="en-US" altLang="zh-CN" sz="1800" b="1" dirty="0"/>
              <a:t>docker </a:t>
            </a:r>
            <a:r>
              <a:rPr lang="en-US" altLang="zh-CN" sz="1800" b="1" dirty="0" err="1"/>
              <a:t>ps</a:t>
            </a:r>
            <a:r>
              <a:rPr lang="en-US" altLang="zh-CN" sz="1800" b="1" dirty="0"/>
              <a:t> –q </a:t>
            </a:r>
            <a:r>
              <a:rPr lang="zh-CN" altLang="en-US" sz="1800" b="1" dirty="0"/>
              <a:t>打印当前正在运行的容器的</a:t>
            </a:r>
            <a:r>
              <a:rPr lang="en-US" altLang="zh-CN" sz="1800" b="1" dirty="0"/>
              <a:t>ID</a:t>
            </a:r>
          </a:p>
          <a:p>
            <a:r>
              <a:rPr lang="en-US" altLang="zh-CN" sz="1800" b="1" dirty="0"/>
              <a:t>docker </a:t>
            </a:r>
            <a:r>
              <a:rPr lang="en-US" altLang="zh-CN" sz="1800" b="1" dirty="0" err="1"/>
              <a:t>ps</a:t>
            </a:r>
            <a:r>
              <a:rPr lang="zh-CN" altLang="en-US" sz="1800" b="1" dirty="0"/>
              <a:t> </a:t>
            </a:r>
            <a:r>
              <a:rPr lang="en-US" altLang="zh-CN" sz="1800" b="1" dirty="0"/>
              <a:t>–a</a:t>
            </a:r>
            <a:r>
              <a:rPr lang="zh-CN" altLang="en-US" sz="1800" b="1" dirty="0"/>
              <a:t> 打印历史上运行的和当前正在运行的容器</a:t>
            </a:r>
            <a:r>
              <a:rPr lang="en-US" altLang="zh-CN" sz="1800" b="1" dirty="0"/>
              <a:t> </a:t>
            </a:r>
          </a:p>
        </p:txBody>
      </p:sp>
    </p:spTree>
    <p:extLst>
      <p:ext uri="{BB962C8B-B14F-4D97-AF65-F5344CB8AC3E}">
        <p14:creationId xmlns:p14="http://schemas.microsoft.com/office/powerpoint/2010/main" val="6270725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B9A34-E8F0-4A55-AFB8-39B3C9D3B574}"/>
              </a:ext>
            </a:extLst>
          </p:cNvPr>
          <p:cNvSpPr>
            <a:spLocks noGrp="1"/>
          </p:cNvSpPr>
          <p:nvPr>
            <p:ph type="title"/>
          </p:nvPr>
        </p:nvSpPr>
        <p:spPr/>
        <p:txBody>
          <a:bodyPr>
            <a:normAutofit/>
          </a:bodyPr>
          <a:lstStyle/>
          <a:p>
            <a:pPr algn="ctr"/>
            <a:r>
              <a:rPr lang="en-US" altLang="zh-CN" sz="2800" b="1" dirty="0"/>
              <a:t>docker</a:t>
            </a:r>
            <a:r>
              <a:rPr lang="zh-CN" altLang="en-US" sz="2800" b="1" dirty="0"/>
              <a:t>的容器命令的使用</a:t>
            </a:r>
            <a:r>
              <a:rPr lang="en-US" altLang="zh-CN" sz="2800" b="1" dirty="0"/>
              <a:t>-</a:t>
            </a:r>
            <a:r>
              <a:rPr lang="zh-CN" altLang="en-US" sz="2800" b="1" dirty="0"/>
              <a:t>高级篇</a:t>
            </a:r>
            <a:endParaRPr lang="zh-CN" altLang="en-US" sz="2800" dirty="0"/>
          </a:p>
        </p:txBody>
      </p:sp>
      <p:sp>
        <p:nvSpPr>
          <p:cNvPr id="3" name="内容占位符 2">
            <a:extLst>
              <a:ext uri="{FF2B5EF4-FFF2-40B4-BE49-F238E27FC236}">
                <a16:creationId xmlns:a16="http://schemas.microsoft.com/office/drawing/2014/main" id="{7832B0D7-B6E1-4E58-8E0A-F1F259493970}"/>
              </a:ext>
            </a:extLst>
          </p:cNvPr>
          <p:cNvSpPr>
            <a:spLocks noGrp="1"/>
          </p:cNvSpPr>
          <p:nvPr>
            <p:ph idx="1"/>
          </p:nvPr>
        </p:nvSpPr>
        <p:spPr/>
        <p:txBody>
          <a:bodyPr>
            <a:normAutofit/>
          </a:bodyPr>
          <a:lstStyle/>
          <a:p>
            <a:r>
              <a:rPr lang="en-US" altLang="zh-CN" sz="1600" b="1" dirty="0"/>
              <a:t>1</a:t>
            </a:r>
            <a:r>
              <a:rPr lang="zh-CN" altLang="en-US" sz="1600" b="1" dirty="0"/>
              <a:t>、启动守护式容器</a:t>
            </a:r>
            <a:r>
              <a:rPr lang="en-US" altLang="zh-CN" sz="1600" b="1" dirty="0"/>
              <a:t>—</a:t>
            </a:r>
            <a:r>
              <a:rPr lang="zh-CN" altLang="en-US" sz="1600" b="1" dirty="0"/>
              <a:t>后台运行，不进入交互界面 </a:t>
            </a:r>
            <a:endParaRPr lang="en-US" altLang="zh-CN" sz="1600" b="1" dirty="0"/>
          </a:p>
          <a:p>
            <a:r>
              <a:rPr lang="zh-CN" altLang="en-US" sz="1600" b="1" dirty="0"/>
              <a:t>如果直接以</a:t>
            </a:r>
            <a:r>
              <a:rPr lang="en-US" altLang="zh-CN" sz="1600" b="1" dirty="0"/>
              <a:t>(</a:t>
            </a:r>
            <a:r>
              <a:rPr lang="zh-CN" altLang="en-US" sz="1600" b="1" dirty="0"/>
              <a:t>守护进程</a:t>
            </a:r>
            <a:r>
              <a:rPr lang="en-US" altLang="zh-CN" sz="1600" b="1" dirty="0"/>
              <a:t>)</a:t>
            </a:r>
            <a:r>
              <a:rPr lang="zh-CN" altLang="en-US" sz="1600" b="1" dirty="0"/>
              <a:t>后台运行的模式启动容器，但是前台没有运行的应用</a:t>
            </a:r>
            <a:r>
              <a:rPr lang="en-US" altLang="zh-CN" sz="1600" b="1" dirty="0"/>
              <a:t>(</a:t>
            </a:r>
            <a:r>
              <a:rPr lang="zh-CN" altLang="en-US" sz="1600" b="1" dirty="0"/>
              <a:t>这样的容器启动后会立即自杀</a:t>
            </a:r>
            <a:r>
              <a:rPr lang="en-US" altLang="zh-CN" sz="1600" b="1" dirty="0"/>
              <a:t>) </a:t>
            </a:r>
          </a:p>
          <a:p>
            <a:r>
              <a:rPr lang="en-US" altLang="zh-CN" sz="1600" b="1" dirty="0"/>
              <a:t>docker run --name dc1 -d centos /bin/</a:t>
            </a:r>
            <a:r>
              <a:rPr lang="en-US" altLang="zh-CN" sz="1600" b="1" dirty="0" err="1"/>
              <a:t>sh</a:t>
            </a:r>
            <a:r>
              <a:rPr lang="en-US" altLang="zh-CN" sz="1600" b="1" dirty="0"/>
              <a:t> -c "while true; do echo hello world ; sleep 1 ; done “</a:t>
            </a:r>
          </a:p>
          <a:p>
            <a:r>
              <a:rPr lang="zh-CN" altLang="en-US" sz="1600" b="1" dirty="0"/>
              <a:t>详情请看</a:t>
            </a:r>
            <a:r>
              <a:rPr lang="en-US" altLang="zh-CN" sz="1600" b="1" dirty="0"/>
              <a:t>:</a:t>
            </a:r>
            <a:r>
              <a:rPr lang="en-US" altLang="zh-CN" sz="1600" dirty="0">
                <a:hlinkClick r:id="rId2"/>
              </a:rPr>
              <a:t>https://blog.csdn.net/</a:t>
            </a:r>
            <a:r>
              <a:rPr lang="en-US" altLang="zh-CN" sz="1600" dirty="0" err="1">
                <a:hlinkClick r:id="rId2"/>
              </a:rPr>
              <a:t>wyqwilliam</a:t>
            </a:r>
            <a:r>
              <a:rPr lang="en-US" altLang="zh-CN" sz="1600" dirty="0">
                <a:hlinkClick r:id="rId2"/>
              </a:rPr>
              <a:t>/article/details/97166753</a:t>
            </a:r>
            <a:endParaRPr lang="en-US" altLang="zh-CN" sz="1600" b="1" dirty="0"/>
          </a:p>
          <a:p>
            <a:pPr marL="0" indent="0">
              <a:buNone/>
            </a:pPr>
            <a:r>
              <a:rPr lang="zh-CN" altLang="en-US" sz="1600" b="1" dirty="0"/>
              <a:t>   用于实验我们可以在前台运行一个</a:t>
            </a:r>
            <a:r>
              <a:rPr lang="en-US" altLang="zh-CN" sz="1600" b="1" dirty="0"/>
              <a:t>shell</a:t>
            </a:r>
            <a:r>
              <a:rPr lang="zh-CN" altLang="en-US" sz="1600" b="1" dirty="0"/>
              <a:t>脚本</a:t>
            </a:r>
            <a:r>
              <a:rPr lang="en-US" altLang="zh-CN" sz="1600" b="1" dirty="0"/>
              <a:t>:</a:t>
            </a:r>
            <a:r>
              <a:rPr lang="zh-CN" altLang="en-US" sz="1600" b="1" dirty="0"/>
              <a:t> </a:t>
            </a:r>
            <a:r>
              <a:rPr lang="en-US" altLang="zh-CN" sz="1600" b="1" dirty="0"/>
              <a:t>/bin/</a:t>
            </a:r>
            <a:r>
              <a:rPr lang="en-US" altLang="zh-CN" sz="1600" b="1" dirty="0" err="1"/>
              <a:t>sh</a:t>
            </a:r>
            <a:r>
              <a:rPr lang="en-US" altLang="zh-CN" sz="1600" b="1" dirty="0"/>
              <a:t> -c "while true; do echo hello world ; sleep 3 ; done “</a:t>
            </a:r>
          </a:p>
          <a:p>
            <a:r>
              <a:rPr lang="en-US" altLang="zh-CN" sz="1600" b="1" dirty="0"/>
              <a:t>2</a:t>
            </a:r>
            <a:r>
              <a:rPr lang="zh-CN" altLang="en-US" sz="1600" b="1" dirty="0"/>
              <a:t>、打印容器的日志</a:t>
            </a:r>
            <a:r>
              <a:rPr lang="en-US" altLang="zh-CN" sz="1600" b="1" dirty="0"/>
              <a:t>:docker logs –</a:t>
            </a:r>
            <a:r>
              <a:rPr lang="en-US" altLang="zh-CN" sz="1600" b="1" dirty="0" err="1"/>
              <a:t>tf</a:t>
            </a:r>
            <a:r>
              <a:rPr lang="en-US" altLang="zh-CN" sz="1600" b="1" dirty="0"/>
              <a:t> –tail 3 </a:t>
            </a:r>
            <a:r>
              <a:rPr lang="zh-CN" altLang="en-US" sz="1600" b="1" dirty="0"/>
              <a:t>容器</a:t>
            </a:r>
            <a:r>
              <a:rPr lang="en-US" altLang="zh-CN" sz="1600" b="1" dirty="0"/>
              <a:t>ID (-f</a:t>
            </a:r>
            <a:r>
              <a:rPr lang="zh-CN" altLang="en-US" sz="1600" b="1" dirty="0"/>
              <a:t>跟随最新的日志打印，</a:t>
            </a:r>
            <a:r>
              <a:rPr lang="en-US" altLang="zh-CN" sz="1600" b="1" dirty="0"/>
              <a:t>-tail </a:t>
            </a:r>
            <a:r>
              <a:rPr lang="zh-CN" altLang="en-US" sz="1600" b="1" dirty="0"/>
              <a:t>取倒数三条日志</a:t>
            </a:r>
            <a:r>
              <a:rPr lang="en-US" altLang="zh-CN" sz="1600" b="1" dirty="0"/>
              <a:t>)</a:t>
            </a:r>
          </a:p>
          <a:p>
            <a:r>
              <a:rPr lang="zh-CN" altLang="en-US" sz="1600" b="1" dirty="0"/>
              <a:t>用此可以查看某个运行容器的前台都做了什么事</a:t>
            </a:r>
            <a:endParaRPr lang="en-US" altLang="zh-CN" sz="1600" b="1" dirty="0"/>
          </a:p>
          <a:p>
            <a:r>
              <a:rPr lang="en-US" altLang="zh-CN" sz="1600" b="1" dirty="0"/>
              <a:t>3</a:t>
            </a:r>
            <a:r>
              <a:rPr lang="zh-CN" altLang="en-US" sz="1600" b="1" dirty="0"/>
              <a:t>、</a:t>
            </a:r>
            <a:r>
              <a:rPr lang="en-US" altLang="zh-CN" sz="1600" b="1" dirty="0"/>
              <a:t>docker top </a:t>
            </a:r>
            <a:r>
              <a:rPr lang="zh-CN" altLang="en-US" sz="1600" b="1" dirty="0"/>
              <a:t>容器</a:t>
            </a:r>
            <a:r>
              <a:rPr lang="en-US" altLang="zh-CN" sz="1600" b="1" dirty="0"/>
              <a:t>ID(</a:t>
            </a:r>
            <a:r>
              <a:rPr lang="zh-CN" altLang="en-US" sz="1600" b="1" dirty="0"/>
              <a:t>容器可以看做是一个简易版的</a:t>
            </a:r>
            <a:r>
              <a:rPr lang="en-US" altLang="zh-CN" sz="1600" b="1" dirty="0" err="1"/>
              <a:t>linux</a:t>
            </a:r>
            <a:r>
              <a:rPr lang="zh-CN" altLang="en-US" sz="1600" b="1" dirty="0"/>
              <a:t>环境</a:t>
            </a:r>
            <a:r>
              <a:rPr lang="en-US" altLang="zh-CN" sz="1600" b="1" dirty="0"/>
              <a:t>)</a:t>
            </a:r>
          </a:p>
          <a:p>
            <a:r>
              <a:rPr lang="en-US" altLang="zh-CN" sz="1600" b="1" dirty="0"/>
              <a:t>4</a:t>
            </a:r>
            <a:r>
              <a:rPr lang="zh-CN" altLang="en-US" sz="1600" b="1" dirty="0"/>
              <a:t>、重启后</a:t>
            </a:r>
            <a:r>
              <a:rPr lang="en-US" altLang="zh-CN" sz="1600" b="1" dirty="0"/>
              <a:t>:</a:t>
            </a:r>
            <a:r>
              <a:rPr lang="zh-CN" altLang="en-US" sz="1600" b="1" dirty="0"/>
              <a:t>输入</a:t>
            </a:r>
            <a:r>
              <a:rPr lang="en-US" altLang="zh-CN" sz="1600" b="1" dirty="0"/>
              <a:t>docker attach </a:t>
            </a:r>
            <a:r>
              <a:rPr lang="zh-CN" altLang="en-US" sz="1600" b="1" dirty="0"/>
              <a:t>容器名</a:t>
            </a:r>
            <a:r>
              <a:rPr lang="en-US" altLang="zh-CN" sz="1600" b="1" dirty="0"/>
              <a:t>/</a:t>
            </a:r>
            <a:r>
              <a:rPr lang="zh-CN" altLang="en-US" sz="1600" b="1" dirty="0"/>
              <a:t>容器</a:t>
            </a:r>
            <a:r>
              <a:rPr lang="en-US" altLang="zh-CN" sz="1600" b="1" dirty="0"/>
              <a:t>ID </a:t>
            </a:r>
            <a:r>
              <a:rPr lang="zh-CN" altLang="en-US" sz="1600" b="1" dirty="0"/>
              <a:t>即可进入容器的终端</a:t>
            </a:r>
            <a:endParaRPr lang="en-US" altLang="zh-CN" sz="1600" b="1" dirty="0"/>
          </a:p>
          <a:p>
            <a:r>
              <a:rPr lang="en-US" altLang="zh-CN" sz="1600" b="1" dirty="0"/>
              <a:t>5</a:t>
            </a:r>
            <a:r>
              <a:rPr lang="zh-CN" altLang="en-US" sz="1600" b="1" dirty="0"/>
              <a:t>、</a:t>
            </a:r>
            <a:r>
              <a:rPr lang="en-US" altLang="zh-CN" sz="1600" b="1" dirty="0"/>
              <a:t>exec</a:t>
            </a:r>
            <a:r>
              <a:rPr lang="zh-CN" altLang="en-US" sz="1600" b="1" dirty="0"/>
              <a:t>的操作</a:t>
            </a:r>
            <a:r>
              <a:rPr lang="en-US" altLang="zh-CN" sz="1600" b="1" dirty="0"/>
              <a:t>: exec</a:t>
            </a:r>
            <a:r>
              <a:rPr lang="zh-CN" altLang="en-US" sz="1600" b="1" dirty="0"/>
              <a:t>的功能比</a:t>
            </a:r>
            <a:r>
              <a:rPr lang="en-US" altLang="zh-CN" sz="1600" b="1" dirty="0"/>
              <a:t>attach</a:t>
            </a:r>
            <a:r>
              <a:rPr lang="zh-CN" altLang="en-US" sz="1600" b="1" dirty="0"/>
              <a:t>的强大</a:t>
            </a:r>
            <a:r>
              <a:rPr lang="en-US" altLang="zh-CN" sz="1600" b="1" dirty="0"/>
              <a:t>,</a:t>
            </a:r>
            <a:r>
              <a:rPr lang="zh-CN" altLang="en-US" sz="1600" b="1" dirty="0"/>
              <a:t>可以在外面做，也可以在里面做 </a:t>
            </a:r>
            <a:endParaRPr lang="en-US" altLang="zh-CN" sz="1600" b="1" dirty="0"/>
          </a:p>
          <a:p>
            <a:r>
              <a:rPr lang="en-US" altLang="zh-CN" sz="1600" b="1" dirty="0"/>
              <a:t>docker exec –t </a:t>
            </a:r>
            <a:r>
              <a:rPr lang="zh-CN" altLang="en-US" sz="1600" b="1" dirty="0"/>
              <a:t>容器名</a:t>
            </a:r>
            <a:r>
              <a:rPr lang="en-US" altLang="zh-CN" sz="1600" b="1" dirty="0"/>
              <a:t>/</a:t>
            </a:r>
            <a:r>
              <a:rPr lang="zh-CN" altLang="en-US" sz="1600" b="1" dirty="0"/>
              <a:t>容器</a:t>
            </a:r>
            <a:r>
              <a:rPr lang="en-US" altLang="zh-CN" sz="1600" b="1" dirty="0"/>
              <a:t>ID   ls –la /</a:t>
            </a:r>
            <a:r>
              <a:rPr lang="en-US" altLang="zh-CN" sz="1600" b="1" dirty="0" err="1"/>
              <a:t>tmp</a:t>
            </a:r>
            <a:r>
              <a:rPr lang="en-US" altLang="zh-CN" sz="1600" b="1" dirty="0"/>
              <a:t> </a:t>
            </a:r>
            <a:r>
              <a:rPr lang="zh-CN" altLang="en-US" sz="1600" b="1" dirty="0"/>
              <a:t>（不进入终端进行</a:t>
            </a:r>
            <a:r>
              <a:rPr lang="en-US" altLang="zh-CN" sz="1600" b="1" dirty="0" err="1"/>
              <a:t>linux</a:t>
            </a:r>
            <a:r>
              <a:rPr lang="zh-CN" altLang="en-US" sz="1600" b="1" dirty="0"/>
              <a:t>命令操作</a:t>
            </a:r>
            <a:r>
              <a:rPr lang="en-US" altLang="zh-CN" sz="1600" b="1" dirty="0"/>
              <a:t>)</a:t>
            </a:r>
          </a:p>
          <a:p>
            <a:r>
              <a:rPr lang="en-US" altLang="zh-CN" sz="1600" b="1" dirty="0"/>
              <a:t>docker exec –t </a:t>
            </a:r>
            <a:r>
              <a:rPr lang="zh-CN" altLang="en-US" sz="1600" b="1" dirty="0"/>
              <a:t>容器名</a:t>
            </a:r>
            <a:r>
              <a:rPr lang="en-US" altLang="zh-CN" sz="1600" b="1" dirty="0"/>
              <a:t>/</a:t>
            </a:r>
            <a:r>
              <a:rPr lang="zh-CN" altLang="en-US" sz="1600" b="1" dirty="0"/>
              <a:t>容器</a:t>
            </a:r>
            <a:r>
              <a:rPr lang="en-US" altLang="zh-CN" sz="1600" b="1" dirty="0"/>
              <a:t>ID /bin/bash(</a:t>
            </a:r>
            <a:r>
              <a:rPr lang="zh-CN" altLang="en-US" sz="1600" b="1" dirty="0"/>
              <a:t>进入终端</a:t>
            </a:r>
            <a:r>
              <a:rPr lang="en-US" altLang="zh-CN" sz="1600" b="1" dirty="0"/>
              <a:t>)</a:t>
            </a:r>
          </a:p>
          <a:p>
            <a:endParaRPr lang="zh-CN" altLang="en-US" sz="1600" b="1" dirty="0"/>
          </a:p>
        </p:txBody>
      </p:sp>
    </p:spTree>
    <p:extLst>
      <p:ext uri="{BB962C8B-B14F-4D97-AF65-F5344CB8AC3E}">
        <p14:creationId xmlns:p14="http://schemas.microsoft.com/office/powerpoint/2010/main" val="6650403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8983-61B8-47C0-9E2A-45C06C936CA3}"/>
              </a:ext>
            </a:extLst>
          </p:cNvPr>
          <p:cNvSpPr>
            <a:spLocks noGrp="1"/>
          </p:cNvSpPr>
          <p:nvPr>
            <p:ph type="title"/>
          </p:nvPr>
        </p:nvSpPr>
        <p:spPr/>
        <p:txBody>
          <a:bodyPr>
            <a:normAutofit/>
          </a:bodyPr>
          <a:lstStyle/>
          <a:p>
            <a:pPr algn="ctr"/>
            <a:r>
              <a:rPr lang="en-US" altLang="zh-CN" sz="2800" b="1" dirty="0"/>
              <a:t>docker</a:t>
            </a:r>
            <a:r>
              <a:rPr lang="zh-CN" altLang="en-US" sz="2800" b="1" dirty="0"/>
              <a:t>的容器命令的使用</a:t>
            </a:r>
            <a:r>
              <a:rPr lang="en-US" altLang="zh-CN" sz="2800" b="1" dirty="0"/>
              <a:t>-</a:t>
            </a:r>
            <a:r>
              <a:rPr lang="zh-CN" altLang="en-US" sz="2800" b="1" dirty="0"/>
              <a:t>高级篇</a:t>
            </a:r>
            <a:r>
              <a:rPr lang="en-US" altLang="zh-CN" sz="2800" b="1" dirty="0"/>
              <a:t>2</a:t>
            </a:r>
            <a:endParaRPr lang="zh-CN" altLang="en-US" sz="2800" dirty="0"/>
          </a:p>
        </p:txBody>
      </p:sp>
      <p:sp>
        <p:nvSpPr>
          <p:cNvPr id="3" name="内容占位符 2">
            <a:extLst>
              <a:ext uri="{FF2B5EF4-FFF2-40B4-BE49-F238E27FC236}">
                <a16:creationId xmlns:a16="http://schemas.microsoft.com/office/drawing/2014/main" id="{B69E84EC-ACEF-437A-B49C-1EBB70D31593}"/>
              </a:ext>
            </a:extLst>
          </p:cNvPr>
          <p:cNvSpPr>
            <a:spLocks noGrp="1"/>
          </p:cNvSpPr>
          <p:nvPr>
            <p:ph idx="1"/>
          </p:nvPr>
        </p:nvSpPr>
        <p:spPr/>
        <p:txBody>
          <a:bodyPr>
            <a:normAutofit/>
          </a:bodyPr>
          <a:lstStyle/>
          <a:p>
            <a:r>
              <a:rPr lang="en-US" altLang="zh-CN" sz="2000" b="1" dirty="0"/>
              <a:t>6</a:t>
            </a:r>
            <a:r>
              <a:rPr lang="zh-CN" altLang="en-US" sz="2000" b="1" dirty="0"/>
              <a:t>、直接在宿主机上将</a:t>
            </a:r>
            <a:r>
              <a:rPr lang="en-US" altLang="zh-CN" sz="2000" b="1" dirty="0"/>
              <a:t>docker</a:t>
            </a:r>
            <a:r>
              <a:rPr lang="zh-CN" altLang="en-US" sz="2000" b="1" dirty="0"/>
              <a:t>上的虚拟机中的文件复制过来</a:t>
            </a:r>
            <a:endParaRPr lang="en-US" altLang="zh-CN" sz="2000" b="1" dirty="0"/>
          </a:p>
          <a:p>
            <a:r>
              <a:rPr lang="en-US" altLang="zh-CN" sz="2000" b="1" dirty="0"/>
              <a:t>docker cp 58d8b396f718:/home/logo.txt /home/</a:t>
            </a:r>
            <a:r>
              <a:rPr lang="en-US" altLang="zh-CN" sz="2000" b="1" dirty="0" err="1"/>
              <a:t>linux</a:t>
            </a:r>
            <a:r>
              <a:rPr lang="en-US" altLang="zh-CN" sz="2000" b="1" dirty="0"/>
              <a:t>/</a:t>
            </a:r>
            <a:r>
              <a:rPr lang="zh-CN" altLang="en-US" sz="2000" b="1" dirty="0"/>
              <a:t>文档</a:t>
            </a:r>
            <a:endParaRPr lang="en-US" altLang="zh-CN" sz="2000" b="1" dirty="0"/>
          </a:p>
          <a:p>
            <a:r>
              <a:rPr lang="en-US" altLang="zh-CN" sz="2000" b="1" dirty="0"/>
              <a:t>7</a:t>
            </a:r>
            <a:r>
              <a:rPr lang="zh-CN" altLang="en-US" sz="2000" b="1" dirty="0"/>
              <a:t>、</a:t>
            </a:r>
            <a:r>
              <a:rPr lang="en-US" altLang="zh-CN" sz="2000" b="1" dirty="0"/>
              <a:t>docker top 58d8b396f718 </a:t>
            </a:r>
            <a:r>
              <a:rPr lang="zh-CN" altLang="en-US" sz="2000" b="1" dirty="0"/>
              <a:t>查看</a:t>
            </a:r>
            <a:r>
              <a:rPr lang="en-US" altLang="zh-CN" sz="2000" b="1" dirty="0"/>
              <a:t>docker</a:t>
            </a:r>
            <a:r>
              <a:rPr lang="zh-CN" altLang="en-US" sz="2000" b="1" dirty="0"/>
              <a:t>上的虚拟机的进程</a:t>
            </a:r>
          </a:p>
        </p:txBody>
      </p:sp>
    </p:spTree>
    <p:extLst>
      <p:ext uri="{BB962C8B-B14F-4D97-AF65-F5344CB8AC3E}">
        <p14:creationId xmlns:p14="http://schemas.microsoft.com/office/powerpoint/2010/main" val="979223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67825-8E73-4D3B-B10F-4A10B6BE24E0}"/>
              </a:ext>
            </a:extLst>
          </p:cNvPr>
          <p:cNvSpPr>
            <a:spLocks noGrp="1"/>
          </p:cNvSpPr>
          <p:nvPr>
            <p:ph type="title"/>
          </p:nvPr>
        </p:nvSpPr>
        <p:spPr/>
        <p:txBody>
          <a:bodyPr>
            <a:normAutofit/>
          </a:bodyPr>
          <a:lstStyle/>
          <a:p>
            <a:pPr algn="ctr"/>
            <a:r>
              <a:rPr lang="en-US" altLang="zh-CN" sz="2800" b="1" dirty="0"/>
              <a:t>docker</a:t>
            </a:r>
            <a:r>
              <a:rPr lang="zh-CN" altLang="en-US" sz="2800" b="1" dirty="0"/>
              <a:t>镜像</a:t>
            </a:r>
            <a:r>
              <a:rPr lang="en-US" altLang="zh-CN" sz="2800" b="1" dirty="0"/>
              <a:t>_commit</a:t>
            </a:r>
            <a:endParaRPr lang="zh-CN" altLang="en-US" sz="2800" b="1" dirty="0"/>
          </a:p>
        </p:txBody>
      </p:sp>
      <p:sp>
        <p:nvSpPr>
          <p:cNvPr id="3" name="内容占位符 2">
            <a:extLst>
              <a:ext uri="{FF2B5EF4-FFF2-40B4-BE49-F238E27FC236}">
                <a16:creationId xmlns:a16="http://schemas.microsoft.com/office/drawing/2014/main" id="{9424D025-10AE-4AE5-B586-E63AB7652889}"/>
              </a:ext>
            </a:extLst>
          </p:cNvPr>
          <p:cNvSpPr>
            <a:spLocks noGrp="1"/>
          </p:cNvSpPr>
          <p:nvPr>
            <p:ph idx="1"/>
          </p:nvPr>
        </p:nvSpPr>
        <p:spPr/>
        <p:txBody>
          <a:bodyPr>
            <a:normAutofit lnSpcReduction="10000"/>
          </a:bodyPr>
          <a:lstStyle/>
          <a:p>
            <a:r>
              <a:rPr lang="en-US" altLang="zh-CN" sz="1800" b="1" dirty="0"/>
              <a:t>1</a:t>
            </a:r>
            <a:r>
              <a:rPr lang="zh-CN" altLang="en-US" sz="1800" b="1" dirty="0"/>
              <a:t>、</a:t>
            </a:r>
            <a:r>
              <a:rPr lang="en-US" altLang="zh-CN" sz="1800" b="1" dirty="0"/>
              <a:t>docker run –it –p 8888:8080 tomcat(</a:t>
            </a:r>
            <a:r>
              <a:rPr lang="zh-CN" altLang="en-US" sz="1800" b="1" dirty="0"/>
              <a:t>指定端口运行</a:t>
            </a:r>
            <a:r>
              <a:rPr lang="en-US" altLang="zh-CN" sz="1800" b="1" dirty="0"/>
              <a:t>tomcat,8888</a:t>
            </a:r>
            <a:r>
              <a:rPr lang="zh-CN" altLang="en-US" sz="1800" b="1" dirty="0"/>
              <a:t>为</a:t>
            </a:r>
            <a:r>
              <a:rPr lang="en-US" altLang="zh-CN" sz="1800" b="1" dirty="0"/>
              <a:t>docker</a:t>
            </a:r>
            <a:r>
              <a:rPr lang="zh-CN" altLang="en-US" sz="1800" b="1" dirty="0"/>
              <a:t>暴露出来的端口</a:t>
            </a:r>
            <a:r>
              <a:rPr lang="en-US" altLang="zh-CN" sz="1800" b="1" dirty="0"/>
              <a:t>(</a:t>
            </a:r>
            <a:r>
              <a:rPr lang="zh-CN" altLang="en-US" sz="1800" b="1" dirty="0"/>
              <a:t>用于外部访问的</a:t>
            </a:r>
            <a:r>
              <a:rPr lang="en-US" altLang="zh-CN" sz="1800" b="1" dirty="0"/>
              <a:t>),8080</a:t>
            </a:r>
            <a:r>
              <a:rPr lang="zh-CN" altLang="en-US" sz="1800" b="1" dirty="0"/>
              <a:t>为</a:t>
            </a:r>
            <a:r>
              <a:rPr lang="en-US" altLang="zh-CN" sz="1800" b="1" dirty="0"/>
              <a:t>docker</a:t>
            </a:r>
            <a:r>
              <a:rPr lang="zh-CN" altLang="en-US" sz="1800" b="1" dirty="0"/>
              <a:t>映射的内部的</a:t>
            </a:r>
            <a:r>
              <a:rPr lang="en-US" altLang="zh-CN" sz="1800" b="1" dirty="0"/>
              <a:t>tomcat</a:t>
            </a:r>
            <a:r>
              <a:rPr lang="zh-CN" altLang="en-US" sz="1800" b="1" dirty="0"/>
              <a:t>的运行端口</a:t>
            </a:r>
            <a:r>
              <a:rPr lang="en-US" altLang="zh-CN" sz="1800" b="1" dirty="0"/>
              <a:t>(</a:t>
            </a:r>
            <a:r>
              <a:rPr lang="zh-CN" altLang="en-US" sz="1800" b="1" dirty="0"/>
              <a:t>就是说你在外部访问</a:t>
            </a:r>
            <a:r>
              <a:rPr lang="en-US" altLang="zh-CN" sz="1800" b="1" dirty="0"/>
              <a:t>8888</a:t>
            </a:r>
            <a:r>
              <a:rPr lang="zh-CN" altLang="en-US" sz="1800" b="1" dirty="0"/>
              <a:t>对应着</a:t>
            </a:r>
            <a:r>
              <a:rPr lang="en-US" altLang="zh-CN" sz="1800" b="1" dirty="0"/>
              <a:t>docker</a:t>
            </a:r>
            <a:r>
              <a:rPr lang="zh-CN" altLang="en-US" sz="1800" b="1" dirty="0"/>
              <a:t>中的</a:t>
            </a:r>
            <a:r>
              <a:rPr lang="en-US" altLang="zh-CN" sz="1800" b="1" dirty="0"/>
              <a:t>8080(tomcat</a:t>
            </a:r>
            <a:r>
              <a:rPr lang="zh-CN" altLang="en-US" sz="1800" b="1" dirty="0"/>
              <a:t>的端口</a:t>
            </a:r>
            <a:r>
              <a:rPr lang="en-US" altLang="zh-CN" sz="1800" b="1" dirty="0"/>
              <a:t>)))</a:t>
            </a:r>
          </a:p>
          <a:p>
            <a:r>
              <a:rPr lang="en-US" altLang="zh-CN" sz="1800" b="1" dirty="0"/>
              <a:t>2</a:t>
            </a:r>
            <a:r>
              <a:rPr lang="zh-CN" altLang="en-US" sz="1800" b="1" dirty="0"/>
              <a:t>、</a:t>
            </a:r>
            <a:r>
              <a:rPr lang="en-US" altLang="zh-CN" sz="1800" b="1" dirty="0"/>
              <a:t> docker run –it –P tomcat(</a:t>
            </a:r>
            <a:r>
              <a:rPr lang="zh-CN" altLang="en-US" sz="1800" b="1" dirty="0"/>
              <a:t>随机分配端口，运行</a:t>
            </a:r>
            <a:r>
              <a:rPr lang="en-US" altLang="zh-CN" sz="1800" b="1" dirty="0"/>
              <a:t>tomcat)</a:t>
            </a:r>
          </a:p>
          <a:p>
            <a:r>
              <a:rPr lang="en-US" altLang="zh-CN" sz="1800" b="1" dirty="0"/>
              <a:t>3</a:t>
            </a:r>
            <a:r>
              <a:rPr lang="zh-CN" altLang="en-US" sz="1800" b="1" dirty="0"/>
              <a:t>、</a:t>
            </a:r>
            <a:r>
              <a:rPr lang="en-US" altLang="zh-CN" sz="1800" b="1" dirty="0"/>
              <a:t>docker commit –m “tomcat without doc” –a “</a:t>
            </a:r>
            <a:r>
              <a:rPr lang="zh-CN" altLang="en-US" sz="1800" b="1" dirty="0"/>
              <a:t>作者</a:t>
            </a:r>
            <a:r>
              <a:rPr lang="en-US" altLang="zh-CN" sz="1800" b="1" dirty="0"/>
              <a:t>” </a:t>
            </a:r>
            <a:r>
              <a:rPr lang="zh-CN" altLang="en-US" sz="1800" b="1" dirty="0"/>
              <a:t>容器</a:t>
            </a:r>
            <a:r>
              <a:rPr lang="en-US" altLang="zh-CN" sz="1800" b="1" dirty="0"/>
              <a:t>ID </a:t>
            </a:r>
            <a:r>
              <a:rPr lang="zh-CN" altLang="en-US" sz="1800" b="1" dirty="0"/>
              <a:t>要创建的镜像名</a:t>
            </a:r>
            <a:r>
              <a:rPr lang="en-US" altLang="zh-CN" sz="1800" b="1" dirty="0"/>
              <a:t>:[</a:t>
            </a:r>
            <a:r>
              <a:rPr lang="zh-CN" altLang="en-US" sz="1800" b="1" dirty="0"/>
              <a:t>标签</a:t>
            </a:r>
            <a:r>
              <a:rPr lang="en-US" altLang="zh-CN" sz="1800" b="1" dirty="0"/>
              <a:t>]</a:t>
            </a:r>
          </a:p>
          <a:p>
            <a:r>
              <a:rPr lang="zh-CN" altLang="en-US" sz="1800" b="1" dirty="0"/>
              <a:t>如</a:t>
            </a:r>
            <a:r>
              <a:rPr lang="en-US" altLang="zh-CN" sz="1800" b="1" dirty="0"/>
              <a:t>:docker commit –m “tomcat without doc” –a “</a:t>
            </a:r>
            <a:r>
              <a:rPr lang="en-US" altLang="zh-CN" sz="1800" b="1" dirty="0" err="1"/>
              <a:t>szw</a:t>
            </a:r>
            <a:r>
              <a:rPr lang="en-US" altLang="zh-CN" sz="1800" b="1" dirty="0"/>
              <a:t>” </a:t>
            </a:r>
            <a:r>
              <a:rPr lang="en-US" altLang="zh-CN" sz="1800" b="1" dirty="0" err="1"/>
              <a:t>sssss</a:t>
            </a:r>
            <a:r>
              <a:rPr lang="en-US" altLang="zh-CN" sz="1800" b="1" dirty="0"/>
              <a:t>   </a:t>
            </a:r>
            <a:r>
              <a:rPr lang="en-US" altLang="zh-CN" sz="1800" b="1" dirty="0" err="1"/>
              <a:t>szw</a:t>
            </a:r>
            <a:r>
              <a:rPr lang="en-US" altLang="zh-CN" sz="1800" b="1" dirty="0"/>
              <a:t>/tomcat:1.0(</a:t>
            </a:r>
            <a:r>
              <a:rPr lang="zh-CN" altLang="en-US" sz="1800" b="1" dirty="0"/>
              <a:t>创建一个</a:t>
            </a:r>
            <a:r>
              <a:rPr lang="en-US" altLang="zh-CN" sz="1800" b="1" dirty="0"/>
              <a:t>1.0</a:t>
            </a:r>
            <a:r>
              <a:rPr lang="zh-CN" altLang="en-US" sz="1800" b="1" dirty="0"/>
              <a:t>版本的</a:t>
            </a:r>
            <a:r>
              <a:rPr lang="en-US" altLang="zh-CN" sz="1800" b="1" dirty="0"/>
              <a:t>tomcat)</a:t>
            </a:r>
          </a:p>
          <a:p>
            <a:r>
              <a:rPr lang="zh-CN" altLang="en-US" sz="1800" b="1" dirty="0"/>
              <a:t>可以用来改变某个镜像的名字</a:t>
            </a:r>
            <a:endParaRPr lang="en-US" altLang="zh-CN" sz="1800" b="1" dirty="0"/>
          </a:p>
          <a:p>
            <a:r>
              <a:rPr lang="en-US" altLang="zh-CN" sz="1800" b="1" dirty="0"/>
              <a:t>4</a:t>
            </a:r>
            <a:r>
              <a:rPr lang="zh-CN" altLang="en-US" sz="1800" b="1" dirty="0"/>
              <a:t>、</a:t>
            </a:r>
            <a:r>
              <a:rPr lang="en-US" altLang="zh-CN" sz="1800" b="1" dirty="0"/>
              <a:t>docker run –it –v /home/</a:t>
            </a:r>
            <a:r>
              <a:rPr lang="en-US" altLang="zh-CN" sz="1800" b="1" dirty="0" err="1"/>
              <a:t>linux</a:t>
            </a:r>
            <a:r>
              <a:rPr lang="en-US" altLang="zh-CN" sz="1800" b="1" dirty="0"/>
              <a:t>/</a:t>
            </a:r>
            <a:r>
              <a:rPr lang="en-US" altLang="zh-CN" sz="1800" b="1" dirty="0" err="1"/>
              <a:t>mydata</a:t>
            </a:r>
            <a:r>
              <a:rPr lang="en-US" altLang="zh-CN" sz="1800" b="1" dirty="0"/>
              <a:t>:/data centos(</a:t>
            </a:r>
            <a:r>
              <a:rPr lang="zh-CN" altLang="en-US" sz="1800" b="1" dirty="0"/>
              <a:t>在宿主机与</a:t>
            </a:r>
            <a:r>
              <a:rPr lang="en-US" altLang="zh-CN" sz="1800" b="1" dirty="0"/>
              <a:t>docker</a:t>
            </a:r>
            <a:r>
              <a:rPr lang="zh-CN" altLang="en-US" sz="1800" b="1" dirty="0"/>
              <a:t>中的虚拟机做一个文件夹的映射</a:t>
            </a:r>
            <a:r>
              <a:rPr lang="en-US" altLang="zh-CN" sz="1800" b="1" dirty="0"/>
              <a:t>—</a:t>
            </a:r>
            <a:r>
              <a:rPr lang="en-US" altLang="zh-CN" sz="1800" b="1" dirty="0" err="1"/>
              <a:t>mydata</a:t>
            </a:r>
            <a:r>
              <a:rPr lang="zh-CN" altLang="en-US" sz="1800" b="1" dirty="0"/>
              <a:t>为宿主机的，</a:t>
            </a:r>
            <a:r>
              <a:rPr lang="en-US" altLang="zh-CN" sz="1800" b="1" dirty="0"/>
              <a:t>data</a:t>
            </a:r>
            <a:r>
              <a:rPr lang="zh-CN" altLang="en-US" sz="1800" b="1" dirty="0"/>
              <a:t>为</a:t>
            </a:r>
            <a:r>
              <a:rPr lang="en-US" altLang="zh-CN" sz="1800" b="1" dirty="0"/>
              <a:t>docker</a:t>
            </a:r>
            <a:r>
              <a:rPr lang="zh-CN" altLang="en-US" sz="1800" b="1" dirty="0"/>
              <a:t>中的虚拟机的</a:t>
            </a:r>
            <a:r>
              <a:rPr lang="en-US" altLang="zh-CN" sz="1800" b="1" dirty="0"/>
              <a:t>) </a:t>
            </a:r>
            <a:r>
              <a:rPr lang="zh-CN" altLang="en-US" sz="1800" b="1" dirty="0"/>
              <a:t>即使</a:t>
            </a:r>
            <a:r>
              <a:rPr lang="en-US" altLang="zh-CN" sz="1800" b="1" dirty="0"/>
              <a:t>docker</a:t>
            </a:r>
            <a:r>
              <a:rPr lang="zh-CN" altLang="en-US" sz="1800" b="1" dirty="0"/>
              <a:t>中的虚拟机停止运行了，</a:t>
            </a:r>
            <a:endParaRPr lang="en-US" altLang="zh-CN" sz="1800" b="1" dirty="0"/>
          </a:p>
          <a:p>
            <a:r>
              <a:rPr lang="zh-CN" altLang="en-US" sz="1800" b="1" dirty="0"/>
              <a:t>对宿主机中的</a:t>
            </a:r>
            <a:r>
              <a:rPr lang="en-US" altLang="zh-CN" sz="1800" b="1" dirty="0" err="1"/>
              <a:t>mydata</a:t>
            </a:r>
            <a:r>
              <a:rPr lang="zh-CN" altLang="en-US" sz="1800" b="1" dirty="0"/>
              <a:t>的修改任然会映射到</a:t>
            </a:r>
            <a:r>
              <a:rPr lang="en-US" altLang="zh-CN" sz="1800" b="1" dirty="0"/>
              <a:t>docker</a:t>
            </a:r>
            <a:r>
              <a:rPr lang="zh-CN" altLang="en-US" sz="1800" b="1" dirty="0"/>
              <a:t>中的虚拟机的</a:t>
            </a:r>
            <a:r>
              <a:rPr lang="en-US" altLang="zh-CN" sz="1800" b="1" dirty="0"/>
              <a:t>data</a:t>
            </a:r>
            <a:r>
              <a:rPr lang="zh-CN" altLang="en-US" sz="1800" b="1" dirty="0"/>
              <a:t>文件夹中，从而保持数据的一致性</a:t>
            </a:r>
            <a:endParaRPr lang="en-US" altLang="zh-CN" sz="1800" b="1" dirty="0"/>
          </a:p>
          <a:p>
            <a:r>
              <a:rPr lang="en-US" altLang="zh-CN" sz="1800" b="1" dirty="0"/>
              <a:t>5</a:t>
            </a:r>
            <a:r>
              <a:rPr lang="zh-CN" altLang="en-US" sz="1800" b="1" dirty="0"/>
              <a:t>、还可以只允许</a:t>
            </a:r>
            <a:r>
              <a:rPr lang="en-US" altLang="zh-CN" sz="1800" b="1" dirty="0"/>
              <a:t>docker</a:t>
            </a:r>
            <a:r>
              <a:rPr lang="zh-CN" altLang="en-US" sz="1800" b="1" dirty="0"/>
              <a:t>中的虚拟机只进行读操作，</a:t>
            </a:r>
            <a:r>
              <a:rPr lang="en-US" altLang="zh-CN" sz="1800" b="1" dirty="0"/>
              <a:t> docker run –it –v /home/</a:t>
            </a:r>
            <a:r>
              <a:rPr lang="en-US" altLang="zh-CN" sz="1800" b="1" dirty="0" err="1"/>
              <a:t>linux</a:t>
            </a:r>
            <a:r>
              <a:rPr lang="en-US" altLang="zh-CN" sz="1800" b="1" dirty="0"/>
              <a:t>/</a:t>
            </a:r>
            <a:r>
              <a:rPr lang="en-US" altLang="zh-CN" sz="1800" b="1" dirty="0" err="1"/>
              <a:t>mydata</a:t>
            </a:r>
            <a:r>
              <a:rPr lang="en-US" altLang="zh-CN" sz="1800" b="1" dirty="0"/>
              <a:t>:/</a:t>
            </a:r>
            <a:r>
              <a:rPr lang="en-US" altLang="zh-CN" sz="1800" b="1" dirty="0" err="1"/>
              <a:t>data:ro</a:t>
            </a:r>
            <a:r>
              <a:rPr lang="en-US" altLang="zh-CN" sz="1800" b="1" dirty="0"/>
              <a:t> centos(</a:t>
            </a:r>
            <a:r>
              <a:rPr lang="zh-CN" altLang="en-US" sz="1800" b="1" dirty="0"/>
              <a:t>在</a:t>
            </a:r>
            <a:r>
              <a:rPr lang="en-US" altLang="zh-CN" sz="1800" b="1" dirty="0"/>
              <a:t>data</a:t>
            </a:r>
            <a:r>
              <a:rPr lang="zh-CN" altLang="en-US" sz="1800" b="1" dirty="0"/>
              <a:t>后添加</a:t>
            </a:r>
            <a:r>
              <a:rPr lang="en-US" altLang="zh-CN" sz="1800" b="1" dirty="0"/>
              <a:t>:</a:t>
            </a:r>
            <a:r>
              <a:rPr lang="en-US" altLang="zh-CN" sz="1800" b="1" dirty="0" err="1"/>
              <a:t>ro</a:t>
            </a:r>
            <a:r>
              <a:rPr lang="zh-CN" altLang="en-US" sz="1800" b="1" dirty="0"/>
              <a:t>，此时虚拟机就是单方面的接受了，不能进行增删改操作了</a:t>
            </a:r>
            <a:r>
              <a:rPr lang="en-US" altLang="zh-CN" sz="1800" b="1" dirty="0"/>
              <a:t>)</a:t>
            </a:r>
            <a:endParaRPr lang="zh-CN" altLang="en-US" sz="1800" b="1" dirty="0"/>
          </a:p>
        </p:txBody>
      </p:sp>
    </p:spTree>
    <p:extLst>
      <p:ext uri="{BB962C8B-B14F-4D97-AF65-F5344CB8AC3E}">
        <p14:creationId xmlns:p14="http://schemas.microsoft.com/office/powerpoint/2010/main" val="2236325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B0B0FC-1359-442E-8108-EEBDC647DCA6}"/>
              </a:ext>
            </a:extLst>
          </p:cNvPr>
          <p:cNvSpPr>
            <a:spLocks noGrp="1"/>
          </p:cNvSpPr>
          <p:nvPr>
            <p:ph type="title"/>
          </p:nvPr>
        </p:nvSpPr>
        <p:spPr/>
        <p:txBody>
          <a:bodyPr>
            <a:normAutofit/>
          </a:bodyPr>
          <a:lstStyle/>
          <a:p>
            <a:pPr algn="ctr"/>
            <a:r>
              <a:rPr lang="en-US" altLang="zh-CN" sz="2800" b="1" dirty="0"/>
              <a:t>docker</a:t>
            </a:r>
            <a:r>
              <a:rPr lang="zh-CN" altLang="en-US" sz="2800" b="1" dirty="0"/>
              <a:t>容器数据卷</a:t>
            </a:r>
          </a:p>
        </p:txBody>
      </p:sp>
      <p:sp>
        <p:nvSpPr>
          <p:cNvPr id="3" name="内容占位符 2">
            <a:extLst>
              <a:ext uri="{FF2B5EF4-FFF2-40B4-BE49-F238E27FC236}">
                <a16:creationId xmlns:a16="http://schemas.microsoft.com/office/drawing/2014/main" id="{310EE44C-944A-49E6-B7FA-7A1870761B46}"/>
              </a:ext>
            </a:extLst>
          </p:cNvPr>
          <p:cNvSpPr>
            <a:spLocks noGrp="1"/>
          </p:cNvSpPr>
          <p:nvPr>
            <p:ph idx="1"/>
          </p:nvPr>
        </p:nvSpPr>
        <p:spPr/>
        <p:txBody>
          <a:bodyPr>
            <a:noAutofit/>
          </a:bodyPr>
          <a:lstStyle/>
          <a:p>
            <a:r>
              <a:rPr lang="en-US" altLang="zh-CN" sz="1400" b="1" dirty="0"/>
              <a:t>1</a:t>
            </a:r>
            <a:r>
              <a:rPr lang="zh-CN" altLang="en-US" sz="1400" b="1" dirty="0"/>
              <a:t>、构建</a:t>
            </a:r>
            <a:r>
              <a:rPr lang="en-US" altLang="zh-CN" sz="1400" b="1" dirty="0"/>
              <a:t>: docker build -f ./</a:t>
            </a:r>
            <a:r>
              <a:rPr lang="en-US" altLang="zh-CN" sz="1400" b="1" dirty="0" err="1"/>
              <a:t>Dockerfile_ubuntu</a:t>
            </a:r>
            <a:r>
              <a:rPr lang="en-US" altLang="zh-CN" sz="1400" b="1" dirty="0"/>
              <a:t> -t </a:t>
            </a:r>
            <a:r>
              <a:rPr lang="en-US" altLang="zh-CN" sz="1400" b="1" dirty="0" err="1"/>
              <a:t>szw</a:t>
            </a:r>
            <a:r>
              <a:rPr lang="en-US" altLang="zh-CN" sz="1400" b="1" dirty="0"/>
              <a:t>/ubuntu .</a:t>
            </a:r>
          </a:p>
          <a:p>
            <a:r>
              <a:rPr lang="en-US" altLang="zh-CN" sz="1400" b="1" dirty="0"/>
              <a:t>2</a:t>
            </a:r>
            <a:r>
              <a:rPr lang="zh-CN" altLang="en-US" sz="1400" b="1" dirty="0"/>
              <a:t>、运行</a:t>
            </a:r>
            <a:r>
              <a:rPr lang="en-US" altLang="zh-CN" sz="1400" b="1" dirty="0"/>
              <a:t>: docker run –it </a:t>
            </a:r>
            <a:r>
              <a:rPr lang="en-US" altLang="zh-CN" sz="1400" b="1" dirty="0" err="1"/>
              <a:t>szw</a:t>
            </a:r>
            <a:r>
              <a:rPr lang="en-US" altLang="zh-CN" sz="1400" b="1" dirty="0"/>
              <a:t>/ubuntu /bin/bash</a:t>
            </a:r>
          </a:p>
          <a:p>
            <a:r>
              <a:rPr lang="en-US" altLang="zh-CN" sz="1400" b="1" dirty="0"/>
              <a:t>3</a:t>
            </a:r>
            <a:r>
              <a:rPr lang="zh-CN" altLang="en-US" sz="1400" b="1" dirty="0"/>
              <a:t>、查看指定容器的配置信息</a:t>
            </a:r>
            <a:r>
              <a:rPr lang="en-US" altLang="zh-CN" sz="1400" b="1" dirty="0"/>
              <a:t>: docker inspect fc9639216945</a:t>
            </a:r>
          </a:p>
          <a:p>
            <a:r>
              <a:rPr lang="en-US" altLang="zh-CN" sz="1400" b="1" dirty="0"/>
              <a:t>4</a:t>
            </a:r>
            <a:r>
              <a:rPr lang="zh-CN" altLang="en-US" sz="1400" b="1" dirty="0"/>
              <a:t>、</a:t>
            </a:r>
            <a:r>
              <a:rPr lang="en-US" altLang="zh-CN" sz="1400" b="1" dirty="0"/>
              <a:t>volumes-from:</a:t>
            </a:r>
            <a:r>
              <a:rPr lang="zh-CN" altLang="en-US" sz="1400" b="1" dirty="0"/>
              <a:t>实现容器间的数据共享</a:t>
            </a:r>
            <a:r>
              <a:rPr lang="en-US" altLang="zh-CN" sz="1400" b="1" dirty="0"/>
              <a:t>(</a:t>
            </a:r>
            <a:r>
              <a:rPr lang="zh-CN" altLang="en-US" sz="1400" b="1" dirty="0"/>
              <a:t>只要其中还有容器，文件数据就不会丢失</a:t>
            </a:r>
            <a:r>
              <a:rPr lang="en-US" altLang="zh-CN" sz="1400" b="1" dirty="0"/>
              <a:t>)</a:t>
            </a:r>
          </a:p>
          <a:p>
            <a:r>
              <a:rPr lang="en-US" altLang="zh-CN" sz="1400" b="1" dirty="0"/>
              <a:t>5</a:t>
            </a:r>
            <a:r>
              <a:rPr lang="zh-CN" altLang="en-US" sz="1400" b="1" dirty="0"/>
              <a:t>、关键字</a:t>
            </a:r>
            <a:r>
              <a:rPr lang="en-US" altLang="zh-CN" sz="1400" b="1" dirty="0"/>
              <a:t>:</a:t>
            </a:r>
          </a:p>
          <a:p>
            <a:r>
              <a:rPr lang="en-US" altLang="zh-CN" sz="1400" b="1" dirty="0"/>
              <a:t>FROM</a:t>
            </a:r>
            <a:r>
              <a:rPr lang="zh-CN" altLang="en-US" sz="1400" b="1" dirty="0"/>
              <a:t>：基础镜像</a:t>
            </a:r>
            <a:endParaRPr lang="en-US" altLang="zh-CN" sz="1400" b="1" dirty="0"/>
          </a:p>
          <a:p>
            <a:r>
              <a:rPr lang="en-US" altLang="zh-CN" sz="1400" b="1" dirty="0"/>
              <a:t>MAINTAINER:</a:t>
            </a:r>
            <a:r>
              <a:rPr lang="zh-CN" altLang="en-US" sz="1400" b="1" dirty="0"/>
              <a:t>镜像维护者的名称</a:t>
            </a:r>
            <a:endParaRPr lang="en-US" altLang="zh-CN" sz="1400" b="1" dirty="0"/>
          </a:p>
          <a:p>
            <a:r>
              <a:rPr lang="en-US" altLang="zh-CN" sz="1400" b="1" dirty="0"/>
              <a:t>RUN</a:t>
            </a:r>
            <a:r>
              <a:rPr lang="zh-CN" altLang="en-US" sz="1400" b="1" dirty="0"/>
              <a:t>：容器构建时需要运行的命令</a:t>
            </a:r>
            <a:endParaRPr lang="en-US" altLang="zh-CN" sz="1400" b="1" dirty="0"/>
          </a:p>
          <a:p>
            <a:r>
              <a:rPr lang="en-US" altLang="zh-CN" sz="1400" b="1" dirty="0"/>
              <a:t>EXPOSE</a:t>
            </a:r>
            <a:r>
              <a:rPr lang="zh-CN" altLang="en-US" sz="1400" b="1" dirty="0"/>
              <a:t>：容器运行时监听的端口</a:t>
            </a:r>
            <a:endParaRPr lang="en-US" altLang="zh-CN" sz="1400" b="1" dirty="0"/>
          </a:p>
          <a:p>
            <a:r>
              <a:rPr lang="en-US" altLang="zh-CN" sz="1400" b="1" dirty="0"/>
              <a:t>WORKDIR</a:t>
            </a:r>
            <a:r>
              <a:rPr lang="zh-CN" altLang="en-US" sz="1400" b="1" dirty="0"/>
              <a:t>：终端登陆进来后的工作目录</a:t>
            </a:r>
            <a:endParaRPr lang="en-US" altLang="zh-CN" sz="1400" b="1" dirty="0"/>
          </a:p>
          <a:p>
            <a:r>
              <a:rPr lang="en-US" altLang="zh-CN" sz="1400" b="1" dirty="0"/>
              <a:t>ENV</a:t>
            </a:r>
            <a:r>
              <a:rPr lang="zh-CN" altLang="en-US" sz="1400" b="1" dirty="0"/>
              <a:t>：指定某个环境变量的路径 如</a:t>
            </a:r>
            <a:r>
              <a:rPr lang="en-US" altLang="zh-CN" sz="1400" b="1" dirty="0"/>
              <a:t>ENV</a:t>
            </a:r>
            <a:r>
              <a:rPr lang="zh-CN" altLang="en-US" sz="1400" b="1" dirty="0"/>
              <a:t>：</a:t>
            </a:r>
            <a:r>
              <a:rPr lang="en-US" altLang="zh-CN" sz="1400" b="1" dirty="0"/>
              <a:t>JAVA_HOME=/java</a:t>
            </a:r>
          </a:p>
          <a:p>
            <a:r>
              <a:rPr lang="zh-CN" altLang="en-US" sz="1400" b="1" dirty="0"/>
              <a:t>以后输入</a:t>
            </a:r>
            <a:r>
              <a:rPr lang="en-US" altLang="zh-CN" sz="1400" b="1" dirty="0"/>
              <a:t>$JAVA_HOME </a:t>
            </a:r>
            <a:r>
              <a:rPr lang="zh-CN" altLang="en-US" sz="1400" b="1" dirty="0"/>
              <a:t>就等于</a:t>
            </a:r>
            <a:r>
              <a:rPr lang="en-US" altLang="zh-CN" sz="1400" b="1" dirty="0"/>
              <a:t>/java</a:t>
            </a:r>
          </a:p>
          <a:p>
            <a:r>
              <a:rPr lang="en-US" altLang="zh-CN" sz="1400" b="1" dirty="0"/>
              <a:t>ADD:</a:t>
            </a:r>
            <a:r>
              <a:rPr lang="zh-CN" altLang="en-US" sz="1400" b="1" dirty="0"/>
              <a:t>拷贝加解压缩 如</a:t>
            </a:r>
            <a:r>
              <a:rPr lang="zh-CN" altLang="en-US" sz="1400" dirty="0"/>
              <a:t>：</a:t>
            </a:r>
            <a:r>
              <a:rPr lang="en-US" altLang="zh-CN" sz="1400" dirty="0"/>
              <a:t> ADD centos-7-x86_64-docker.tar.xz /</a:t>
            </a:r>
          </a:p>
          <a:p>
            <a:r>
              <a:rPr lang="en-US" altLang="zh-CN" sz="1400" b="1" dirty="0"/>
              <a:t>COPY:</a:t>
            </a:r>
            <a:r>
              <a:rPr lang="zh-CN" altLang="en-US" sz="1400" b="1" dirty="0"/>
              <a:t>拷贝 如：</a:t>
            </a:r>
            <a:r>
              <a:rPr lang="en-US" altLang="zh-CN" sz="1400" b="1" dirty="0"/>
              <a:t>COPY demo.py /python</a:t>
            </a:r>
          </a:p>
        </p:txBody>
      </p:sp>
    </p:spTree>
    <p:extLst>
      <p:ext uri="{BB962C8B-B14F-4D97-AF65-F5344CB8AC3E}">
        <p14:creationId xmlns:p14="http://schemas.microsoft.com/office/powerpoint/2010/main" val="21347172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52FE3-2CD9-410E-A3E0-EBE5876BD59F}"/>
              </a:ext>
            </a:extLst>
          </p:cNvPr>
          <p:cNvSpPr>
            <a:spLocks noGrp="1"/>
          </p:cNvSpPr>
          <p:nvPr>
            <p:ph type="title"/>
          </p:nvPr>
        </p:nvSpPr>
        <p:spPr/>
        <p:txBody>
          <a:bodyPr>
            <a:normAutofit/>
          </a:bodyPr>
          <a:lstStyle/>
          <a:p>
            <a:pPr algn="ctr"/>
            <a:r>
              <a:rPr lang="en-US" altLang="zh-CN" sz="2800" b="1" dirty="0"/>
              <a:t>docker</a:t>
            </a:r>
            <a:r>
              <a:rPr lang="zh-CN" altLang="en-US" sz="2800" b="1" dirty="0"/>
              <a:t>关键字补充</a:t>
            </a:r>
            <a:endParaRPr lang="zh-CN" altLang="en-US" sz="2800" dirty="0"/>
          </a:p>
        </p:txBody>
      </p:sp>
      <p:sp>
        <p:nvSpPr>
          <p:cNvPr id="3" name="内容占位符 2">
            <a:extLst>
              <a:ext uri="{FF2B5EF4-FFF2-40B4-BE49-F238E27FC236}">
                <a16:creationId xmlns:a16="http://schemas.microsoft.com/office/drawing/2014/main" id="{0BFB2FE5-DA5B-4F22-A0BC-C8118B595572}"/>
              </a:ext>
            </a:extLst>
          </p:cNvPr>
          <p:cNvSpPr>
            <a:spLocks noGrp="1"/>
          </p:cNvSpPr>
          <p:nvPr>
            <p:ph idx="1"/>
          </p:nvPr>
        </p:nvSpPr>
        <p:spPr/>
        <p:txBody>
          <a:bodyPr>
            <a:normAutofit/>
          </a:bodyPr>
          <a:lstStyle/>
          <a:p>
            <a:r>
              <a:rPr lang="en-US" altLang="zh-CN" sz="1400" b="1" dirty="0"/>
              <a:t>CMD: </a:t>
            </a:r>
            <a:r>
              <a:rPr lang="zh-CN" altLang="en-US" sz="1400" b="1" dirty="0"/>
              <a:t>指定一个容器启动时要运行的命令</a:t>
            </a:r>
            <a:r>
              <a:rPr lang="en-US" altLang="zh-CN" sz="1400" b="1" dirty="0"/>
              <a:t>(</a:t>
            </a:r>
            <a:r>
              <a:rPr lang="zh-CN" altLang="en-US" sz="1400" b="1" dirty="0"/>
              <a:t>可以有多个，但是只有最后一个生效</a:t>
            </a:r>
            <a:r>
              <a:rPr lang="en-US" altLang="zh-CN" sz="1400" b="1" dirty="0"/>
              <a:t>,CMD</a:t>
            </a:r>
            <a:r>
              <a:rPr lang="zh-CN" altLang="en-US" sz="1400" b="1" dirty="0"/>
              <a:t>会被</a:t>
            </a:r>
            <a:r>
              <a:rPr lang="en-US" altLang="zh-CN" sz="1400" b="1" dirty="0"/>
              <a:t>docker run</a:t>
            </a:r>
            <a:r>
              <a:rPr lang="zh-CN" altLang="en-US" sz="1400" b="1" dirty="0"/>
              <a:t>后的参数替换</a:t>
            </a:r>
            <a:r>
              <a:rPr lang="en-US" altLang="zh-CN" sz="1400" b="1" dirty="0"/>
              <a:t>)</a:t>
            </a:r>
          </a:p>
          <a:p>
            <a:r>
              <a:rPr lang="zh-CN" altLang="en-US" sz="1400" b="1" dirty="0"/>
              <a:t>如</a:t>
            </a:r>
            <a:r>
              <a:rPr lang="en-US" altLang="zh-CN" sz="1400" b="1" dirty="0"/>
              <a:t>:</a:t>
            </a:r>
            <a:r>
              <a:rPr lang="en-US" altLang="zh-CN" sz="1400" b="1" dirty="0" err="1"/>
              <a:t>Dockerfile</a:t>
            </a:r>
            <a:r>
              <a:rPr lang="zh-CN" altLang="en-US" sz="1400" b="1" dirty="0"/>
              <a:t>中写了 </a:t>
            </a:r>
            <a:r>
              <a:rPr lang="en-US" altLang="zh-CN" sz="1400" b="1" dirty="0"/>
              <a:t>CMD [“/bin/bash”]</a:t>
            </a:r>
          </a:p>
          <a:p>
            <a:r>
              <a:rPr lang="zh-CN" altLang="en-US" sz="1400" b="1" dirty="0"/>
              <a:t>运行时</a:t>
            </a:r>
            <a:r>
              <a:rPr lang="en-US" altLang="zh-CN" sz="1400" b="1" dirty="0"/>
              <a:t>:</a:t>
            </a:r>
            <a:r>
              <a:rPr lang="zh-CN" altLang="en-US" sz="1400" b="1" dirty="0"/>
              <a:t>写了 </a:t>
            </a:r>
            <a:r>
              <a:rPr lang="en-US" altLang="zh-CN" sz="1400" b="1" dirty="0"/>
              <a:t>docker run –it centos ls</a:t>
            </a:r>
            <a:r>
              <a:rPr lang="zh-CN" altLang="en-US" sz="1400" b="1" dirty="0"/>
              <a:t> </a:t>
            </a:r>
            <a:r>
              <a:rPr lang="en-US" altLang="zh-CN" sz="1400" b="1" dirty="0"/>
              <a:t>–l</a:t>
            </a:r>
          </a:p>
          <a:p>
            <a:r>
              <a:rPr lang="zh-CN" altLang="en-US" sz="1400" b="1" dirty="0"/>
              <a:t>其中的 </a:t>
            </a:r>
            <a:r>
              <a:rPr lang="en-US" altLang="zh-CN" sz="1400" b="1" dirty="0"/>
              <a:t>ls –l </a:t>
            </a:r>
            <a:r>
              <a:rPr lang="zh-CN" altLang="en-US" sz="1400" b="1" dirty="0"/>
              <a:t>就是替换</a:t>
            </a:r>
            <a:r>
              <a:rPr lang="en-US" altLang="zh-CN" sz="1400" b="1" dirty="0"/>
              <a:t>/bin/bash </a:t>
            </a:r>
            <a:r>
              <a:rPr lang="zh-CN" altLang="en-US" sz="1400" b="1" dirty="0"/>
              <a:t>从而导致容器启动失败</a:t>
            </a:r>
            <a:endParaRPr lang="en-US" altLang="zh-CN" sz="1400" b="1" dirty="0"/>
          </a:p>
          <a:p>
            <a:r>
              <a:rPr lang="en-US" altLang="zh-CN" sz="1400" b="1" dirty="0"/>
              <a:t>CMD</a:t>
            </a:r>
            <a:r>
              <a:rPr lang="zh-CN" altLang="en-US" sz="1400" b="1" dirty="0"/>
              <a:t>带参数的写法</a:t>
            </a:r>
            <a:r>
              <a:rPr lang="en-US" altLang="zh-CN" sz="1400" b="1" dirty="0"/>
              <a:t>: CMD [“curl”,”-</a:t>
            </a:r>
            <a:r>
              <a:rPr lang="en-US" altLang="zh-CN" sz="1400" b="1" dirty="0" err="1"/>
              <a:t>s”,”http</a:t>
            </a:r>
            <a:r>
              <a:rPr lang="en-US" altLang="zh-CN" sz="1400" b="1" dirty="0"/>
              <a:t>://ip.cn”]</a:t>
            </a:r>
          </a:p>
          <a:p>
            <a:r>
              <a:rPr lang="en-US" altLang="zh-CN" sz="1400" b="1" dirty="0"/>
              <a:t>ENTRYPOINT</a:t>
            </a:r>
            <a:r>
              <a:rPr lang="zh-CN" altLang="en-US" sz="1400" b="1" dirty="0"/>
              <a:t>：指定一个容器启动时要运行的命令</a:t>
            </a:r>
            <a:r>
              <a:rPr lang="en-US" altLang="zh-CN" sz="1400" b="1" dirty="0"/>
              <a:t>(ENTRYPOINT</a:t>
            </a:r>
            <a:r>
              <a:rPr lang="zh-CN" altLang="en-US" sz="1400" b="1" dirty="0"/>
              <a:t>不会被</a:t>
            </a:r>
            <a:r>
              <a:rPr lang="en-US" altLang="zh-CN" sz="1400" b="1" dirty="0"/>
              <a:t>docker run</a:t>
            </a:r>
            <a:r>
              <a:rPr lang="zh-CN" altLang="en-US" sz="1400" b="1" dirty="0"/>
              <a:t>后的参数替换</a:t>
            </a:r>
            <a:r>
              <a:rPr lang="en-US" altLang="zh-CN" sz="1400" b="1" dirty="0"/>
              <a:t>,</a:t>
            </a:r>
            <a:r>
              <a:rPr lang="zh-CN" altLang="en-US" sz="1400" b="1" dirty="0"/>
              <a:t>而是追加</a:t>
            </a:r>
            <a:r>
              <a:rPr lang="en-US" altLang="zh-CN" sz="1400" b="1" dirty="0"/>
              <a:t>)</a:t>
            </a:r>
          </a:p>
          <a:p>
            <a:r>
              <a:rPr lang="zh-CN" altLang="en-US" sz="1400" b="1" dirty="0"/>
              <a:t>如</a:t>
            </a:r>
            <a:r>
              <a:rPr lang="en-US" altLang="zh-CN" sz="1400" b="1" dirty="0"/>
              <a:t>:</a:t>
            </a:r>
            <a:r>
              <a:rPr lang="en-US" altLang="zh-CN" sz="1400" b="1" dirty="0" err="1"/>
              <a:t>Dockerfile</a:t>
            </a:r>
            <a:r>
              <a:rPr lang="zh-CN" altLang="en-US" sz="1400" b="1" dirty="0"/>
              <a:t>中写了 </a:t>
            </a:r>
            <a:r>
              <a:rPr lang="en-US" altLang="zh-CN" sz="1400" b="1" dirty="0"/>
              <a:t>ENTRYPOINT [“/bin/bash”]</a:t>
            </a:r>
          </a:p>
          <a:p>
            <a:r>
              <a:rPr lang="zh-CN" altLang="en-US" sz="1400" b="1" dirty="0"/>
              <a:t>运行时</a:t>
            </a:r>
            <a:r>
              <a:rPr lang="en-US" altLang="zh-CN" sz="1400" b="1" dirty="0"/>
              <a:t>:</a:t>
            </a:r>
            <a:r>
              <a:rPr lang="zh-CN" altLang="en-US" sz="1400" b="1" dirty="0"/>
              <a:t>写了 </a:t>
            </a:r>
            <a:r>
              <a:rPr lang="en-US" altLang="zh-CN" sz="1400" b="1" dirty="0"/>
              <a:t>docker run –it centos ls</a:t>
            </a:r>
            <a:r>
              <a:rPr lang="zh-CN" altLang="en-US" sz="1400" b="1" dirty="0"/>
              <a:t> </a:t>
            </a:r>
            <a:r>
              <a:rPr lang="en-US" altLang="zh-CN" sz="1400" b="1" dirty="0"/>
              <a:t>–l</a:t>
            </a:r>
          </a:p>
          <a:p>
            <a:r>
              <a:rPr lang="zh-CN" altLang="en-US" sz="1400" b="1" dirty="0"/>
              <a:t>其中的 </a:t>
            </a:r>
            <a:r>
              <a:rPr lang="en-US" altLang="zh-CN" sz="1400" b="1" dirty="0"/>
              <a:t>ls –l </a:t>
            </a:r>
            <a:r>
              <a:rPr lang="zh-CN" altLang="en-US" sz="1400" b="1" dirty="0"/>
              <a:t>会被追加到 </a:t>
            </a:r>
            <a:r>
              <a:rPr lang="en-US" altLang="zh-CN" sz="1400" b="1" dirty="0"/>
              <a:t>bin/bash </a:t>
            </a:r>
            <a:r>
              <a:rPr lang="zh-CN" altLang="en-US" sz="1400" b="1" dirty="0"/>
              <a:t>后</a:t>
            </a:r>
            <a:r>
              <a:rPr lang="en-US" altLang="zh-CN" sz="1400" b="1" dirty="0"/>
              <a:t> </a:t>
            </a:r>
            <a:r>
              <a:rPr lang="zh-CN" altLang="en-US" sz="1400" b="1" dirty="0"/>
              <a:t>相当于启动容器后又运行了</a:t>
            </a:r>
            <a:r>
              <a:rPr lang="en-US" altLang="zh-CN" sz="1400" b="1" dirty="0"/>
              <a:t>ls -l</a:t>
            </a:r>
          </a:p>
          <a:p>
            <a:r>
              <a:rPr lang="en-US" altLang="zh-CN" sz="1400" b="1" dirty="0"/>
              <a:t>ONBUILD</a:t>
            </a:r>
            <a:r>
              <a:rPr lang="zh-CN" altLang="en-US" sz="1400" b="1" dirty="0"/>
              <a:t>：触发器，当父镜像被子镜像继承时，父镜像触发</a:t>
            </a:r>
            <a:r>
              <a:rPr lang="en-US" altLang="zh-CN" sz="1400" b="1" dirty="0"/>
              <a:t>ONBUILD</a:t>
            </a:r>
          </a:p>
          <a:p>
            <a:r>
              <a:rPr lang="zh-CN" altLang="en-US" sz="1400" b="1" dirty="0"/>
              <a:t>如</a:t>
            </a:r>
            <a:r>
              <a:rPr lang="en-US" altLang="zh-CN" sz="1400" b="1" dirty="0"/>
              <a:t>:OBUILD RUN echo </a:t>
            </a:r>
            <a:r>
              <a:rPr lang="zh-CN" altLang="en-US" sz="1400" b="1" dirty="0"/>
              <a:t>“</a:t>
            </a:r>
            <a:r>
              <a:rPr lang="en-US" altLang="zh-CN" sz="1400" b="1" dirty="0"/>
              <a:t>father </a:t>
            </a:r>
            <a:r>
              <a:rPr lang="en-US" altLang="zh-CN" sz="1400" b="1" dirty="0" err="1"/>
              <a:t>onbuild</a:t>
            </a:r>
            <a:r>
              <a:rPr lang="en-US" altLang="zh-CN" sz="1400" b="1" dirty="0"/>
              <a:t> ---- 8866</a:t>
            </a:r>
            <a:r>
              <a:rPr lang="zh-CN" altLang="en-US" sz="1400" b="1" dirty="0"/>
              <a:t>”</a:t>
            </a:r>
            <a:endParaRPr lang="en-US" altLang="zh-CN" sz="1400" b="1" dirty="0"/>
          </a:p>
        </p:txBody>
      </p:sp>
    </p:spTree>
    <p:extLst>
      <p:ext uri="{BB962C8B-B14F-4D97-AF65-F5344CB8AC3E}">
        <p14:creationId xmlns:p14="http://schemas.microsoft.com/office/powerpoint/2010/main" val="15257140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A1328-991D-4258-AFF7-4A36CEB4C3FD}"/>
              </a:ext>
            </a:extLst>
          </p:cNvPr>
          <p:cNvSpPr>
            <a:spLocks noGrp="1"/>
          </p:cNvSpPr>
          <p:nvPr>
            <p:ph type="title"/>
          </p:nvPr>
        </p:nvSpPr>
        <p:spPr/>
        <p:txBody>
          <a:bodyPr>
            <a:normAutofit/>
          </a:bodyPr>
          <a:lstStyle/>
          <a:p>
            <a:pPr algn="ctr"/>
            <a:r>
              <a:rPr lang="en-US" altLang="zh-CN" sz="2800" b="1" dirty="0"/>
              <a:t>docker</a:t>
            </a:r>
            <a:r>
              <a:rPr lang="zh-CN" altLang="en-US" sz="2800" b="1" dirty="0"/>
              <a:t>安装、运行</a:t>
            </a:r>
            <a:r>
              <a:rPr lang="en-US" altLang="zh-CN" sz="2800" b="1" dirty="0" err="1"/>
              <a:t>mysql</a:t>
            </a:r>
            <a:endParaRPr lang="zh-CN" altLang="en-US" sz="2800" b="1" dirty="0"/>
          </a:p>
        </p:txBody>
      </p:sp>
      <p:sp>
        <p:nvSpPr>
          <p:cNvPr id="3" name="内容占位符 2">
            <a:extLst>
              <a:ext uri="{FF2B5EF4-FFF2-40B4-BE49-F238E27FC236}">
                <a16:creationId xmlns:a16="http://schemas.microsoft.com/office/drawing/2014/main" id="{25732F01-46C0-45EA-95B4-88C75EC181F0}"/>
              </a:ext>
            </a:extLst>
          </p:cNvPr>
          <p:cNvSpPr>
            <a:spLocks noGrp="1"/>
          </p:cNvSpPr>
          <p:nvPr>
            <p:ph idx="1"/>
          </p:nvPr>
        </p:nvSpPr>
        <p:spPr/>
        <p:txBody>
          <a:bodyPr>
            <a:normAutofit lnSpcReduction="10000"/>
          </a:bodyPr>
          <a:lstStyle/>
          <a:p>
            <a:r>
              <a:rPr lang="en-US" altLang="zh-CN" sz="1800" b="1" dirty="0"/>
              <a:t>1</a:t>
            </a:r>
            <a:r>
              <a:rPr lang="zh-CN" altLang="en-US" sz="1800" b="1" dirty="0"/>
              <a:t>、安装</a:t>
            </a:r>
            <a:endParaRPr lang="en-US" altLang="zh-CN" sz="1800" b="1" dirty="0"/>
          </a:p>
          <a:p>
            <a:r>
              <a:rPr lang="en-US" altLang="zh-CN" sz="1800" b="1" dirty="0"/>
              <a:t>docker search –</a:t>
            </a:r>
            <a:r>
              <a:rPr lang="en-US" altLang="zh-CN" sz="1800" b="1" dirty="0" err="1"/>
              <a:t>fiflter</a:t>
            </a:r>
            <a:r>
              <a:rPr lang="en-US" altLang="zh-CN" sz="1800" b="1" dirty="0"/>
              <a:t> star=30 mysql:5.6</a:t>
            </a:r>
          </a:p>
          <a:p>
            <a:r>
              <a:rPr lang="en-US" altLang="zh-CN" sz="1800" b="1" dirty="0"/>
              <a:t>docker pull mysql:5.6</a:t>
            </a:r>
          </a:p>
          <a:p>
            <a:r>
              <a:rPr lang="en-US" altLang="zh-CN" sz="1800" b="1" dirty="0"/>
              <a:t>2</a:t>
            </a:r>
            <a:r>
              <a:rPr lang="zh-CN" altLang="en-US" sz="1800" b="1" dirty="0"/>
              <a:t>、运行</a:t>
            </a:r>
            <a:endParaRPr lang="en-US" altLang="zh-CN" sz="1800" b="1" dirty="0"/>
          </a:p>
          <a:p>
            <a:r>
              <a:rPr lang="zh-CN" altLang="en-US" sz="1800" b="1" dirty="0"/>
              <a:t>参数</a:t>
            </a:r>
            <a:r>
              <a:rPr lang="en-US" altLang="zh-CN" sz="1800" b="1" dirty="0"/>
              <a:t>:   </a:t>
            </a:r>
          </a:p>
          <a:p>
            <a:r>
              <a:rPr lang="en-US" altLang="zh-CN" sz="1800" b="1" dirty="0"/>
              <a:t>-e</a:t>
            </a:r>
            <a:r>
              <a:rPr lang="zh-CN" altLang="en-US" sz="1800" b="1" dirty="0"/>
              <a:t> </a:t>
            </a:r>
            <a:r>
              <a:rPr lang="en-US" altLang="zh-CN" sz="1800" b="1" dirty="0"/>
              <a:t>MYSQL_ROOT_PASSWORD=</a:t>
            </a:r>
            <a:r>
              <a:rPr lang="en-US" altLang="zh-CN" sz="1800" b="1" dirty="0" err="1"/>
              <a:t>linux</a:t>
            </a:r>
            <a:endParaRPr lang="en-US" altLang="zh-CN" sz="1800" b="1" dirty="0"/>
          </a:p>
          <a:p>
            <a:r>
              <a:rPr lang="en-US" altLang="zh-CN" sz="1800" b="1" dirty="0"/>
              <a:t>-d </a:t>
            </a:r>
            <a:r>
              <a:rPr lang="zh-CN" altLang="en-US" sz="1800" b="1" dirty="0"/>
              <a:t>后台运行 </a:t>
            </a:r>
            <a:r>
              <a:rPr lang="en-US" altLang="zh-CN" sz="1800" b="1" dirty="0"/>
              <a:t>–it </a:t>
            </a:r>
            <a:r>
              <a:rPr lang="zh-CN" altLang="en-US" sz="1800" b="1" dirty="0"/>
              <a:t>直接前台运行</a:t>
            </a:r>
            <a:endParaRPr lang="en-US" altLang="zh-CN" sz="1800" b="1" dirty="0"/>
          </a:p>
          <a:p>
            <a:r>
              <a:rPr lang="en-US" altLang="zh-CN" sz="1800" b="1" dirty="0"/>
              <a:t>--name </a:t>
            </a:r>
            <a:r>
              <a:rPr lang="zh-CN" altLang="en-US" sz="1800" b="1" dirty="0"/>
              <a:t>为容器自定义名字</a:t>
            </a:r>
            <a:endParaRPr lang="en-US" altLang="zh-CN" sz="1800" b="1" dirty="0"/>
          </a:p>
          <a:p>
            <a:r>
              <a:rPr lang="en-US" altLang="zh-CN" sz="1800" b="1" dirty="0"/>
              <a:t>-p</a:t>
            </a:r>
            <a:r>
              <a:rPr lang="zh-CN" altLang="en-US" sz="1800" b="1" dirty="0"/>
              <a:t> </a:t>
            </a:r>
            <a:r>
              <a:rPr lang="en-US" altLang="zh-CN" sz="1800" b="1" dirty="0"/>
              <a:t>3308:3306  </a:t>
            </a:r>
            <a:r>
              <a:rPr lang="zh-CN" altLang="en-US" sz="1800" b="1" dirty="0"/>
              <a:t>指定端口和对</a:t>
            </a:r>
            <a:r>
              <a:rPr lang="en-US" altLang="zh-CN" sz="1800" b="1" dirty="0"/>
              <a:t>docker</a:t>
            </a:r>
            <a:r>
              <a:rPr lang="zh-CN" altLang="en-US" sz="1800" b="1" dirty="0"/>
              <a:t>的映射端口</a:t>
            </a:r>
            <a:endParaRPr lang="en-US" altLang="zh-CN" sz="1800" b="1" dirty="0"/>
          </a:p>
          <a:p>
            <a:r>
              <a:rPr lang="zh-CN" altLang="en-US" sz="1800" b="1" dirty="0"/>
              <a:t>例如</a:t>
            </a:r>
            <a:r>
              <a:rPr lang="en-US" altLang="zh-CN" sz="1800" b="1" dirty="0"/>
              <a:t>:</a:t>
            </a:r>
            <a:r>
              <a:rPr lang="zh-CN" altLang="en-US" sz="1800" b="1" dirty="0"/>
              <a:t>启动</a:t>
            </a:r>
            <a:r>
              <a:rPr lang="en-US" altLang="zh-CN" sz="1800" b="1" dirty="0" err="1"/>
              <a:t>mysql</a:t>
            </a:r>
            <a:endParaRPr lang="en-US" altLang="zh-CN" sz="1800" b="1" dirty="0"/>
          </a:p>
          <a:p>
            <a:r>
              <a:rPr lang="en-US" altLang="zh-CN" sz="1800" b="1" dirty="0"/>
              <a:t>docker run --name </a:t>
            </a:r>
            <a:r>
              <a:rPr lang="en-US" altLang="zh-CN" sz="1800" b="1" dirty="0" err="1"/>
              <a:t>mysql</a:t>
            </a:r>
            <a:r>
              <a:rPr lang="en-US" altLang="zh-CN" sz="1800" b="1" dirty="0"/>
              <a:t> -d -p 3308:3306 -e MYSQL_ROOT_PASSWORD=</a:t>
            </a:r>
            <a:r>
              <a:rPr lang="en-US" altLang="zh-CN" sz="1800" b="1" dirty="0" err="1"/>
              <a:t>linux</a:t>
            </a:r>
            <a:r>
              <a:rPr lang="en-US" altLang="zh-CN" sz="1800" b="1" dirty="0"/>
              <a:t> mysql:5.6 </a:t>
            </a:r>
          </a:p>
          <a:p>
            <a:r>
              <a:rPr lang="zh-CN" altLang="en-US" sz="1800" b="1" dirty="0"/>
              <a:t>进行交互</a:t>
            </a:r>
            <a:r>
              <a:rPr lang="en-US" altLang="zh-CN" sz="1800" b="1" dirty="0"/>
              <a:t>:docker exec -it 83c0a5e9aa55 /bin/bash </a:t>
            </a:r>
            <a:endParaRPr lang="zh-CN" altLang="en-US" sz="1800" b="1" dirty="0"/>
          </a:p>
        </p:txBody>
      </p:sp>
    </p:spTree>
    <p:extLst>
      <p:ext uri="{BB962C8B-B14F-4D97-AF65-F5344CB8AC3E}">
        <p14:creationId xmlns:p14="http://schemas.microsoft.com/office/powerpoint/2010/main" val="29832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E0472-905F-4FFF-85D5-18F3197C5095}"/>
              </a:ext>
            </a:extLst>
          </p:cNvPr>
          <p:cNvSpPr>
            <a:spLocks noGrp="1"/>
          </p:cNvSpPr>
          <p:nvPr>
            <p:ph type="title"/>
          </p:nvPr>
        </p:nvSpPr>
        <p:spPr/>
        <p:txBody>
          <a:bodyPr>
            <a:normAutofit/>
          </a:bodyPr>
          <a:lstStyle/>
          <a:p>
            <a:pPr algn="ctr"/>
            <a:r>
              <a:rPr lang="zh-CN" altLang="en-US" sz="2800" b="1" dirty="0"/>
              <a:t>使外部可以访问</a:t>
            </a:r>
            <a:r>
              <a:rPr lang="en-US" altLang="zh-CN" sz="2800" b="1" dirty="0"/>
              <a:t>docker</a:t>
            </a:r>
            <a:r>
              <a:rPr lang="zh-CN" altLang="en-US" sz="2800" b="1" dirty="0"/>
              <a:t>内的</a:t>
            </a:r>
            <a:r>
              <a:rPr lang="en-US" altLang="zh-CN" sz="2800" b="1" dirty="0" err="1"/>
              <a:t>mysql</a:t>
            </a:r>
            <a:r>
              <a:rPr lang="zh-CN" altLang="en-US" sz="2800" b="1" dirty="0"/>
              <a:t>服务</a:t>
            </a:r>
          </a:p>
        </p:txBody>
      </p:sp>
      <p:sp>
        <p:nvSpPr>
          <p:cNvPr id="3" name="内容占位符 2">
            <a:extLst>
              <a:ext uri="{FF2B5EF4-FFF2-40B4-BE49-F238E27FC236}">
                <a16:creationId xmlns:a16="http://schemas.microsoft.com/office/drawing/2014/main" id="{0E19501E-87C0-4A82-ADE3-090FCABFAE14}"/>
              </a:ext>
            </a:extLst>
          </p:cNvPr>
          <p:cNvSpPr>
            <a:spLocks noGrp="1"/>
          </p:cNvSpPr>
          <p:nvPr>
            <p:ph idx="1"/>
          </p:nvPr>
        </p:nvSpPr>
        <p:spPr/>
        <p:txBody>
          <a:bodyPr/>
          <a:lstStyle/>
          <a:p>
            <a:r>
              <a:rPr lang="zh-CN" altLang="en-US" sz="1600" b="1" dirty="0"/>
              <a:t>建库 </a:t>
            </a:r>
            <a:r>
              <a:rPr lang="en-US" altLang="zh-CN" sz="1600" b="1" dirty="0"/>
              <a:t>: create database student;</a:t>
            </a:r>
            <a:br>
              <a:rPr lang="en-US" altLang="zh-CN" sz="1600" b="1" dirty="0"/>
            </a:br>
            <a:r>
              <a:rPr lang="zh-CN" altLang="en-US" sz="1600" b="1" dirty="0"/>
              <a:t>授权 </a:t>
            </a:r>
            <a:r>
              <a:rPr lang="en-US" altLang="zh-CN" sz="1600" b="1" dirty="0"/>
              <a:t>: </a:t>
            </a:r>
            <a:r>
              <a:rPr lang="zh-CN" altLang="en-US" sz="1600" b="1" dirty="0"/>
              <a:t>在</a:t>
            </a:r>
            <a:r>
              <a:rPr lang="en-US" altLang="zh-CN" sz="1600" b="1" dirty="0" err="1"/>
              <a:t>mysql</a:t>
            </a:r>
            <a:r>
              <a:rPr lang="zh-CN" altLang="en-US" sz="1600" b="1" dirty="0"/>
              <a:t>中执行如下命令</a:t>
            </a:r>
            <a:endParaRPr lang="en-US" altLang="zh-CN" sz="1600" b="1" dirty="0"/>
          </a:p>
          <a:p>
            <a:r>
              <a:rPr lang="en-US" altLang="zh-CN" sz="1600" b="1" dirty="0"/>
              <a:t>grant all privileges on *.* to ‘root’@‘%’ identified by ‘linux250’ with grant option; (</a:t>
            </a:r>
            <a:r>
              <a:rPr lang="zh-CN" altLang="en-US" sz="1600" b="1" dirty="0"/>
              <a:t>在</a:t>
            </a:r>
            <a:r>
              <a:rPr lang="en-US" altLang="zh-CN" sz="1600" b="1" dirty="0"/>
              <a:t>mysql5.7</a:t>
            </a:r>
            <a:r>
              <a:rPr lang="zh-CN" altLang="en-US" sz="1600" b="1" dirty="0"/>
              <a:t>以下适用</a:t>
            </a:r>
            <a:r>
              <a:rPr lang="en-US" altLang="zh-CN" sz="1600" b="1" dirty="0"/>
              <a:t>)</a:t>
            </a:r>
          </a:p>
          <a:p>
            <a:r>
              <a:rPr lang="zh-CN" altLang="en-US" sz="1600" b="1" dirty="0"/>
              <a:t>接下来就可以在外部使用</a:t>
            </a:r>
            <a:r>
              <a:rPr lang="en-US" altLang="zh-CN" sz="1600" b="1" dirty="0" err="1"/>
              <a:t>navicat</a:t>
            </a:r>
            <a:r>
              <a:rPr lang="zh-CN" altLang="en-US" sz="1600" b="1" dirty="0"/>
              <a:t>去连接</a:t>
            </a:r>
            <a:r>
              <a:rPr lang="en-US" altLang="zh-CN" sz="1600" b="1" dirty="0"/>
              <a:t>docker</a:t>
            </a:r>
            <a:r>
              <a:rPr lang="zh-CN" altLang="en-US" sz="1600" b="1" dirty="0"/>
              <a:t>内的</a:t>
            </a:r>
            <a:r>
              <a:rPr lang="en-US" altLang="zh-CN" sz="1600" b="1" dirty="0" err="1"/>
              <a:t>mysql</a:t>
            </a:r>
            <a:r>
              <a:rPr lang="zh-CN" altLang="en-US" sz="1600" b="1" dirty="0"/>
              <a:t>了</a:t>
            </a:r>
            <a:endParaRPr lang="en-US" altLang="zh-CN" sz="1600" b="1" dirty="0"/>
          </a:p>
          <a:p>
            <a:r>
              <a:rPr lang="en-US" altLang="zh-CN" sz="1600" b="1" dirty="0"/>
              <a:t>5.7</a:t>
            </a:r>
            <a:r>
              <a:rPr lang="zh-CN" altLang="en-US" sz="1600" b="1" dirty="0"/>
              <a:t>以上的使用</a:t>
            </a:r>
            <a:r>
              <a:rPr lang="en-US" altLang="zh-CN" sz="1600" b="1" dirty="0"/>
              <a:t>: GRANT ALL PRIVILEGES ON *.* TO </a:t>
            </a:r>
            <a:r>
              <a:rPr lang="en-US" altLang="zh-CN" sz="1600" b="1" dirty="0" err="1"/>
              <a:t>root@localhost</a:t>
            </a:r>
            <a:r>
              <a:rPr lang="en-US" altLang="zh-CN" sz="1600" b="1" dirty="0"/>
              <a:t> IDENTIFIED BY "linux250“with grant option;</a:t>
            </a:r>
          </a:p>
          <a:p>
            <a:r>
              <a:rPr lang="en-US" altLang="zh-CN" sz="1600" b="1" dirty="0"/>
              <a:t>Linux</a:t>
            </a:r>
            <a:r>
              <a:rPr lang="zh-CN" altLang="en-US" sz="1600" b="1" dirty="0"/>
              <a:t>版的</a:t>
            </a:r>
            <a:r>
              <a:rPr lang="en-US" altLang="zh-CN" sz="1600" b="1" dirty="0" err="1"/>
              <a:t>navicat</a:t>
            </a:r>
            <a:r>
              <a:rPr lang="zh-CN" altLang="en-US" sz="1600" b="1" dirty="0"/>
              <a:t>的下载地址</a:t>
            </a:r>
            <a:r>
              <a:rPr lang="en-US" altLang="zh-CN" sz="1600" b="1" dirty="0"/>
              <a:t>:</a:t>
            </a:r>
            <a:r>
              <a:rPr lang="en-US" altLang="zh-CN" sz="1600" dirty="0">
                <a:hlinkClick r:id="rId2"/>
              </a:rPr>
              <a:t>https://www.navicat.com/en/download/navicat-premium#lin</a:t>
            </a:r>
            <a:endParaRPr lang="en-US" altLang="zh-CN" sz="1600" dirty="0"/>
          </a:p>
          <a:p>
            <a:r>
              <a:rPr lang="en-US" altLang="zh-CN" sz="1600" b="1" dirty="0"/>
              <a:t>docker pull mysql:5.6</a:t>
            </a:r>
          </a:p>
          <a:p>
            <a:r>
              <a:rPr lang="en-US" altLang="zh-CN" sz="1600" b="1" dirty="0"/>
              <a:t>docker run -p 3308:3306 --name </a:t>
            </a:r>
            <a:r>
              <a:rPr lang="en-US" altLang="zh-CN" sz="1600" b="1" dirty="0" err="1"/>
              <a:t>mysql</a:t>
            </a:r>
            <a:r>
              <a:rPr lang="en-US" altLang="zh-CN" sz="1600" b="1" dirty="0"/>
              <a:t> -v /home/z52linux/</a:t>
            </a:r>
            <a:r>
              <a:rPr lang="en-US" altLang="zh-CN" sz="1600" b="1" dirty="0" err="1"/>
              <a:t>mysql</a:t>
            </a:r>
            <a:r>
              <a:rPr lang="en-US" altLang="zh-CN" sz="1600" b="1" dirty="0"/>
              <a:t>/conf:/</a:t>
            </a:r>
            <a:r>
              <a:rPr lang="en-US" altLang="zh-CN" sz="1600" b="1" dirty="0" err="1"/>
              <a:t>etc</a:t>
            </a:r>
            <a:r>
              <a:rPr lang="en-US" altLang="zh-CN" sz="1600" b="1" dirty="0"/>
              <a:t>/</a:t>
            </a:r>
            <a:r>
              <a:rPr lang="en-US" altLang="zh-CN" sz="1600" b="1" dirty="0" err="1"/>
              <a:t>mysql</a:t>
            </a:r>
            <a:r>
              <a:rPr lang="en-US" altLang="zh-CN" sz="1600" b="1" dirty="0"/>
              <a:t>/</a:t>
            </a:r>
            <a:r>
              <a:rPr lang="en-US" altLang="zh-CN" sz="1600" b="1" dirty="0" err="1"/>
              <a:t>conf.d</a:t>
            </a:r>
            <a:r>
              <a:rPr lang="en-US" altLang="zh-CN" sz="1600" b="1" dirty="0"/>
              <a:t> -v /home/z52linux/</a:t>
            </a:r>
            <a:r>
              <a:rPr lang="en-US" altLang="zh-CN" sz="1600" b="1" dirty="0" err="1"/>
              <a:t>mysql</a:t>
            </a:r>
            <a:r>
              <a:rPr lang="en-US" altLang="zh-CN" sz="1600" b="1" dirty="0"/>
              <a:t>/logs:/logs -v /home/z52linux/</a:t>
            </a:r>
            <a:r>
              <a:rPr lang="en-US" altLang="zh-CN" sz="1600" b="1" dirty="0" err="1"/>
              <a:t>mysql</a:t>
            </a:r>
            <a:r>
              <a:rPr lang="en-US" altLang="zh-CN" sz="1600" b="1" dirty="0"/>
              <a:t>/data:/var/lib/</a:t>
            </a:r>
            <a:r>
              <a:rPr lang="en-US" altLang="zh-CN" sz="1600" b="1" dirty="0" err="1"/>
              <a:t>mysql</a:t>
            </a:r>
            <a:r>
              <a:rPr lang="en-US" altLang="zh-CN" sz="1600" b="1" dirty="0"/>
              <a:t> -e MYSQL_ROOT_PASSWORD=</a:t>
            </a:r>
            <a:r>
              <a:rPr lang="en-US" altLang="zh-CN" sz="1600" b="1" dirty="0" err="1"/>
              <a:t>linux</a:t>
            </a:r>
            <a:r>
              <a:rPr lang="en-US" altLang="zh-CN" sz="1600" b="1" dirty="0"/>
              <a:t> -d mysql:5.6</a:t>
            </a:r>
          </a:p>
          <a:p>
            <a:pPr marL="0" indent="0">
              <a:buNone/>
            </a:pPr>
            <a:r>
              <a:rPr lang="en-US" altLang="zh-CN" sz="1800" b="1" dirty="0"/>
              <a:t>    grant all privileges on *.* to ‘root’@‘%’ identified by ‘</a:t>
            </a:r>
            <a:r>
              <a:rPr lang="en-US" altLang="zh-CN" sz="1800" b="1" dirty="0" err="1"/>
              <a:t>linux</a:t>
            </a:r>
            <a:r>
              <a:rPr lang="en-US" altLang="zh-CN" sz="1800" b="1" dirty="0"/>
              <a:t>’ with grant option;</a:t>
            </a:r>
          </a:p>
          <a:p>
            <a:endParaRPr lang="en-US" altLang="zh-CN" sz="1800" b="1" dirty="0"/>
          </a:p>
          <a:p>
            <a:endParaRPr lang="zh-CN" altLang="en-US" dirty="0"/>
          </a:p>
        </p:txBody>
      </p:sp>
    </p:spTree>
    <p:extLst>
      <p:ext uri="{BB962C8B-B14F-4D97-AF65-F5344CB8AC3E}">
        <p14:creationId xmlns:p14="http://schemas.microsoft.com/office/powerpoint/2010/main" val="3674795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6D6FA99-F66C-4E15-9E41-4CBB10152392}"/>
              </a:ext>
            </a:extLst>
          </p:cNvPr>
          <p:cNvPicPr>
            <a:picLocks noChangeAspect="1"/>
          </p:cNvPicPr>
          <p:nvPr/>
        </p:nvPicPr>
        <p:blipFill>
          <a:blip r:embed="rId2"/>
          <a:stretch>
            <a:fillRect/>
          </a:stretch>
        </p:blipFill>
        <p:spPr>
          <a:xfrm>
            <a:off x="114523" y="266426"/>
            <a:ext cx="4785775" cy="6325148"/>
          </a:xfrm>
          <a:prstGeom prst="rect">
            <a:avLst/>
          </a:prstGeom>
        </p:spPr>
      </p:pic>
      <p:pic>
        <p:nvPicPr>
          <p:cNvPr id="3" name="图片 2">
            <a:extLst>
              <a:ext uri="{FF2B5EF4-FFF2-40B4-BE49-F238E27FC236}">
                <a16:creationId xmlns:a16="http://schemas.microsoft.com/office/drawing/2014/main" id="{52E1E13A-A61D-430F-8F45-0DB298D1EC51}"/>
              </a:ext>
            </a:extLst>
          </p:cNvPr>
          <p:cNvPicPr>
            <a:picLocks noChangeAspect="1"/>
          </p:cNvPicPr>
          <p:nvPr/>
        </p:nvPicPr>
        <p:blipFill>
          <a:blip r:embed="rId3"/>
          <a:stretch>
            <a:fillRect/>
          </a:stretch>
        </p:blipFill>
        <p:spPr>
          <a:xfrm>
            <a:off x="5598543" y="266425"/>
            <a:ext cx="5874589" cy="6246517"/>
          </a:xfrm>
          <a:prstGeom prst="rect">
            <a:avLst/>
          </a:prstGeom>
        </p:spPr>
      </p:pic>
    </p:spTree>
    <p:extLst>
      <p:ext uri="{BB962C8B-B14F-4D97-AF65-F5344CB8AC3E}">
        <p14:creationId xmlns:p14="http://schemas.microsoft.com/office/powerpoint/2010/main" val="25323337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182F4-8450-41E7-BE90-02B900196018}"/>
              </a:ext>
            </a:extLst>
          </p:cNvPr>
          <p:cNvSpPr>
            <a:spLocks noGrp="1"/>
          </p:cNvSpPr>
          <p:nvPr>
            <p:ph type="title"/>
          </p:nvPr>
        </p:nvSpPr>
        <p:spPr/>
        <p:txBody>
          <a:bodyPr>
            <a:normAutofit/>
          </a:bodyPr>
          <a:lstStyle/>
          <a:p>
            <a:pPr algn="ctr"/>
            <a:r>
              <a:rPr lang="en-US" altLang="zh-CN" sz="2400" dirty="0">
                <a:latin typeface="华文楷体" panose="02010600040101010101" pitchFamily="2" charset="-122"/>
                <a:ea typeface="华文楷体" panose="02010600040101010101" pitchFamily="2" charset="-122"/>
              </a:rPr>
              <a:t>Docker </a:t>
            </a:r>
            <a:r>
              <a:rPr lang="zh-CN" altLang="en-US" sz="2400" dirty="0">
                <a:latin typeface="华文楷体" panose="02010600040101010101" pitchFamily="2" charset="-122"/>
                <a:ea typeface="华文楷体" panose="02010600040101010101" pitchFamily="2" charset="-122"/>
              </a:rPr>
              <a:t>创建</a:t>
            </a:r>
            <a:r>
              <a:rPr lang="en-US" altLang="zh-CN" sz="2400" dirty="0" err="1">
                <a:latin typeface="华文楷体" panose="02010600040101010101" pitchFamily="2" charset="-122"/>
                <a:ea typeface="华文楷体" panose="02010600040101010101" pitchFamily="2" charset="-122"/>
              </a:rPr>
              <a:t>redis</a:t>
            </a:r>
            <a:r>
              <a:rPr lang="zh-CN" altLang="en-US" sz="2400" dirty="0">
                <a:latin typeface="华文楷体" panose="02010600040101010101" pitchFamily="2" charset="-122"/>
                <a:ea typeface="华文楷体" panose="02010600040101010101" pitchFamily="2" charset="-122"/>
              </a:rPr>
              <a:t>服务</a:t>
            </a:r>
          </a:p>
        </p:txBody>
      </p:sp>
      <p:sp>
        <p:nvSpPr>
          <p:cNvPr id="3" name="内容占位符 2">
            <a:extLst>
              <a:ext uri="{FF2B5EF4-FFF2-40B4-BE49-F238E27FC236}">
                <a16:creationId xmlns:a16="http://schemas.microsoft.com/office/drawing/2014/main" id="{94789528-807F-486C-8974-09F7376968DB}"/>
              </a:ext>
            </a:extLst>
          </p:cNvPr>
          <p:cNvSpPr>
            <a:spLocks noGrp="1"/>
          </p:cNvSpPr>
          <p:nvPr>
            <p:ph idx="1"/>
          </p:nvPr>
        </p:nvSpPr>
        <p:spPr/>
        <p:txBody>
          <a:bodyPr>
            <a:normAutofit/>
          </a:bodyPr>
          <a:lstStyle/>
          <a:p>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docker pull redis:3.2</a:t>
            </a:r>
          </a:p>
          <a:p>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 docker run -p 6379:6379 -v /home/z52linux/</a:t>
            </a:r>
            <a:r>
              <a:rPr lang="en-US" altLang="zh-CN" sz="2000" b="1" dirty="0" err="1">
                <a:latin typeface="华文楷体" panose="02010600040101010101" pitchFamily="2" charset="-122"/>
                <a:ea typeface="华文楷体" panose="02010600040101010101" pitchFamily="2" charset="-122"/>
              </a:rPr>
              <a:t>myredis</a:t>
            </a:r>
            <a:r>
              <a:rPr lang="en-US" altLang="zh-CN" sz="2000" b="1" dirty="0">
                <a:latin typeface="华文楷体" panose="02010600040101010101" pitchFamily="2" charset="-122"/>
                <a:ea typeface="华文楷体" panose="02010600040101010101" pitchFamily="2" charset="-122"/>
              </a:rPr>
              <a:t>/data:/data -v /home/z52linux/</a:t>
            </a:r>
            <a:r>
              <a:rPr lang="en-US" altLang="zh-CN" sz="2000" b="1" dirty="0" err="1">
                <a:latin typeface="华文楷体" panose="02010600040101010101" pitchFamily="2" charset="-122"/>
                <a:ea typeface="华文楷体" panose="02010600040101010101" pitchFamily="2" charset="-122"/>
              </a:rPr>
              <a:t>myredis</a:t>
            </a:r>
            <a:r>
              <a:rPr lang="en-US" altLang="zh-CN" sz="2000" b="1" dirty="0">
                <a:latin typeface="华文楷体" panose="02010600040101010101" pitchFamily="2" charset="-122"/>
                <a:ea typeface="华文楷体" panose="02010600040101010101" pitchFamily="2" charset="-122"/>
              </a:rPr>
              <a:t>/conf:/</a:t>
            </a:r>
            <a:r>
              <a:rPr lang="en-US" altLang="zh-CN" sz="2000" b="1" dirty="0" err="1">
                <a:latin typeface="华文楷体" panose="02010600040101010101" pitchFamily="2" charset="-122"/>
                <a:ea typeface="华文楷体" panose="02010600040101010101" pitchFamily="2" charset="-122"/>
              </a:rPr>
              <a:t>usr</a:t>
            </a:r>
            <a:r>
              <a:rPr lang="en-US" altLang="zh-CN" sz="2000" b="1" dirty="0">
                <a:latin typeface="华文楷体" panose="02010600040101010101" pitchFamily="2" charset="-122"/>
                <a:ea typeface="华文楷体" panose="02010600040101010101" pitchFamily="2" charset="-122"/>
              </a:rPr>
              <a:t>/local/</a:t>
            </a:r>
            <a:r>
              <a:rPr lang="en-US" altLang="zh-CN" sz="2000" b="1" dirty="0" err="1">
                <a:latin typeface="华文楷体" panose="02010600040101010101" pitchFamily="2" charset="-122"/>
                <a:ea typeface="华文楷体" panose="02010600040101010101" pitchFamily="2" charset="-122"/>
              </a:rPr>
              <a:t>etc</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 --name </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 -d redis:3.2 </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-server /</a:t>
            </a:r>
            <a:r>
              <a:rPr lang="en-US" altLang="zh-CN" sz="2000" b="1" dirty="0" err="1">
                <a:latin typeface="华文楷体" panose="02010600040101010101" pitchFamily="2" charset="-122"/>
                <a:ea typeface="华文楷体" panose="02010600040101010101" pitchFamily="2" charset="-122"/>
              </a:rPr>
              <a:t>usr</a:t>
            </a:r>
            <a:r>
              <a:rPr lang="en-US" altLang="zh-CN" sz="2000" b="1" dirty="0">
                <a:latin typeface="华文楷体" panose="02010600040101010101" pitchFamily="2" charset="-122"/>
                <a:ea typeface="华文楷体" panose="02010600040101010101" pitchFamily="2" charset="-122"/>
              </a:rPr>
              <a:t>/local/</a:t>
            </a:r>
            <a:r>
              <a:rPr lang="en-US" altLang="zh-CN" sz="2000" b="1" dirty="0" err="1">
                <a:latin typeface="华文楷体" panose="02010600040101010101" pitchFamily="2" charset="-122"/>
                <a:ea typeface="华文楷体" panose="02010600040101010101" pitchFamily="2" charset="-122"/>
              </a:rPr>
              <a:t>etc</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redis.conf</a:t>
            </a:r>
            <a:r>
              <a:rPr lang="en-US" altLang="zh-CN" sz="2000" b="1" dirty="0">
                <a:latin typeface="华文楷体" panose="02010600040101010101" pitchFamily="2" charset="-122"/>
                <a:ea typeface="华文楷体" panose="02010600040101010101" pitchFamily="2" charset="-122"/>
              </a:rPr>
              <a:t>  --</a:t>
            </a:r>
            <a:r>
              <a:rPr lang="en-US" altLang="zh-CN" sz="2000" b="1" dirty="0" err="1">
                <a:latin typeface="华文楷体" panose="02010600040101010101" pitchFamily="2" charset="-122"/>
                <a:ea typeface="华文楷体" panose="02010600040101010101" pitchFamily="2" charset="-122"/>
              </a:rPr>
              <a:t>appendonly</a:t>
            </a:r>
            <a:r>
              <a:rPr lang="en-US" altLang="zh-CN" sz="2000" b="1" dirty="0">
                <a:latin typeface="华文楷体" panose="02010600040101010101" pitchFamily="2" charset="-122"/>
                <a:ea typeface="华文楷体" panose="02010600040101010101" pitchFamily="2" charset="-122"/>
              </a:rPr>
              <a:t> yes</a:t>
            </a:r>
          </a:p>
          <a:p>
            <a:r>
              <a:rPr lang="en-US" altLang="zh-CN" sz="2000" b="1" dirty="0">
                <a:latin typeface="华文楷体" panose="02010600040101010101" pitchFamily="2" charset="-122"/>
                <a:ea typeface="华文楷体" panose="02010600040101010101" pitchFamily="2" charset="-122"/>
              </a:rPr>
              <a:t>3</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vim /home/z52linux/</a:t>
            </a:r>
            <a:r>
              <a:rPr lang="en-US" altLang="zh-CN" sz="2000" b="1" dirty="0" err="1">
                <a:latin typeface="华文楷体" panose="02010600040101010101" pitchFamily="2" charset="-122"/>
                <a:ea typeface="华文楷体" panose="02010600040101010101" pitchFamily="2" charset="-122"/>
              </a:rPr>
              <a:t>myredis</a:t>
            </a:r>
            <a:r>
              <a:rPr lang="en-US" altLang="zh-CN" sz="2000" b="1" dirty="0">
                <a:latin typeface="华文楷体" panose="02010600040101010101" pitchFamily="2" charset="-122"/>
                <a:ea typeface="华文楷体" panose="02010600040101010101" pitchFamily="2" charset="-122"/>
              </a:rPr>
              <a:t>/conf/</a:t>
            </a:r>
            <a:r>
              <a:rPr lang="en-US" altLang="zh-CN" sz="2000" b="1" dirty="0" err="1">
                <a:latin typeface="华文楷体" panose="02010600040101010101" pitchFamily="2" charset="-122"/>
                <a:ea typeface="华文楷体" panose="02010600040101010101" pitchFamily="2" charset="-122"/>
              </a:rPr>
              <a:t>redis.conf</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4</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 docker exec -it  drsfd141 </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-cli -h 192.168.152.135 </a:t>
            </a:r>
            <a:r>
              <a:rPr lang="zh-CN" altLang="en-US" sz="2000" b="1" dirty="0">
                <a:latin typeface="华文楷体" panose="02010600040101010101" pitchFamily="2" charset="-122"/>
                <a:ea typeface="华文楷体" panose="02010600040101010101" pitchFamily="2" charset="-122"/>
              </a:rPr>
              <a:t>或者 </a:t>
            </a:r>
            <a:r>
              <a:rPr lang="en-US" altLang="zh-CN" sz="2000" b="1" dirty="0">
                <a:latin typeface="华文楷体" panose="02010600040101010101" pitchFamily="2" charset="-122"/>
                <a:ea typeface="华文楷体" panose="02010600040101010101" pitchFamily="2" charset="-122"/>
              </a:rPr>
              <a:t>docker run -it fd2344sda </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-cli </a:t>
            </a:r>
          </a:p>
          <a:p>
            <a:endParaRPr lang="en-US" altLang="zh-CN" sz="1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040468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9DE7D-F738-4A76-AC16-D8A4BDA91C6A}"/>
              </a:ext>
            </a:extLst>
          </p:cNvPr>
          <p:cNvSpPr>
            <a:spLocks noGrp="1"/>
          </p:cNvSpPr>
          <p:nvPr>
            <p:ph type="title"/>
          </p:nvPr>
        </p:nvSpPr>
        <p:spPr/>
        <p:txBody>
          <a:bodyPr>
            <a:normAutofit/>
          </a:bodyPr>
          <a:lstStyle/>
          <a:p>
            <a:pPr algn="ctr"/>
            <a:r>
              <a:rPr lang="zh-CN" altLang="en-US" sz="2800" b="1" dirty="0"/>
              <a:t>本地镜像发布到阿里云</a:t>
            </a:r>
            <a:r>
              <a:rPr lang="en-US" altLang="zh-CN" sz="2800" b="1" dirty="0"/>
              <a:t>1-</a:t>
            </a:r>
            <a:r>
              <a:rPr lang="zh-CN" altLang="en-US" sz="2800" b="1" dirty="0"/>
              <a:t>创建远程仓库</a:t>
            </a:r>
          </a:p>
        </p:txBody>
      </p:sp>
      <p:sp>
        <p:nvSpPr>
          <p:cNvPr id="3" name="内容占位符 2">
            <a:extLst>
              <a:ext uri="{FF2B5EF4-FFF2-40B4-BE49-F238E27FC236}">
                <a16:creationId xmlns:a16="http://schemas.microsoft.com/office/drawing/2014/main" id="{F94692EA-E607-4A44-9319-9AAA0C51871A}"/>
              </a:ext>
            </a:extLst>
          </p:cNvPr>
          <p:cNvSpPr>
            <a:spLocks noGrp="1"/>
          </p:cNvSpPr>
          <p:nvPr>
            <p:ph idx="1"/>
          </p:nvPr>
        </p:nvSpPr>
        <p:spPr/>
        <p:txBody>
          <a:bodyPr>
            <a:normAutofit/>
          </a:bodyPr>
          <a:lstStyle/>
          <a:p>
            <a:r>
              <a:rPr lang="en-US" altLang="zh-CN" sz="1800" dirty="0"/>
              <a:t>1</a:t>
            </a:r>
            <a:r>
              <a:rPr lang="zh-CN" altLang="en-US" sz="1800" dirty="0"/>
              <a:t>、进入阿里云镜像控制台</a:t>
            </a:r>
            <a:r>
              <a:rPr lang="en-US" altLang="zh-CN" sz="1800" dirty="0"/>
              <a:t>:</a:t>
            </a:r>
            <a:r>
              <a:rPr lang="en-US" altLang="zh-CN" sz="1800" dirty="0">
                <a:hlinkClick r:id="rId2"/>
              </a:rPr>
              <a:t>https://cr.console.aliyun.com/cn-hangzhou/instances/repositories</a:t>
            </a:r>
            <a:endParaRPr lang="en-US" altLang="zh-CN" sz="1800" dirty="0"/>
          </a:p>
          <a:p>
            <a:r>
              <a:rPr lang="en-US" altLang="zh-CN" sz="1800" dirty="0"/>
              <a:t>2</a:t>
            </a:r>
            <a:r>
              <a:rPr lang="zh-CN" altLang="en-US" sz="1800" dirty="0"/>
              <a:t>、创建仓库</a:t>
            </a:r>
            <a:r>
              <a:rPr lang="en-US" altLang="zh-CN" sz="1800" dirty="0"/>
              <a:t>:</a:t>
            </a:r>
            <a:endParaRPr lang="zh-CN" altLang="en-US" sz="1800" dirty="0"/>
          </a:p>
        </p:txBody>
      </p:sp>
      <p:pic>
        <p:nvPicPr>
          <p:cNvPr id="4" name="图片 3">
            <a:extLst>
              <a:ext uri="{FF2B5EF4-FFF2-40B4-BE49-F238E27FC236}">
                <a16:creationId xmlns:a16="http://schemas.microsoft.com/office/drawing/2014/main" id="{77F251BE-31D5-48F3-A94E-476FC9CEA47A}"/>
              </a:ext>
            </a:extLst>
          </p:cNvPr>
          <p:cNvPicPr>
            <a:picLocks noChangeAspect="1"/>
          </p:cNvPicPr>
          <p:nvPr/>
        </p:nvPicPr>
        <p:blipFill>
          <a:blip r:embed="rId3"/>
          <a:stretch>
            <a:fillRect/>
          </a:stretch>
        </p:blipFill>
        <p:spPr>
          <a:xfrm>
            <a:off x="1043444" y="2575168"/>
            <a:ext cx="4671465" cy="3736732"/>
          </a:xfrm>
          <a:prstGeom prst="rect">
            <a:avLst/>
          </a:prstGeom>
        </p:spPr>
      </p:pic>
      <p:pic>
        <p:nvPicPr>
          <p:cNvPr id="5" name="图片 4">
            <a:extLst>
              <a:ext uri="{FF2B5EF4-FFF2-40B4-BE49-F238E27FC236}">
                <a16:creationId xmlns:a16="http://schemas.microsoft.com/office/drawing/2014/main" id="{A8ACE79E-871F-49E5-8A7A-225BD2304A00}"/>
              </a:ext>
            </a:extLst>
          </p:cNvPr>
          <p:cNvPicPr>
            <a:picLocks noChangeAspect="1"/>
          </p:cNvPicPr>
          <p:nvPr/>
        </p:nvPicPr>
        <p:blipFill>
          <a:blip r:embed="rId4"/>
          <a:stretch>
            <a:fillRect/>
          </a:stretch>
        </p:blipFill>
        <p:spPr>
          <a:xfrm>
            <a:off x="6096000" y="3234777"/>
            <a:ext cx="5638891" cy="2781541"/>
          </a:xfrm>
          <a:prstGeom prst="rect">
            <a:avLst/>
          </a:prstGeom>
        </p:spPr>
      </p:pic>
    </p:spTree>
    <p:extLst>
      <p:ext uri="{BB962C8B-B14F-4D97-AF65-F5344CB8AC3E}">
        <p14:creationId xmlns:p14="http://schemas.microsoft.com/office/powerpoint/2010/main" val="4805227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A89E20-84EA-4CD5-9BAD-548167324236}"/>
              </a:ext>
            </a:extLst>
          </p:cNvPr>
          <p:cNvSpPr>
            <a:spLocks noGrp="1"/>
          </p:cNvSpPr>
          <p:nvPr>
            <p:ph type="title"/>
          </p:nvPr>
        </p:nvSpPr>
        <p:spPr/>
        <p:txBody>
          <a:bodyPr>
            <a:normAutofit/>
          </a:bodyPr>
          <a:lstStyle/>
          <a:p>
            <a:pPr algn="ctr"/>
            <a:r>
              <a:rPr lang="zh-CN" altLang="en-US" sz="2800" b="1" dirty="0"/>
              <a:t>本地镜像发布到阿里云</a:t>
            </a:r>
            <a:r>
              <a:rPr lang="en-US" altLang="zh-CN" sz="2800" b="1" dirty="0"/>
              <a:t>2-</a:t>
            </a:r>
            <a:r>
              <a:rPr lang="zh-CN" altLang="en-US" sz="2800" b="1" dirty="0"/>
              <a:t>书写命令</a:t>
            </a:r>
            <a:endParaRPr lang="zh-CN" altLang="en-US" sz="2800" dirty="0"/>
          </a:p>
        </p:txBody>
      </p:sp>
      <p:sp>
        <p:nvSpPr>
          <p:cNvPr id="3" name="内容占位符 2">
            <a:extLst>
              <a:ext uri="{FF2B5EF4-FFF2-40B4-BE49-F238E27FC236}">
                <a16:creationId xmlns:a16="http://schemas.microsoft.com/office/drawing/2014/main" id="{34477D0F-66A4-41AD-873A-4DB740FD7DA5}"/>
              </a:ext>
            </a:extLst>
          </p:cNvPr>
          <p:cNvSpPr>
            <a:spLocks noGrp="1"/>
          </p:cNvSpPr>
          <p:nvPr>
            <p:ph idx="1"/>
          </p:nvPr>
        </p:nvSpPr>
        <p:spPr/>
        <p:txBody>
          <a:bodyPr>
            <a:normAutofit/>
          </a:bodyPr>
          <a:lstStyle/>
          <a:p>
            <a:r>
              <a:rPr lang="en-US" altLang="zh-CN" sz="1800" b="1" dirty="0"/>
              <a:t>$ </a:t>
            </a:r>
            <a:r>
              <a:rPr lang="en-US" altLang="zh-CN" sz="1800" b="1" dirty="0" err="1"/>
              <a:t>sudo</a:t>
            </a:r>
            <a:r>
              <a:rPr lang="en-US" altLang="zh-CN" sz="1800" b="1" dirty="0"/>
              <a:t> docker login --username=szw_zhang registry.cn-hangzhou.aliyuncs.com</a:t>
            </a:r>
          </a:p>
          <a:p>
            <a:endParaRPr lang="en-US" altLang="zh-CN" sz="1800" b="1" dirty="0"/>
          </a:p>
          <a:p>
            <a:endParaRPr lang="en-US" altLang="zh-CN" sz="1800" b="1" dirty="0"/>
          </a:p>
          <a:p>
            <a:pPr marL="0" indent="0">
              <a:buNone/>
            </a:pPr>
            <a:endParaRPr lang="en-US" altLang="zh-CN" sz="1800" b="1" dirty="0"/>
          </a:p>
          <a:p>
            <a:r>
              <a:rPr lang="en-US" altLang="zh-CN" sz="1800" b="1" dirty="0"/>
              <a:t>$ </a:t>
            </a:r>
            <a:r>
              <a:rPr lang="en-US" altLang="zh-CN" sz="1800" b="1" dirty="0" err="1"/>
              <a:t>sudo</a:t>
            </a:r>
            <a:r>
              <a:rPr lang="en-US" altLang="zh-CN" sz="1800" b="1" dirty="0"/>
              <a:t> docker tag 11111 registry.cn-hangzhou.aliyuncs.com/szw_zhang/centos:7</a:t>
            </a:r>
          </a:p>
          <a:p>
            <a:pPr marL="0" indent="0">
              <a:buNone/>
            </a:pPr>
            <a:endParaRPr lang="en-US" altLang="zh-CN" sz="1800" b="1" dirty="0"/>
          </a:p>
          <a:p>
            <a:pPr marL="0" indent="0">
              <a:buNone/>
            </a:pPr>
            <a:endParaRPr lang="en-US" altLang="zh-CN" sz="1800" b="1" dirty="0"/>
          </a:p>
          <a:p>
            <a:r>
              <a:rPr lang="en-US" altLang="zh-CN" sz="1800" b="1" dirty="0"/>
              <a:t>$ </a:t>
            </a:r>
            <a:r>
              <a:rPr lang="en-US" altLang="zh-CN" sz="1800" b="1" dirty="0" err="1"/>
              <a:t>sudo</a:t>
            </a:r>
            <a:r>
              <a:rPr lang="en-US" altLang="zh-CN" sz="1800" b="1" dirty="0"/>
              <a:t> docker push registry.cn-hangzhou.aliyuncs.com/szw_zhang/centos:7</a:t>
            </a:r>
          </a:p>
          <a:p>
            <a:endParaRPr lang="zh-CN" altLang="en-US" sz="1800" b="1" dirty="0"/>
          </a:p>
        </p:txBody>
      </p:sp>
      <p:pic>
        <p:nvPicPr>
          <p:cNvPr id="5" name="图片 4">
            <a:extLst>
              <a:ext uri="{FF2B5EF4-FFF2-40B4-BE49-F238E27FC236}">
                <a16:creationId xmlns:a16="http://schemas.microsoft.com/office/drawing/2014/main" id="{ADB68247-3D84-4539-906F-CFF2BEEE6569}"/>
              </a:ext>
            </a:extLst>
          </p:cNvPr>
          <p:cNvPicPr>
            <a:picLocks noChangeAspect="1"/>
          </p:cNvPicPr>
          <p:nvPr/>
        </p:nvPicPr>
        <p:blipFill>
          <a:blip r:embed="rId2"/>
          <a:stretch>
            <a:fillRect/>
          </a:stretch>
        </p:blipFill>
        <p:spPr>
          <a:xfrm>
            <a:off x="1167503" y="2177519"/>
            <a:ext cx="2682472" cy="990686"/>
          </a:xfrm>
          <a:prstGeom prst="rect">
            <a:avLst/>
          </a:prstGeom>
        </p:spPr>
      </p:pic>
      <p:pic>
        <p:nvPicPr>
          <p:cNvPr id="6" name="图片 5">
            <a:extLst>
              <a:ext uri="{FF2B5EF4-FFF2-40B4-BE49-F238E27FC236}">
                <a16:creationId xmlns:a16="http://schemas.microsoft.com/office/drawing/2014/main" id="{DE1F73B7-A924-4C3A-AADE-DCB89304B161}"/>
              </a:ext>
            </a:extLst>
          </p:cNvPr>
          <p:cNvPicPr>
            <a:picLocks noChangeAspect="1"/>
          </p:cNvPicPr>
          <p:nvPr/>
        </p:nvPicPr>
        <p:blipFill>
          <a:blip r:embed="rId3"/>
          <a:stretch>
            <a:fillRect/>
          </a:stretch>
        </p:blipFill>
        <p:spPr>
          <a:xfrm>
            <a:off x="1167503" y="3689796"/>
            <a:ext cx="8679932" cy="441998"/>
          </a:xfrm>
          <a:prstGeom prst="rect">
            <a:avLst/>
          </a:prstGeom>
        </p:spPr>
      </p:pic>
      <p:pic>
        <p:nvPicPr>
          <p:cNvPr id="7" name="图片 6">
            <a:extLst>
              <a:ext uri="{FF2B5EF4-FFF2-40B4-BE49-F238E27FC236}">
                <a16:creationId xmlns:a16="http://schemas.microsoft.com/office/drawing/2014/main" id="{B505A68E-1F3A-42EA-95DF-14DCC4736130}"/>
              </a:ext>
            </a:extLst>
          </p:cNvPr>
          <p:cNvPicPr>
            <a:picLocks noChangeAspect="1"/>
          </p:cNvPicPr>
          <p:nvPr/>
        </p:nvPicPr>
        <p:blipFill>
          <a:blip r:embed="rId4"/>
          <a:stretch>
            <a:fillRect/>
          </a:stretch>
        </p:blipFill>
        <p:spPr>
          <a:xfrm>
            <a:off x="1167503" y="4866212"/>
            <a:ext cx="7674005" cy="853514"/>
          </a:xfrm>
          <a:prstGeom prst="rect">
            <a:avLst/>
          </a:prstGeom>
        </p:spPr>
      </p:pic>
    </p:spTree>
    <p:extLst>
      <p:ext uri="{BB962C8B-B14F-4D97-AF65-F5344CB8AC3E}">
        <p14:creationId xmlns:p14="http://schemas.microsoft.com/office/powerpoint/2010/main" val="3535705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7A0F0-610D-4364-B42F-7F59225B04C6}"/>
              </a:ext>
            </a:extLst>
          </p:cNvPr>
          <p:cNvSpPr>
            <a:spLocks noGrp="1"/>
          </p:cNvSpPr>
          <p:nvPr>
            <p:ph type="title"/>
          </p:nvPr>
        </p:nvSpPr>
        <p:spPr/>
        <p:txBody>
          <a:bodyPr>
            <a:normAutofit/>
          </a:bodyPr>
          <a:lstStyle/>
          <a:p>
            <a:pPr algn="ctr"/>
            <a:r>
              <a:rPr lang="zh-CN" altLang="en-US" sz="2800" b="1" dirty="0"/>
              <a:t>本地镜像发布到阿里云</a:t>
            </a:r>
            <a:r>
              <a:rPr lang="en-US" altLang="zh-CN" sz="2800" b="1" dirty="0"/>
              <a:t>3-</a:t>
            </a:r>
            <a:r>
              <a:rPr lang="zh-CN" altLang="en-US" sz="2800" b="1" dirty="0"/>
              <a:t>阿里云</a:t>
            </a:r>
            <a:r>
              <a:rPr lang="en-US" altLang="zh-CN" sz="2800" b="1" dirty="0"/>
              <a:t>pull</a:t>
            </a:r>
            <a:r>
              <a:rPr lang="zh-CN" altLang="en-US" sz="2800" b="1" dirty="0"/>
              <a:t>到本地</a:t>
            </a:r>
            <a:endParaRPr lang="zh-CN" altLang="en-US" sz="2800" dirty="0"/>
          </a:p>
        </p:txBody>
      </p:sp>
      <p:sp>
        <p:nvSpPr>
          <p:cNvPr id="3" name="内容占位符 2">
            <a:extLst>
              <a:ext uri="{FF2B5EF4-FFF2-40B4-BE49-F238E27FC236}">
                <a16:creationId xmlns:a16="http://schemas.microsoft.com/office/drawing/2014/main" id="{8AD86FFD-4B3E-4BBB-A7F7-49D9B034EED0}"/>
              </a:ext>
            </a:extLst>
          </p:cNvPr>
          <p:cNvSpPr>
            <a:spLocks noGrp="1"/>
          </p:cNvSpPr>
          <p:nvPr>
            <p:ph idx="1"/>
          </p:nvPr>
        </p:nvSpPr>
        <p:spPr/>
        <p:txBody>
          <a:bodyPr>
            <a:normAutofit/>
          </a:bodyPr>
          <a:lstStyle/>
          <a:p>
            <a:r>
              <a:rPr lang="en-US" altLang="zh-CN" sz="1800" b="1" dirty="0"/>
              <a:t>1</a:t>
            </a:r>
            <a:r>
              <a:rPr lang="zh-CN" altLang="en-US" sz="1800" b="1" dirty="0"/>
              <a:t>、</a:t>
            </a:r>
            <a:r>
              <a:rPr lang="en-US" altLang="zh-CN" sz="1800" b="1" dirty="0">
                <a:hlinkClick r:id="rId2"/>
              </a:rPr>
              <a:t>https://cr.console.aliyun.com/images/cn-hangzhou/szw_zhang/mycentos/detail</a:t>
            </a:r>
            <a:endParaRPr lang="en-US" altLang="zh-CN" sz="1800" b="1" dirty="0"/>
          </a:p>
          <a:p>
            <a:r>
              <a:rPr lang="zh-CN" altLang="en-US" sz="1800" b="1" dirty="0"/>
              <a:t>打开即可发现镜像已经被推送过来了</a:t>
            </a:r>
            <a:endParaRPr lang="en-US" altLang="zh-CN" sz="1800" b="1" dirty="0"/>
          </a:p>
          <a:p>
            <a:r>
              <a:rPr lang="en-US" altLang="zh-CN" sz="1800" b="1" dirty="0"/>
              <a:t>2</a:t>
            </a:r>
            <a:r>
              <a:rPr lang="zh-CN" altLang="en-US" sz="1800" b="1" dirty="0"/>
              <a:t>、</a:t>
            </a:r>
            <a:r>
              <a:rPr lang="en-US" altLang="zh-CN" sz="1800" b="1" dirty="0"/>
              <a:t>docker pull registry.cn-hangzhou.aliyuncs.com/szw_zhang/</a:t>
            </a:r>
            <a:r>
              <a:rPr lang="en-US" altLang="zh-CN" sz="1800" b="1" dirty="0" err="1"/>
              <a:t>mycentos</a:t>
            </a:r>
            <a:r>
              <a:rPr lang="en-US" altLang="zh-CN" sz="1800" b="1" dirty="0"/>
              <a:t> </a:t>
            </a:r>
            <a:r>
              <a:rPr lang="zh-CN" altLang="en-US" sz="1800" b="1" dirty="0"/>
              <a:t>即可下载到本地</a:t>
            </a:r>
            <a:endParaRPr lang="en-US" altLang="zh-CN" sz="1800" b="1" dirty="0"/>
          </a:p>
          <a:p>
            <a:endParaRPr lang="zh-CN" altLang="en-US" sz="1800" b="1" dirty="0"/>
          </a:p>
        </p:txBody>
      </p:sp>
      <p:pic>
        <p:nvPicPr>
          <p:cNvPr id="4" name="图片 3">
            <a:extLst>
              <a:ext uri="{FF2B5EF4-FFF2-40B4-BE49-F238E27FC236}">
                <a16:creationId xmlns:a16="http://schemas.microsoft.com/office/drawing/2014/main" id="{378EFB13-129E-4033-B700-037971A961A5}"/>
              </a:ext>
            </a:extLst>
          </p:cNvPr>
          <p:cNvPicPr>
            <a:picLocks noChangeAspect="1"/>
          </p:cNvPicPr>
          <p:nvPr/>
        </p:nvPicPr>
        <p:blipFill>
          <a:blip r:embed="rId3"/>
          <a:stretch>
            <a:fillRect/>
          </a:stretch>
        </p:blipFill>
        <p:spPr>
          <a:xfrm>
            <a:off x="1003312" y="3091614"/>
            <a:ext cx="4206605" cy="1272650"/>
          </a:xfrm>
          <a:prstGeom prst="rect">
            <a:avLst/>
          </a:prstGeom>
        </p:spPr>
      </p:pic>
    </p:spTree>
    <p:extLst>
      <p:ext uri="{BB962C8B-B14F-4D97-AF65-F5344CB8AC3E}">
        <p14:creationId xmlns:p14="http://schemas.microsoft.com/office/powerpoint/2010/main" val="4226855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26AB6E-589E-4ED2-968E-EABA4914B691}"/>
              </a:ext>
            </a:extLst>
          </p:cNvPr>
          <p:cNvSpPr>
            <a:spLocks noGrp="1"/>
          </p:cNvSpPr>
          <p:nvPr>
            <p:ph type="title"/>
          </p:nvPr>
        </p:nvSpPr>
        <p:spPr/>
        <p:txBody>
          <a:bodyPr>
            <a:normAutofit/>
          </a:bodyPr>
          <a:lstStyle/>
          <a:p>
            <a:pPr algn="ctr"/>
            <a:r>
              <a:rPr lang="en-US" altLang="zh-CN" sz="2800" b="1" dirty="0"/>
              <a:t>Docker</a:t>
            </a:r>
            <a:r>
              <a:rPr lang="zh-CN" altLang="en-US" sz="2800" b="1" dirty="0"/>
              <a:t>中的</a:t>
            </a:r>
            <a:r>
              <a:rPr lang="en-US" altLang="zh-CN" sz="2800" b="1" dirty="0"/>
              <a:t>ubuntu</a:t>
            </a:r>
            <a:r>
              <a:rPr lang="zh-CN" altLang="en-US" sz="2800" b="1" dirty="0"/>
              <a:t>下为</a:t>
            </a:r>
            <a:r>
              <a:rPr lang="en-US" altLang="zh-CN" sz="2800" b="1" dirty="0"/>
              <a:t>Vim</a:t>
            </a:r>
            <a:r>
              <a:rPr lang="zh-CN" altLang="en-US" sz="2800" b="1" dirty="0"/>
              <a:t>配置</a:t>
            </a:r>
            <a:r>
              <a:rPr lang="en-US" altLang="zh-CN" sz="2800" b="1" dirty="0"/>
              <a:t>python</a:t>
            </a:r>
            <a:r>
              <a:rPr lang="zh-CN" altLang="en-US" sz="2800" b="1" dirty="0"/>
              <a:t>环境</a:t>
            </a:r>
          </a:p>
        </p:txBody>
      </p:sp>
      <p:sp>
        <p:nvSpPr>
          <p:cNvPr id="3" name="内容占位符 2">
            <a:extLst>
              <a:ext uri="{FF2B5EF4-FFF2-40B4-BE49-F238E27FC236}">
                <a16:creationId xmlns:a16="http://schemas.microsoft.com/office/drawing/2014/main" id="{1D9D44D0-2FCD-4E11-95CE-5ECD6B251F7D}"/>
              </a:ext>
            </a:extLst>
          </p:cNvPr>
          <p:cNvSpPr>
            <a:spLocks noGrp="1"/>
          </p:cNvSpPr>
          <p:nvPr>
            <p:ph idx="1"/>
          </p:nvPr>
        </p:nvSpPr>
        <p:spPr/>
        <p:txBody>
          <a:bodyPr>
            <a:noAutofit/>
          </a:bodyPr>
          <a:lstStyle/>
          <a:p>
            <a:r>
              <a:rPr lang="en-US" altLang="zh-CN" sz="1200" b="1" dirty="0"/>
              <a:t>1</a:t>
            </a:r>
            <a:r>
              <a:rPr lang="zh-CN" altLang="en-US" sz="1200" b="1" dirty="0"/>
              <a:t>、配置</a:t>
            </a:r>
            <a:r>
              <a:rPr lang="en-US" altLang="zh-CN" sz="1200" b="1" dirty="0"/>
              <a:t>docker</a:t>
            </a:r>
            <a:r>
              <a:rPr lang="zh-CN" altLang="en-US" sz="1200" b="1" dirty="0"/>
              <a:t>中的</a:t>
            </a:r>
            <a:r>
              <a:rPr lang="en-US" altLang="zh-CN" sz="1200" b="1" dirty="0"/>
              <a:t>ubuntu</a:t>
            </a:r>
            <a:r>
              <a:rPr lang="zh-CN" altLang="en-US" sz="1200" b="1" dirty="0"/>
              <a:t>换为国内源</a:t>
            </a:r>
            <a:r>
              <a:rPr lang="en-US" altLang="zh-CN" sz="1200" b="1" dirty="0"/>
              <a:t>:</a:t>
            </a:r>
            <a:r>
              <a:rPr lang="fr-FR" altLang="zh-CN" sz="1200" b="1" dirty="0"/>
              <a:t> cat /dev/null &gt; /etc/apt/sources.list</a:t>
            </a:r>
            <a:r>
              <a:rPr lang="en-US" altLang="zh-CN" sz="1200" b="1" dirty="0"/>
              <a:t>(</a:t>
            </a:r>
            <a:r>
              <a:rPr lang="zh-CN" altLang="en-US" sz="1200" b="1" dirty="0"/>
              <a:t>清空原来国外源的内容</a:t>
            </a:r>
            <a:r>
              <a:rPr lang="en-US" altLang="zh-CN" sz="1200" b="1" dirty="0"/>
              <a:t>)</a:t>
            </a:r>
          </a:p>
          <a:p>
            <a:r>
              <a:rPr lang="en-US" altLang="zh-CN" sz="1200" b="1" dirty="0"/>
              <a:t>2</a:t>
            </a:r>
            <a:r>
              <a:rPr lang="zh-CN" altLang="en-US" sz="1200" b="1" dirty="0"/>
              <a:t>、换国内源、下载</a:t>
            </a:r>
            <a:r>
              <a:rPr lang="en-US" altLang="zh-CN" sz="1200" b="1" dirty="0"/>
              <a:t>vim</a:t>
            </a:r>
          </a:p>
          <a:p>
            <a:r>
              <a:rPr lang="en-US" altLang="zh-CN" sz="1200" b="1" dirty="0"/>
              <a:t>echo "deb http://mirrors.aliyun.com/ubuntu/ bionic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 http://mirrors.aliyun.com/ubuntu/ bionic-security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 http://mirrors.aliyun.com/ubuntu/ bionic-updates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 http://mirrors.aliyun.com/ubuntu/ bionic-proposed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 http://mirrors.aliyun.com/ubuntu/ bionic-backports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a:t>
            </a:r>
            <a:r>
              <a:rPr lang="en-US" altLang="zh-CN" sz="1200" b="1" dirty="0" err="1"/>
              <a:t>src</a:t>
            </a:r>
            <a:r>
              <a:rPr lang="en-US" altLang="zh-CN" sz="1200" b="1" dirty="0"/>
              <a:t> http://mirrors.aliyun.com/ubuntu/ bionic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a:t>
            </a:r>
            <a:r>
              <a:rPr lang="en-US" altLang="zh-CN" sz="1200" b="1" dirty="0" err="1"/>
              <a:t>src</a:t>
            </a:r>
            <a:r>
              <a:rPr lang="en-US" altLang="zh-CN" sz="1200" b="1" dirty="0"/>
              <a:t> http://mirrors.aliyun.com/ubuntu/ bionic-security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a:t>
            </a:r>
            <a:r>
              <a:rPr lang="en-US" altLang="zh-CN" sz="1200" b="1" dirty="0" err="1"/>
              <a:t>src</a:t>
            </a:r>
            <a:r>
              <a:rPr lang="en-US" altLang="zh-CN" sz="1200" b="1" dirty="0"/>
              <a:t> http://mirrors.aliyun.com/ubuntu/ bionic-updates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a:t>
            </a:r>
            <a:r>
              <a:rPr lang="en-US" altLang="zh-CN" sz="1200" b="1" dirty="0" err="1"/>
              <a:t>src</a:t>
            </a:r>
            <a:r>
              <a:rPr lang="en-US" altLang="zh-CN" sz="1200" b="1" dirty="0"/>
              <a:t> http://mirrors.aliyun.com/ubuntu/ bionic-proposed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a:t>
            </a:r>
            <a:r>
              <a:rPr lang="en-US" altLang="zh-CN" sz="1200" b="1" dirty="0" err="1"/>
              <a:t>src</a:t>
            </a:r>
            <a:r>
              <a:rPr lang="en-US" altLang="zh-CN" sz="1200" b="1" dirty="0"/>
              <a:t> http://mirrors.aliyun.com/ubuntu/ bionic-backports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hlinkClick r:id="rId2"/>
              </a:rPr>
              <a:t>3</a:t>
            </a:r>
            <a:r>
              <a:rPr lang="zh-CN" altLang="en-US" sz="1200" b="1" dirty="0">
                <a:hlinkClick r:id="rId2"/>
              </a:rPr>
              <a:t>、配置</a:t>
            </a:r>
            <a:r>
              <a:rPr lang="en-US" altLang="zh-CN" sz="1200" b="1" dirty="0">
                <a:hlinkClick r:id="rId2"/>
              </a:rPr>
              <a:t>vim(vim /</a:t>
            </a:r>
            <a:r>
              <a:rPr lang="en-US" altLang="zh-CN" sz="1200" b="1" dirty="0" err="1">
                <a:hlinkClick r:id="rId2"/>
              </a:rPr>
              <a:t>etc</a:t>
            </a:r>
            <a:r>
              <a:rPr lang="en-US" altLang="zh-CN" sz="1200" b="1" dirty="0">
                <a:hlinkClick r:id="rId2"/>
              </a:rPr>
              <a:t>/vim/</a:t>
            </a:r>
            <a:r>
              <a:rPr lang="en-US" altLang="zh-CN" sz="1200" b="1" dirty="0" err="1">
                <a:hlinkClick r:id="rId2"/>
              </a:rPr>
              <a:t>vimrc</a:t>
            </a:r>
            <a:r>
              <a:rPr lang="en-US" altLang="zh-CN" sz="1200" b="1" dirty="0">
                <a:hlinkClick r:id="rId2"/>
              </a:rPr>
              <a:t>)</a:t>
            </a:r>
          </a:p>
          <a:p>
            <a:r>
              <a:rPr lang="en-US" altLang="zh-CN" sz="1200" b="1" dirty="0">
                <a:hlinkClick r:id="rId2"/>
              </a:rPr>
              <a:t>https://blog.csdn.net/chuanj1985/article/details/6873830</a:t>
            </a:r>
            <a:endParaRPr lang="zh-CN" altLang="en-US" sz="1200" b="1" dirty="0"/>
          </a:p>
        </p:txBody>
      </p:sp>
    </p:spTree>
    <p:extLst>
      <p:ext uri="{BB962C8B-B14F-4D97-AF65-F5344CB8AC3E}">
        <p14:creationId xmlns:p14="http://schemas.microsoft.com/office/powerpoint/2010/main" val="38898454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CA20B-6E06-49FC-BB99-FE89FBC4576C}"/>
              </a:ext>
            </a:extLst>
          </p:cNvPr>
          <p:cNvSpPr>
            <a:spLocks noGrp="1"/>
          </p:cNvSpPr>
          <p:nvPr>
            <p:ph type="title"/>
          </p:nvPr>
        </p:nvSpPr>
        <p:spPr/>
        <p:txBody>
          <a:bodyPr>
            <a:normAutofit/>
          </a:bodyPr>
          <a:lstStyle/>
          <a:p>
            <a:pPr algn="ctr"/>
            <a:r>
              <a:rPr lang="en-US" altLang="zh-CN" sz="2800" b="1" dirty="0"/>
              <a:t>Docker</a:t>
            </a:r>
            <a:r>
              <a:rPr lang="zh-CN" altLang="en-US" sz="2800" b="1" dirty="0"/>
              <a:t>中的</a:t>
            </a:r>
            <a:r>
              <a:rPr lang="en-US" altLang="zh-CN" sz="2800" b="1" dirty="0"/>
              <a:t>ubuntu</a:t>
            </a:r>
            <a:r>
              <a:rPr lang="zh-CN" altLang="en-US" sz="2800" b="1" dirty="0"/>
              <a:t>下换源</a:t>
            </a:r>
            <a:endParaRPr lang="zh-CN" altLang="en-US" sz="2800" dirty="0"/>
          </a:p>
        </p:txBody>
      </p:sp>
      <p:sp>
        <p:nvSpPr>
          <p:cNvPr id="3" name="内容占位符 2">
            <a:extLst>
              <a:ext uri="{FF2B5EF4-FFF2-40B4-BE49-F238E27FC236}">
                <a16:creationId xmlns:a16="http://schemas.microsoft.com/office/drawing/2014/main" id="{0B973B86-2F8F-4F97-8120-D863667C5337}"/>
              </a:ext>
            </a:extLst>
          </p:cNvPr>
          <p:cNvSpPr>
            <a:spLocks noGrp="1"/>
          </p:cNvSpPr>
          <p:nvPr>
            <p:ph idx="1"/>
          </p:nvPr>
        </p:nvSpPr>
        <p:spPr/>
        <p:txBody>
          <a:bodyPr>
            <a:normAutofit/>
          </a:bodyPr>
          <a:lstStyle/>
          <a:p>
            <a:r>
              <a:rPr lang="en-US" altLang="zh-CN" sz="900" b="1" dirty="0"/>
              <a:t>echo “echo "deb http://mirrors.aliyun.com/ubuntu/ bionic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 http://mirrors.aliyun.com/ubuntu/ bionic-security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 http://mirrors.aliyun.com/ubuntu/ bionic-updates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 http://mirrors.aliyun.com/ubuntu/ bionic-proposed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 http://mirrors.aliyun.com/ubuntu/ bionic-backports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a:t>
            </a:r>
            <a:r>
              <a:rPr lang="en-US" altLang="zh-CN" sz="900" b="1" dirty="0" err="1"/>
              <a:t>src</a:t>
            </a:r>
            <a:r>
              <a:rPr lang="en-US" altLang="zh-CN" sz="900" b="1" dirty="0"/>
              <a:t> http://mirrors.aliyun.com/ubuntu/ bionic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a:t>
            </a:r>
            <a:r>
              <a:rPr lang="en-US" altLang="zh-CN" sz="900" b="1" dirty="0" err="1"/>
              <a:t>src</a:t>
            </a:r>
            <a:r>
              <a:rPr lang="en-US" altLang="zh-CN" sz="900" b="1" dirty="0"/>
              <a:t> http://mirrors.aliyun.com/ubuntu/ bionic-security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a:t>
            </a:r>
            <a:r>
              <a:rPr lang="en-US" altLang="zh-CN" sz="900" b="1" dirty="0" err="1"/>
              <a:t>src</a:t>
            </a:r>
            <a:r>
              <a:rPr lang="en-US" altLang="zh-CN" sz="900" b="1" dirty="0"/>
              <a:t> http://mirrors.aliyun.com/ubuntu/ bionic-updates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a:t>
            </a:r>
            <a:r>
              <a:rPr lang="en-US" altLang="zh-CN" sz="900" b="1" dirty="0" err="1"/>
              <a:t>src</a:t>
            </a:r>
            <a:r>
              <a:rPr lang="en-US" altLang="zh-CN" sz="900" b="1" dirty="0"/>
              <a:t> http://mirrors.aliyun.com/ubuntu/ bionic-proposed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a:t>
            </a:r>
            <a:r>
              <a:rPr lang="en-US" altLang="zh-CN" sz="900" b="1" dirty="0" err="1"/>
              <a:t>src</a:t>
            </a:r>
            <a:r>
              <a:rPr lang="en-US" altLang="zh-CN" sz="900" b="1" dirty="0"/>
              <a:t> http://mirrors.aliyun.com/ubuntu/ bionic-backports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zh-CN" altLang="en-US" sz="900" b="1" dirty="0"/>
          </a:p>
        </p:txBody>
      </p:sp>
    </p:spTree>
    <p:extLst>
      <p:ext uri="{BB962C8B-B14F-4D97-AF65-F5344CB8AC3E}">
        <p14:creationId xmlns:p14="http://schemas.microsoft.com/office/powerpoint/2010/main" val="1329257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D33E7-B59A-4675-8542-D1E018CABC77}"/>
              </a:ext>
            </a:extLst>
          </p:cNvPr>
          <p:cNvSpPr>
            <a:spLocks noGrp="1"/>
          </p:cNvSpPr>
          <p:nvPr>
            <p:ph type="title"/>
          </p:nvPr>
        </p:nvSpPr>
        <p:spPr/>
        <p:txBody>
          <a:bodyPr>
            <a:normAutofit/>
          </a:bodyPr>
          <a:lstStyle/>
          <a:p>
            <a:pPr algn="ctr"/>
            <a:r>
              <a:rPr lang="en-US" altLang="zh-CN" sz="2800" b="1" dirty="0"/>
              <a:t>vim</a:t>
            </a:r>
            <a:r>
              <a:rPr lang="zh-CN" altLang="en-US" sz="2800" b="1" dirty="0"/>
              <a:t>的配置</a:t>
            </a:r>
          </a:p>
        </p:txBody>
      </p:sp>
      <p:sp>
        <p:nvSpPr>
          <p:cNvPr id="3" name="内容占位符 2">
            <a:extLst>
              <a:ext uri="{FF2B5EF4-FFF2-40B4-BE49-F238E27FC236}">
                <a16:creationId xmlns:a16="http://schemas.microsoft.com/office/drawing/2014/main" id="{949512C4-43CD-4131-BD2A-25FBD036EFFF}"/>
              </a:ext>
            </a:extLst>
          </p:cNvPr>
          <p:cNvSpPr>
            <a:spLocks noGrp="1"/>
          </p:cNvSpPr>
          <p:nvPr>
            <p:ph idx="1"/>
          </p:nvPr>
        </p:nvSpPr>
        <p:spPr/>
        <p:txBody>
          <a:bodyPr>
            <a:normAutofit/>
          </a:bodyPr>
          <a:lstStyle/>
          <a:p>
            <a:r>
              <a:rPr lang="en-US" altLang="zh-CN" sz="1800" b="1" dirty="0">
                <a:hlinkClick r:id="rId2"/>
              </a:rPr>
              <a:t>1</a:t>
            </a:r>
            <a:r>
              <a:rPr lang="zh-CN" altLang="en-US" sz="1800" b="1" dirty="0">
                <a:hlinkClick r:id="rId2"/>
              </a:rPr>
              <a:t>、彻底删除</a:t>
            </a:r>
            <a:r>
              <a:rPr lang="en-US" altLang="zh-CN" sz="1800" b="1" dirty="0" err="1">
                <a:hlinkClick r:id="rId2"/>
              </a:rPr>
              <a:t>vim:https</a:t>
            </a:r>
            <a:r>
              <a:rPr lang="en-US" altLang="zh-CN" sz="1800" b="1" dirty="0">
                <a:hlinkClick r:id="rId2"/>
              </a:rPr>
              <a:t>://www.youzack.com/ListeningExercise/Episode/389?mediaType=audio</a:t>
            </a:r>
            <a:endParaRPr lang="en-US" altLang="zh-CN" sz="1800" b="1" dirty="0"/>
          </a:p>
          <a:p>
            <a:r>
              <a:rPr lang="en-US" altLang="zh-CN" sz="1800" b="1" dirty="0">
                <a:hlinkClick r:id="rId3"/>
              </a:rPr>
              <a:t>2</a:t>
            </a:r>
            <a:r>
              <a:rPr lang="zh-CN" altLang="en-US" sz="1800" b="1" dirty="0">
                <a:hlinkClick r:id="rId3"/>
              </a:rPr>
              <a:t>、</a:t>
            </a:r>
            <a:r>
              <a:rPr lang="zh-CN" altLang="en-US" sz="1800" dirty="0">
                <a:hlinkClick r:id="rId3"/>
              </a:rPr>
              <a:t>配置</a:t>
            </a:r>
            <a:r>
              <a:rPr lang="en-US" altLang="zh-CN" sz="1800" dirty="0" err="1">
                <a:hlinkClick r:id="rId3"/>
              </a:rPr>
              <a:t>vim:https</a:t>
            </a:r>
            <a:r>
              <a:rPr lang="en-US" altLang="zh-CN" sz="1800" dirty="0">
                <a:hlinkClick r:id="rId3"/>
              </a:rPr>
              <a:t>://blog.51cto.com/zpf666/2335640</a:t>
            </a:r>
            <a:endParaRPr lang="en-US" altLang="zh-CN" sz="1800" dirty="0"/>
          </a:p>
          <a:p>
            <a:r>
              <a:rPr lang="en-US" altLang="zh-CN" sz="1800" b="1" dirty="0"/>
              <a:t>3</a:t>
            </a:r>
            <a:r>
              <a:rPr lang="zh-CN" altLang="en-US" sz="1800" b="1" dirty="0"/>
              <a:t>、插件的下载</a:t>
            </a:r>
            <a:r>
              <a:rPr lang="en-US" altLang="zh-CN" sz="1800" b="1" dirty="0"/>
              <a:t>:</a:t>
            </a:r>
          </a:p>
          <a:p>
            <a:r>
              <a:rPr lang="en-US" altLang="zh-CN" sz="1800" b="1" dirty="0" err="1"/>
              <a:t>sudo</a:t>
            </a:r>
            <a:r>
              <a:rPr lang="en-US" altLang="zh-CN" sz="1800" b="1" dirty="0"/>
              <a:t> apt install python</a:t>
            </a:r>
          </a:p>
          <a:p>
            <a:r>
              <a:rPr lang="en-US" altLang="zh-CN" sz="1800" b="1" dirty="0" err="1"/>
              <a:t>sudo</a:t>
            </a:r>
            <a:r>
              <a:rPr lang="en-US" altLang="zh-CN" sz="1800" b="1" dirty="0"/>
              <a:t> apt install git</a:t>
            </a:r>
          </a:p>
          <a:p>
            <a:r>
              <a:rPr lang="en-US" altLang="zh-CN" sz="1800" b="1" dirty="0"/>
              <a:t>git clone https://github.com/chxuan/vimplus.git ~/.</a:t>
            </a:r>
            <a:r>
              <a:rPr lang="en-US" altLang="zh-CN" sz="1800" b="1" dirty="0" err="1"/>
              <a:t>vimplus</a:t>
            </a:r>
            <a:endParaRPr lang="en-US" altLang="zh-CN" sz="1800" b="1" dirty="0"/>
          </a:p>
          <a:p>
            <a:r>
              <a:rPr lang="en-US" altLang="zh-CN" sz="1800" b="1" dirty="0"/>
              <a:t>cd ~/.</a:t>
            </a:r>
            <a:r>
              <a:rPr lang="en-US" altLang="zh-CN" sz="1800" b="1" dirty="0" err="1"/>
              <a:t>vimplus</a:t>
            </a:r>
            <a:endParaRPr lang="en-US" altLang="zh-CN" sz="1800" b="1" dirty="0"/>
          </a:p>
          <a:p>
            <a:r>
              <a:rPr lang="en-US" altLang="zh-CN" sz="1800" b="1" dirty="0"/>
              <a:t> ./install.sh  #</a:t>
            </a:r>
            <a:r>
              <a:rPr lang="zh-CN" altLang="en-US" sz="1800" b="1" dirty="0"/>
              <a:t>注意选择</a:t>
            </a:r>
            <a:r>
              <a:rPr lang="en-US" altLang="zh-CN" sz="1800" b="1" dirty="0"/>
              <a:t>python3</a:t>
            </a:r>
          </a:p>
          <a:p>
            <a:endParaRPr lang="en-US" altLang="zh-CN" sz="1800" dirty="0"/>
          </a:p>
        </p:txBody>
      </p:sp>
    </p:spTree>
    <p:extLst>
      <p:ext uri="{BB962C8B-B14F-4D97-AF65-F5344CB8AC3E}">
        <p14:creationId xmlns:p14="http://schemas.microsoft.com/office/powerpoint/2010/main" val="26597516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8B6A6-2311-420C-80BD-E4F4B6BD00B4}"/>
              </a:ext>
            </a:extLst>
          </p:cNvPr>
          <p:cNvSpPr>
            <a:spLocks noGrp="1"/>
          </p:cNvSpPr>
          <p:nvPr>
            <p:ph type="title"/>
          </p:nvPr>
        </p:nvSpPr>
        <p:spPr/>
        <p:txBody>
          <a:bodyPr>
            <a:normAutofit/>
          </a:bodyPr>
          <a:lstStyle/>
          <a:p>
            <a:pPr algn="ctr"/>
            <a:r>
              <a:rPr lang="zh-CN" altLang="en-US" sz="2800" b="1" dirty="0"/>
              <a:t>为</a:t>
            </a:r>
            <a:r>
              <a:rPr lang="en-US" altLang="zh-CN" sz="2800" b="1" dirty="0"/>
              <a:t>docker</a:t>
            </a:r>
            <a:r>
              <a:rPr lang="zh-CN" altLang="en-US" sz="2800" b="1" dirty="0"/>
              <a:t>中的</a:t>
            </a:r>
            <a:r>
              <a:rPr lang="en-US" altLang="zh-CN" sz="2800" b="1" dirty="0"/>
              <a:t>ubuntu</a:t>
            </a:r>
            <a:r>
              <a:rPr lang="zh-CN" altLang="en-US" sz="2800" b="1" dirty="0"/>
              <a:t>配置虚拟环境</a:t>
            </a:r>
          </a:p>
        </p:txBody>
      </p:sp>
      <p:sp>
        <p:nvSpPr>
          <p:cNvPr id="3" name="内容占位符 2">
            <a:extLst>
              <a:ext uri="{FF2B5EF4-FFF2-40B4-BE49-F238E27FC236}">
                <a16:creationId xmlns:a16="http://schemas.microsoft.com/office/drawing/2014/main" id="{5F27AEDF-3402-4CC2-B9AB-E4821CDDB3C0}"/>
              </a:ext>
            </a:extLst>
          </p:cNvPr>
          <p:cNvSpPr>
            <a:spLocks noGrp="1"/>
          </p:cNvSpPr>
          <p:nvPr>
            <p:ph idx="1"/>
          </p:nvPr>
        </p:nvSpPr>
        <p:spPr/>
        <p:txBody>
          <a:bodyPr/>
          <a:lstStyle/>
          <a:p>
            <a:r>
              <a:rPr lang="en-US" altLang="zh-CN" sz="1800" b="1" dirty="0"/>
              <a:t>1</a:t>
            </a:r>
            <a:r>
              <a:rPr lang="zh-CN" altLang="en-US" sz="1800" dirty="0"/>
              <a:t>、</a:t>
            </a:r>
            <a:r>
              <a:rPr lang="en-US" altLang="zh-CN" sz="1800" dirty="0">
                <a:hlinkClick r:id="rId2"/>
              </a:rPr>
              <a:t> https://blog.csdn.net/debug_cpp/article/details/2687067</a:t>
            </a:r>
            <a:r>
              <a:rPr lang="en-US" altLang="zh-CN" sz="1800" dirty="0"/>
              <a:t>  </a:t>
            </a:r>
            <a:r>
              <a:rPr lang="zh-CN" altLang="en-US" sz="1800" dirty="0"/>
              <a:t>查看</a:t>
            </a:r>
            <a:r>
              <a:rPr lang="en-US" altLang="zh-CN" sz="1800" dirty="0"/>
              <a:t>ubuntu</a:t>
            </a:r>
            <a:r>
              <a:rPr lang="zh-CN" altLang="en-US" sz="1800" dirty="0"/>
              <a:t>的版本 </a:t>
            </a:r>
            <a:r>
              <a:rPr lang="en-US" altLang="zh-CN" sz="1800" dirty="0"/>
              <a:t>cat /</a:t>
            </a:r>
            <a:r>
              <a:rPr lang="en-US" altLang="zh-CN" sz="1800" dirty="0" err="1"/>
              <a:t>etc</a:t>
            </a:r>
            <a:r>
              <a:rPr lang="en-US" altLang="zh-CN" sz="1800" dirty="0"/>
              <a:t>/issue</a:t>
            </a:r>
          </a:p>
          <a:p>
            <a:r>
              <a:rPr lang="en-US" altLang="zh-CN" sz="1800" b="1" dirty="0"/>
              <a:t>2</a:t>
            </a:r>
            <a:r>
              <a:rPr lang="zh-CN" altLang="en-US" sz="1800" b="1" dirty="0"/>
              <a:t>、</a:t>
            </a:r>
            <a:r>
              <a:rPr lang="en-US" altLang="zh-CN" sz="1800" b="1" dirty="0"/>
              <a:t> </a:t>
            </a:r>
            <a:r>
              <a:rPr lang="en-US" altLang="zh-CN" sz="1800" b="1" dirty="0" err="1"/>
              <a:t>virtuale</a:t>
            </a:r>
            <a:r>
              <a:rPr lang="zh-CN" altLang="en-US" sz="1800" b="1" dirty="0"/>
              <a:t>使用</a:t>
            </a:r>
            <a:r>
              <a:rPr lang="en-US" altLang="zh-CN" sz="1800" b="1" dirty="0"/>
              <a:t>, Ubuntu</a:t>
            </a:r>
            <a:r>
              <a:rPr lang="zh-CN" altLang="en-US" sz="1800" b="1" dirty="0"/>
              <a:t>安装 </a:t>
            </a:r>
            <a:r>
              <a:rPr lang="en-US" altLang="zh-CN" sz="1800" b="1" dirty="0" err="1"/>
              <a:t>virtuale</a:t>
            </a:r>
            <a:r>
              <a:rPr lang="zh-CN" altLang="en-US" sz="1800" b="1" dirty="0"/>
              <a:t>和创建虚拟环境发表于</a:t>
            </a:r>
            <a:r>
              <a:rPr lang="en-US" altLang="zh-CN" sz="1800" b="1" dirty="0"/>
              <a:t>2019-04176</a:t>
            </a:r>
            <a:r>
              <a:rPr lang="zh-CN" altLang="en-US" sz="1800" b="1" dirty="0"/>
              <a:t>更新于</a:t>
            </a:r>
            <a:r>
              <a:rPr lang="en-US" altLang="zh-CN" sz="1800" b="1" dirty="0"/>
              <a:t>2019-0424</a:t>
            </a:r>
            <a:r>
              <a:rPr lang="zh-CN" altLang="en-US" sz="1800" b="1" dirty="0"/>
              <a:t>分类于 </a:t>
            </a:r>
            <a:r>
              <a:rPr lang="en-US" altLang="zh-CN" sz="1800" b="1" dirty="0" err="1"/>
              <a:t>UbuntuUbuntu</a:t>
            </a:r>
            <a:r>
              <a:rPr lang="zh-CN" altLang="en-US" sz="1800" b="1" dirty="0"/>
              <a:t>安装虚拟环境安装和配置虚拟环境</a:t>
            </a:r>
            <a:r>
              <a:rPr lang="en-US" altLang="zh-CN" sz="1800" b="1" dirty="0" err="1"/>
              <a:t>sudo</a:t>
            </a:r>
            <a:r>
              <a:rPr lang="en-US" altLang="zh-CN" sz="1800" b="1" dirty="0"/>
              <a:t> pip install </a:t>
            </a:r>
            <a:r>
              <a:rPr lang="en-US" altLang="zh-CN" sz="1800" b="1" dirty="0" err="1"/>
              <a:t>virtualenvsudo</a:t>
            </a:r>
            <a:r>
              <a:rPr lang="en-US" altLang="zh-CN" sz="1800" b="1" dirty="0"/>
              <a:t> pip install </a:t>
            </a:r>
            <a:r>
              <a:rPr lang="en-US" altLang="zh-CN" sz="1800" b="1" dirty="0" err="1"/>
              <a:t>virtualenvwrappervirtualenvwrapper</a:t>
            </a:r>
            <a:r>
              <a:rPr lang="zh-CN" altLang="en-US" sz="1800" b="1" dirty="0"/>
              <a:t>是 </a:t>
            </a:r>
            <a:r>
              <a:rPr lang="en-US" altLang="zh-CN" sz="1800" b="1" dirty="0" err="1"/>
              <a:t>virtuale</a:t>
            </a:r>
            <a:r>
              <a:rPr lang="el-GR" altLang="zh-CN" sz="1800" b="1" dirty="0"/>
              <a:t>ν</a:t>
            </a:r>
            <a:r>
              <a:rPr lang="zh-CN" altLang="en-US" sz="1800" b="1" dirty="0"/>
              <a:t>的扩展管理包</a:t>
            </a:r>
            <a:r>
              <a:rPr lang="en-US" altLang="zh-CN" sz="1800" b="1" dirty="0"/>
              <a:t>,</a:t>
            </a:r>
            <a:r>
              <a:rPr lang="zh-CN" altLang="en-US" sz="1800" b="1" dirty="0"/>
              <a:t>可以将所有的虚拟环境整合在一个目录下。配置虛拟环境创建虚拟环境管理目录</a:t>
            </a:r>
            <a:r>
              <a:rPr lang="en-US" altLang="zh-CN" sz="1800" b="1" dirty="0" err="1"/>
              <a:t>mkdir</a:t>
            </a:r>
            <a:r>
              <a:rPr lang="en-US" altLang="zh-CN" sz="1800" b="1" dirty="0"/>
              <a:t> -/.</a:t>
            </a:r>
            <a:r>
              <a:rPr lang="en-US" altLang="zh-CN" sz="1800" b="1" dirty="0" err="1"/>
              <a:t>virtualenVs</a:t>
            </a:r>
            <a:r>
              <a:rPr lang="zh-CN" altLang="en-US" sz="1800" b="1" dirty="0"/>
              <a:t>打开 </a:t>
            </a:r>
            <a:r>
              <a:rPr lang="en-US" altLang="zh-CN" sz="1800" b="1" dirty="0" err="1"/>
              <a:t>bashrcsudo</a:t>
            </a:r>
            <a:r>
              <a:rPr lang="en-US" altLang="zh-CN" sz="1800" b="1" dirty="0"/>
              <a:t> vim - /. </a:t>
            </a:r>
            <a:r>
              <a:rPr lang="en-US" altLang="zh-CN" sz="1800" b="1" dirty="0" err="1"/>
              <a:t>bashrc</a:t>
            </a:r>
            <a:r>
              <a:rPr lang="zh-CN" altLang="en-US" sz="1800" b="1" dirty="0"/>
              <a:t>在 </a:t>
            </a:r>
            <a:r>
              <a:rPr lang="en-US" altLang="zh-CN" sz="1800" b="1" dirty="0" err="1"/>
              <a:t>bashrc</a:t>
            </a:r>
            <a:r>
              <a:rPr lang="zh-CN" altLang="en-US" sz="1800" b="1" dirty="0"/>
              <a:t>的末尾增加下面内容</a:t>
            </a:r>
            <a:r>
              <a:rPr lang="en-US" altLang="zh-CN" sz="1800" b="1" dirty="0"/>
              <a:t>export WORKON HOME=$HOME/ </a:t>
            </a:r>
            <a:r>
              <a:rPr lang="en-US" altLang="zh-CN" sz="1800" b="1" dirty="0" err="1"/>
              <a:t>virtualenys</a:t>
            </a:r>
            <a:r>
              <a:rPr lang="en-US" altLang="zh-CN" sz="1800" b="1" dirty="0"/>
              <a:t>#</a:t>
            </a:r>
            <a:r>
              <a:rPr lang="zh-CN" altLang="en-US" sz="1800" b="1" dirty="0"/>
              <a:t>所有虚拟环境存储的目录</a:t>
            </a:r>
            <a:r>
              <a:rPr lang="en-US" altLang="zh-CN" sz="1800" b="1" dirty="0"/>
              <a:t>source /</a:t>
            </a:r>
            <a:r>
              <a:rPr lang="en-US" altLang="zh-CN" sz="1800" b="1" dirty="0" err="1"/>
              <a:t>usr</a:t>
            </a:r>
            <a:r>
              <a:rPr lang="en-US" altLang="zh-CN" sz="1800" b="1" dirty="0"/>
              <a:t>/local/bin/</a:t>
            </a:r>
            <a:r>
              <a:rPr lang="en-US" altLang="zh-CN" sz="1800" b="1" dirty="0" err="1"/>
              <a:t>virtualenvwrappersh</a:t>
            </a:r>
            <a:endParaRPr lang="en-US" altLang="zh-CN" sz="1800" b="1" dirty="0"/>
          </a:p>
          <a:p>
            <a:r>
              <a:rPr lang="zh-CN" altLang="en-US" sz="1800" b="1" dirty="0"/>
              <a:t>启用配置文件</a:t>
            </a:r>
            <a:r>
              <a:rPr lang="en-US" altLang="zh-CN" sz="1800" b="1" dirty="0"/>
              <a:t>source /.</a:t>
            </a:r>
            <a:r>
              <a:rPr lang="en-US" altLang="zh-CN" sz="1800" b="1" dirty="0" err="1"/>
              <a:t>bashrc</a:t>
            </a:r>
            <a:r>
              <a:rPr lang="zh-CN" altLang="en-US" sz="1800" b="1" dirty="0"/>
              <a:t>虚拟环境操作创建虚拟环境</a:t>
            </a:r>
            <a:r>
              <a:rPr lang="en-US" altLang="zh-CN" sz="1800" b="1" dirty="0" err="1"/>
              <a:t>mkvirtualeny</a:t>
            </a:r>
            <a:r>
              <a:rPr lang="en-US" altLang="zh-CN" sz="1800" b="1" dirty="0"/>
              <a:t> </a:t>
            </a:r>
            <a:r>
              <a:rPr lang="en-US" altLang="zh-CN" sz="1800" b="1" dirty="0" err="1"/>
              <a:t>eny</a:t>
            </a:r>
            <a:r>
              <a:rPr lang="en-US" altLang="zh-CN" sz="1800" b="1" dirty="0"/>
              <a:t> name# env name</a:t>
            </a:r>
            <a:r>
              <a:rPr lang="zh-CN" altLang="en-US" sz="1800" b="1" dirty="0"/>
              <a:t>为你要创建的虚拟环境的名字</a:t>
            </a:r>
            <a:r>
              <a:rPr lang="en-US" altLang="zh-CN" sz="1800" b="1" dirty="0"/>
              <a:t>,</a:t>
            </a:r>
            <a:r>
              <a:rPr lang="zh-CN" altLang="en-US" sz="1800" b="1" dirty="0"/>
              <a:t>创建虚拟环境需要联网创建指定 </a:t>
            </a:r>
            <a:r>
              <a:rPr lang="en-US" altLang="zh-CN" sz="1800" b="1" dirty="0"/>
              <a:t>python</a:t>
            </a:r>
            <a:r>
              <a:rPr lang="zh-CN" altLang="en-US" sz="1800" b="1" dirty="0"/>
              <a:t>版本的虚拟环境</a:t>
            </a:r>
            <a:r>
              <a:rPr lang="en-US" altLang="zh-CN" sz="1800" b="1" dirty="0" err="1"/>
              <a:t>mkvirtualenv</a:t>
            </a:r>
            <a:r>
              <a:rPr lang="en-US" altLang="zh-CN" sz="1800" b="1" dirty="0"/>
              <a:t>-p/</a:t>
            </a:r>
            <a:r>
              <a:rPr lang="en-US" altLang="zh-CN" sz="1800" b="1" dirty="0" err="1"/>
              <a:t>usr</a:t>
            </a:r>
            <a:r>
              <a:rPr lang="en-US" altLang="zh-CN" sz="1800" b="1" dirty="0"/>
              <a:t>/bin/python env </a:t>
            </a:r>
            <a:r>
              <a:rPr lang="en-US" altLang="zh-CN" sz="1800" b="1" dirty="0" err="1"/>
              <a:t>namemkvirtualenv</a:t>
            </a:r>
            <a:r>
              <a:rPr lang="en-US" altLang="zh-CN" sz="1800" b="1" dirty="0"/>
              <a:t>-p/</a:t>
            </a:r>
            <a:r>
              <a:rPr lang="en-US" altLang="zh-CN" sz="1800" b="1" dirty="0" err="1"/>
              <a:t>usr</a:t>
            </a:r>
            <a:r>
              <a:rPr lang="en-US" altLang="zh-CN" sz="1800" b="1" dirty="0"/>
              <a:t>/bin/python env name</a:t>
            </a:r>
            <a:r>
              <a:rPr lang="zh-CN" altLang="en-US" sz="1800" b="1" dirty="0"/>
              <a:t>运行环境</a:t>
            </a:r>
            <a:r>
              <a:rPr lang="en-US" altLang="zh-CN" sz="1800" b="1" dirty="0" err="1"/>
              <a:t>Workon</a:t>
            </a:r>
            <a:r>
              <a:rPr lang="en-US" altLang="zh-CN" sz="1800" b="1" dirty="0"/>
              <a:t> env </a:t>
            </a:r>
            <a:r>
              <a:rPr lang="en-US" altLang="zh-CN" sz="1800" b="1" dirty="0" err="1"/>
              <a:t>nameworkon</a:t>
            </a:r>
            <a:r>
              <a:rPr lang="en-US" altLang="zh-CN" sz="1800" b="1" dirty="0"/>
              <a:t>+</a:t>
            </a:r>
            <a:r>
              <a:rPr lang="zh-CN" altLang="en-US" sz="1800" b="1" dirty="0"/>
              <a:t>两次</a:t>
            </a:r>
            <a:r>
              <a:rPr lang="en-US" altLang="zh-CN" sz="1800" b="1" dirty="0"/>
              <a:t>tab</a:t>
            </a:r>
            <a:r>
              <a:rPr lang="zh-CN" altLang="en-US" sz="1800" b="1" dirty="0"/>
              <a:t>键可以显示所有的虚拟环境退出虚拟环境</a:t>
            </a:r>
            <a:r>
              <a:rPr lang="en-US" altLang="zh-CN" sz="1800" b="1" dirty="0"/>
              <a:t>deactivate</a:t>
            </a:r>
            <a:r>
              <a:rPr lang="zh-CN" altLang="en-US" sz="1800" b="1" dirty="0"/>
              <a:t>删除虚拟环境</a:t>
            </a:r>
            <a:r>
              <a:rPr lang="en-US" altLang="zh-CN" sz="1800" b="1" dirty="0" err="1"/>
              <a:t>rmvirtualeny</a:t>
            </a:r>
            <a:r>
              <a:rPr lang="en-US" altLang="zh-CN" sz="1800" b="1" dirty="0"/>
              <a:t> </a:t>
            </a:r>
            <a:r>
              <a:rPr lang="en-US" altLang="zh-CN" sz="1800" b="1" dirty="0" err="1"/>
              <a:t>eny</a:t>
            </a:r>
            <a:r>
              <a:rPr lang="en-US" altLang="zh-CN" sz="1800" b="1" dirty="0"/>
              <a:t> </a:t>
            </a:r>
            <a:r>
              <a:rPr lang="en-US" altLang="zh-CN" sz="1800" b="1" dirty="0" err="1"/>
              <a:t>nam</a:t>
            </a:r>
            <a:endParaRPr lang="en-US" altLang="zh-CN" sz="1800" b="1" dirty="0"/>
          </a:p>
          <a:p>
            <a:r>
              <a:rPr lang="en-US" altLang="zh-CN" sz="1800" b="1" dirty="0"/>
              <a:t>3</a:t>
            </a:r>
            <a:r>
              <a:rPr lang="zh-CN" altLang="en-US" sz="1800" b="1" dirty="0"/>
              <a:t>、配置网址</a:t>
            </a:r>
            <a:r>
              <a:rPr lang="en-US" altLang="zh-CN" sz="1800" b="1" dirty="0"/>
              <a:t>:</a:t>
            </a:r>
            <a:r>
              <a:rPr lang="en-US" altLang="zh-CN" sz="1800" dirty="0">
                <a:hlinkClick r:id="rId3"/>
              </a:rPr>
              <a:t> https://thelighter.github.io/2019/04/17/virtualenv/</a:t>
            </a:r>
            <a:endParaRPr lang="en-US" altLang="zh-CN" sz="1800" dirty="0"/>
          </a:p>
          <a:p>
            <a:r>
              <a:rPr lang="en-US" altLang="zh-CN" sz="1800" dirty="0">
                <a:hlinkClick r:id="rId4"/>
              </a:rPr>
              <a:t>https://blog.csdn.net/Amberdreams/article/details/80458695</a:t>
            </a:r>
            <a:endParaRPr lang="zh-CN" altLang="en-US" sz="1800" b="1" dirty="0"/>
          </a:p>
        </p:txBody>
      </p:sp>
    </p:spTree>
    <p:extLst>
      <p:ext uri="{BB962C8B-B14F-4D97-AF65-F5344CB8AC3E}">
        <p14:creationId xmlns:p14="http://schemas.microsoft.com/office/powerpoint/2010/main" val="34650228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EFDC5-8B35-498C-A718-B09083922EFB}"/>
              </a:ext>
            </a:extLst>
          </p:cNvPr>
          <p:cNvSpPr>
            <a:spLocks noGrp="1"/>
          </p:cNvSpPr>
          <p:nvPr>
            <p:ph type="title"/>
          </p:nvPr>
        </p:nvSpPr>
        <p:spPr/>
        <p:txBody>
          <a:bodyPr>
            <a:normAutofit/>
          </a:bodyPr>
          <a:lstStyle/>
          <a:p>
            <a:pPr algn="ctr"/>
            <a:r>
              <a:rPr lang="en-US" altLang="zh-CN" sz="2800" b="1" dirty="0"/>
              <a:t>centos7</a:t>
            </a:r>
            <a:r>
              <a:rPr lang="zh-CN" altLang="en-US" sz="2800" b="1" dirty="0"/>
              <a:t>下配置</a:t>
            </a:r>
            <a:r>
              <a:rPr lang="en-US" altLang="zh-CN" sz="2800" b="1" dirty="0"/>
              <a:t>ftp</a:t>
            </a:r>
            <a:r>
              <a:rPr lang="zh-CN" altLang="en-US" sz="2800" b="1" dirty="0"/>
              <a:t>服务器</a:t>
            </a:r>
          </a:p>
        </p:txBody>
      </p:sp>
      <p:sp>
        <p:nvSpPr>
          <p:cNvPr id="3" name="内容占位符 2">
            <a:extLst>
              <a:ext uri="{FF2B5EF4-FFF2-40B4-BE49-F238E27FC236}">
                <a16:creationId xmlns:a16="http://schemas.microsoft.com/office/drawing/2014/main" id="{B4324EBF-A605-4464-B7D3-269C4A3F41FF}"/>
              </a:ext>
            </a:extLst>
          </p:cNvPr>
          <p:cNvSpPr>
            <a:spLocks noGrp="1"/>
          </p:cNvSpPr>
          <p:nvPr>
            <p:ph idx="1"/>
          </p:nvPr>
        </p:nvSpPr>
        <p:spPr/>
        <p:txBody>
          <a:bodyPr>
            <a:normAutofit lnSpcReduction="10000"/>
          </a:bodyPr>
          <a:lstStyle/>
          <a:p>
            <a:r>
              <a:rPr lang="en-US" altLang="zh-CN" sz="1200" b="1" dirty="0"/>
              <a:t>1</a:t>
            </a:r>
            <a:r>
              <a:rPr lang="zh-CN" altLang="en-US" sz="1200" b="1" dirty="0"/>
              <a:t>、</a:t>
            </a:r>
            <a:r>
              <a:rPr lang="en-US" altLang="zh-CN" sz="1200" b="1" dirty="0">
                <a:hlinkClick r:id="rId2"/>
              </a:rPr>
              <a:t>https://www.jianshu.com/p/05dc6455b513</a:t>
            </a:r>
            <a:endParaRPr lang="en-US" altLang="zh-CN" sz="1200" b="1" dirty="0"/>
          </a:p>
          <a:p>
            <a:r>
              <a:rPr lang="en-US" altLang="zh-CN" sz="1200" b="1" dirty="0"/>
              <a:t>2</a:t>
            </a:r>
            <a:r>
              <a:rPr lang="zh-CN" altLang="en-US" sz="1200" b="1" dirty="0"/>
              <a:t>、</a:t>
            </a:r>
            <a:r>
              <a:rPr lang="en-US" altLang="zh-CN" sz="1200" b="1" dirty="0">
                <a:hlinkClick r:id="rId3"/>
              </a:rPr>
              <a:t>https://www.cnblogs.com/zyxnhr/p/10664994.html</a:t>
            </a:r>
            <a:endParaRPr lang="en-US" altLang="zh-CN" sz="1200" b="1" dirty="0"/>
          </a:p>
          <a:p>
            <a:r>
              <a:rPr lang="en-US" altLang="zh-CN" sz="1200" b="1" dirty="0"/>
              <a:t>3</a:t>
            </a:r>
            <a:r>
              <a:rPr lang="zh-CN" altLang="en-US" sz="1200" b="1" dirty="0"/>
              <a:t>、文字描述</a:t>
            </a:r>
            <a:r>
              <a:rPr lang="en-US" altLang="zh-CN" sz="1200" b="1" dirty="0"/>
              <a:t>:</a:t>
            </a:r>
          </a:p>
          <a:p>
            <a:r>
              <a:rPr lang="en-US" altLang="zh-CN" sz="1200" b="1" dirty="0"/>
              <a:t>1</a:t>
            </a:r>
            <a:r>
              <a:rPr lang="zh-CN" altLang="en-US" sz="1200" b="1" dirty="0"/>
              <a:t>、安装</a:t>
            </a:r>
            <a:r>
              <a:rPr lang="en-US" altLang="zh-CN" sz="1200" b="1" dirty="0" err="1"/>
              <a:t>vsftpd</a:t>
            </a:r>
            <a:r>
              <a:rPr lang="zh-CN" altLang="en-US" sz="1200" b="1" dirty="0"/>
              <a:t>服务</a:t>
            </a:r>
            <a:endParaRPr lang="en-US" altLang="zh-CN" sz="1200" b="1" dirty="0"/>
          </a:p>
          <a:p>
            <a:r>
              <a:rPr lang="en-US" altLang="zh-CN" sz="1200" b="1" dirty="0"/>
              <a:t>yum –y install </a:t>
            </a:r>
            <a:r>
              <a:rPr lang="en-US" altLang="zh-CN" sz="1200" b="1" dirty="0" err="1"/>
              <a:t>vsftpd</a:t>
            </a:r>
            <a:endParaRPr lang="en-US" altLang="zh-CN" sz="1200" b="1" dirty="0"/>
          </a:p>
          <a:p>
            <a:r>
              <a:rPr lang="en-US" altLang="zh-CN" sz="1200" b="1" dirty="0"/>
              <a:t>2</a:t>
            </a:r>
            <a:r>
              <a:rPr lang="zh-CN" altLang="en-US" sz="1200" b="1" dirty="0"/>
              <a:t>、创建用户</a:t>
            </a:r>
            <a:endParaRPr lang="en-US" altLang="zh-CN" sz="1200" b="1" dirty="0"/>
          </a:p>
          <a:p>
            <a:r>
              <a:rPr lang="en-US" altLang="zh-CN" sz="1200" b="1" dirty="0" err="1"/>
              <a:t>useradd</a:t>
            </a:r>
            <a:r>
              <a:rPr lang="en-US" altLang="zh-CN" sz="1200" b="1" dirty="0"/>
              <a:t> </a:t>
            </a:r>
            <a:r>
              <a:rPr lang="en-US" altLang="zh-CN" sz="1200" b="1" dirty="0" err="1"/>
              <a:t>ftpuser</a:t>
            </a:r>
            <a:r>
              <a:rPr lang="en-US" altLang="zh-CN" sz="1200" b="1" dirty="0"/>
              <a:t> –s /</a:t>
            </a:r>
            <a:r>
              <a:rPr lang="en-US" altLang="zh-CN" sz="1200" b="1" dirty="0" err="1"/>
              <a:t>sbin</a:t>
            </a:r>
            <a:r>
              <a:rPr lang="en-US" altLang="zh-CN" sz="1200" b="1" dirty="0"/>
              <a:t>/</a:t>
            </a:r>
            <a:r>
              <a:rPr lang="en-US" altLang="zh-CN" sz="1200" b="1" dirty="0" err="1"/>
              <a:t>nologin</a:t>
            </a:r>
            <a:endParaRPr lang="en-US" altLang="zh-CN" sz="1200" b="1" dirty="0"/>
          </a:p>
          <a:p>
            <a:r>
              <a:rPr lang="en-US" altLang="zh-CN" sz="1200" b="1" dirty="0"/>
              <a:t>passwd </a:t>
            </a:r>
            <a:r>
              <a:rPr lang="en-US" altLang="zh-CN" sz="1200" b="1" dirty="0" err="1"/>
              <a:t>ftpuser</a:t>
            </a:r>
            <a:endParaRPr lang="en-US" altLang="zh-CN" sz="1200" b="1" dirty="0"/>
          </a:p>
          <a:p>
            <a:r>
              <a:rPr lang="en-US" altLang="zh-CN" sz="1200" b="1" dirty="0"/>
              <a:t>3</a:t>
            </a:r>
            <a:r>
              <a:rPr lang="zh-CN" altLang="en-US" sz="1200" b="1" dirty="0"/>
              <a:t>、修改配置文件  </a:t>
            </a:r>
            <a:r>
              <a:rPr lang="en-US" altLang="zh-CN" sz="1200" b="1" dirty="0"/>
              <a:t>/</a:t>
            </a:r>
            <a:r>
              <a:rPr lang="en-US" altLang="zh-CN" sz="1200" b="1" dirty="0" err="1"/>
              <a:t>etc</a:t>
            </a:r>
            <a:r>
              <a:rPr lang="en-US" altLang="zh-CN" sz="1200" b="1" dirty="0"/>
              <a:t>/</a:t>
            </a:r>
            <a:r>
              <a:rPr lang="en-US" altLang="zh-CN" sz="1200" b="1" dirty="0" err="1"/>
              <a:t>vaftpd</a:t>
            </a:r>
            <a:r>
              <a:rPr lang="en-US" altLang="zh-CN" sz="1200" b="1" dirty="0"/>
              <a:t>/</a:t>
            </a:r>
            <a:r>
              <a:rPr lang="en-US" altLang="zh-CN" sz="1200" b="1" dirty="0" err="1"/>
              <a:t>vsftpd.conf</a:t>
            </a:r>
            <a:endParaRPr lang="en-US" altLang="zh-CN" sz="1200" b="1" dirty="0"/>
          </a:p>
          <a:p>
            <a:r>
              <a:rPr lang="en-US" altLang="zh-CN" sz="1200" b="1" dirty="0"/>
              <a:t>firewall-</a:t>
            </a:r>
            <a:r>
              <a:rPr lang="en-US" altLang="zh-CN" sz="1200" b="1" dirty="0" err="1"/>
              <a:t>cmd</a:t>
            </a:r>
            <a:r>
              <a:rPr lang="en-US" altLang="zh-CN" sz="1200" b="1" dirty="0"/>
              <a:t> --permanent --zone=public --add-service=ftp</a:t>
            </a:r>
          </a:p>
          <a:p>
            <a:r>
              <a:rPr lang="en-US" altLang="zh-CN" sz="1200" b="1" dirty="0"/>
              <a:t>firewall-</a:t>
            </a:r>
            <a:r>
              <a:rPr lang="en-US" altLang="zh-CN" sz="1200" b="1" dirty="0" err="1"/>
              <a:t>cmd</a:t>
            </a:r>
            <a:r>
              <a:rPr lang="en-US" altLang="zh-CN" sz="1200" b="1" dirty="0"/>
              <a:t> --reload</a:t>
            </a:r>
          </a:p>
          <a:p>
            <a:r>
              <a:rPr lang="en-US" altLang="zh-CN" sz="1300" b="1" dirty="0" err="1"/>
              <a:t>anonymous_enable</a:t>
            </a:r>
            <a:r>
              <a:rPr lang="en-US" altLang="zh-CN" sz="1300" b="1" dirty="0"/>
              <a:t>=NO</a:t>
            </a:r>
          </a:p>
          <a:p>
            <a:r>
              <a:rPr lang="en-US" altLang="zh-CN" sz="1200" b="1" dirty="0"/>
              <a:t>4</a:t>
            </a:r>
            <a:r>
              <a:rPr lang="zh-CN" altLang="en-US" sz="1200" b="1" dirty="0"/>
              <a:t>、报错处理</a:t>
            </a:r>
            <a:endParaRPr lang="en-US" altLang="zh-CN" sz="1200" b="1" dirty="0"/>
          </a:p>
          <a:p>
            <a:r>
              <a:rPr lang="en-US" altLang="zh-CN" sz="1200" b="1" dirty="0"/>
              <a:t>(1)</a:t>
            </a:r>
            <a:r>
              <a:rPr lang="zh-CN" altLang="en-US" sz="1200" b="1" dirty="0"/>
              <a:t>、</a:t>
            </a:r>
            <a:r>
              <a:rPr lang="en-US" altLang="zh-CN" sz="1200" b="1" dirty="0"/>
              <a:t>530</a:t>
            </a:r>
            <a:r>
              <a:rPr lang="zh-CN" altLang="en-US" sz="1200" b="1" dirty="0"/>
              <a:t>错误</a:t>
            </a:r>
            <a:r>
              <a:rPr lang="en-US" altLang="zh-CN" sz="1200" b="1" dirty="0"/>
              <a:t>: vim /</a:t>
            </a:r>
            <a:r>
              <a:rPr lang="en-US" altLang="zh-CN" sz="1200" b="1" dirty="0" err="1"/>
              <a:t>etc</a:t>
            </a:r>
            <a:r>
              <a:rPr lang="en-US" altLang="zh-CN" sz="1200" b="1" dirty="0"/>
              <a:t>/</a:t>
            </a:r>
            <a:r>
              <a:rPr lang="en-US" altLang="zh-CN" sz="1200" b="1" dirty="0" err="1"/>
              <a:t>pam.d</a:t>
            </a:r>
            <a:r>
              <a:rPr lang="en-US" altLang="zh-CN" sz="1200" b="1" dirty="0"/>
              <a:t>/</a:t>
            </a:r>
            <a:r>
              <a:rPr lang="en-US" altLang="zh-CN" sz="1200" b="1" dirty="0" err="1"/>
              <a:t>vsftpd</a:t>
            </a:r>
            <a:r>
              <a:rPr lang="en-US" altLang="zh-CN" sz="1200" b="1" dirty="0"/>
              <a:t> </a:t>
            </a:r>
            <a:r>
              <a:rPr lang="zh-CN" altLang="en-US" sz="1200" b="1" dirty="0"/>
              <a:t>注释掉 </a:t>
            </a:r>
            <a:r>
              <a:rPr lang="en-US" altLang="zh-CN" sz="1200" b="1" dirty="0"/>
              <a:t>#auth    required pam_shells.so</a:t>
            </a:r>
          </a:p>
          <a:p>
            <a:pPr marL="0" indent="0">
              <a:buNone/>
            </a:pPr>
            <a:r>
              <a:rPr lang="en-US" altLang="zh-CN" sz="1200" b="1" dirty="0"/>
              <a:t>    (2)</a:t>
            </a:r>
            <a:r>
              <a:rPr lang="zh-CN" altLang="en-US" sz="1200" b="1" dirty="0"/>
              <a:t>、</a:t>
            </a:r>
            <a:r>
              <a:rPr lang="en-US" altLang="zh-CN" sz="1200" b="1" dirty="0"/>
              <a:t>500</a:t>
            </a:r>
            <a:r>
              <a:rPr lang="zh-CN" altLang="en-US" sz="1200" b="1" dirty="0"/>
              <a:t>错误</a:t>
            </a:r>
            <a:r>
              <a:rPr lang="en-US" altLang="zh-CN" sz="1200" b="1" dirty="0"/>
              <a:t>:</a:t>
            </a:r>
            <a:r>
              <a:rPr lang="en-US" altLang="zh-CN" sz="1200" b="1" dirty="0" err="1"/>
              <a:t>chmod</a:t>
            </a:r>
            <a:r>
              <a:rPr lang="en-US" altLang="zh-CN" sz="1200" b="1" dirty="0"/>
              <a:t> 777 /home/user   </a:t>
            </a:r>
            <a:r>
              <a:rPr lang="zh-CN" altLang="en-US" sz="1200" b="1" dirty="0"/>
              <a:t>设置权限</a:t>
            </a:r>
          </a:p>
        </p:txBody>
      </p:sp>
    </p:spTree>
    <p:extLst>
      <p:ext uri="{BB962C8B-B14F-4D97-AF65-F5344CB8AC3E}">
        <p14:creationId xmlns:p14="http://schemas.microsoft.com/office/powerpoint/2010/main" val="24912693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E91C9-1296-4091-BFE6-C42E01DBD3F4}"/>
              </a:ext>
            </a:extLst>
          </p:cNvPr>
          <p:cNvSpPr>
            <a:spLocks noGrp="1"/>
          </p:cNvSpPr>
          <p:nvPr>
            <p:ph type="title"/>
          </p:nvPr>
        </p:nvSpPr>
        <p:spPr/>
        <p:txBody>
          <a:bodyPr>
            <a:normAutofit/>
          </a:bodyPr>
          <a:lstStyle/>
          <a:p>
            <a:pPr algn="ctr"/>
            <a:r>
              <a:rPr lang="zh-CN" altLang="en-US" sz="2800" b="1" dirty="0"/>
              <a:t>为</a:t>
            </a:r>
            <a:r>
              <a:rPr lang="en-US" altLang="zh-CN" sz="2800" b="1" dirty="0"/>
              <a:t>docker</a:t>
            </a:r>
            <a:r>
              <a:rPr lang="zh-CN" altLang="en-US" sz="2800" b="1" dirty="0"/>
              <a:t>的</a:t>
            </a:r>
            <a:r>
              <a:rPr lang="en-US" altLang="zh-CN" sz="2800" b="1" dirty="0"/>
              <a:t>centos</a:t>
            </a:r>
            <a:r>
              <a:rPr lang="zh-CN" altLang="en-US" sz="2800" b="1" dirty="0"/>
              <a:t>配置中文环境</a:t>
            </a:r>
          </a:p>
        </p:txBody>
      </p:sp>
      <p:sp>
        <p:nvSpPr>
          <p:cNvPr id="3" name="内容占位符 2">
            <a:extLst>
              <a:ext uri="{FF2B5EF4-FFF2-40B4-BE49-F238E27FC236}">
                <a16:creationId xmlns:a16="http://schemas.microsoft.com/office/drawing/2014/main" id="{E58FD99E-8CC4-4147-BB2E-79EA0CB01F38}"/>
              </a:ext>
            </a:extLst>
          </p:cNvPr>
          <p:cNvSpPr>
            <a:spLocks noGrp="1"/>
          </p:cNvSpPr>
          <p:nvPr>
            <p:ph idx="1"/>
          </p:nvPr>
        </p:nvSpPr>
        <p:spPr/>
        <p:txBody>
          <a:bodyPr>
            <a:normAutofit/>
          </a:bodyPr>
          <a:lstStyle/>
          <a:p>
            <a:endParaRPr lang="en-US" altLang="zh-CN" sz="1000" b="1" dirty="0"/>
          </a:p>
          <a:p>
            <a:r>
              <a:rPr lang="zh-CN" altLang="en-US" sz="1200" b="1" dirty="0"/>
              <a:t>参考资料</a:t>
            </a:r>
            <a:r>
              <a:rPr lang="en-US" altLang="zh-CN" sz="1200" b="1" dirty="0"/>
              <a:t>:</a:t>
            </a:r>
          </a:p>
          <a:p>
            <a:r>
              <a:rPr lang="en-US" altLang="zh-CN" sz="1200" dirty="0">
                <a:hlinkClick r:id="rId2"/>
              </a:rPr>
              <a:t>https://blog.csdn.net/ysm_sd/article/details/51144975?utm_medium=distribute.pc_relevant.none-task-blog-BlogCommendFromMachineLearnPai2-1.nonecase&amp;depth_1-utm_source=distribute.pc_relevant.none-task-blog-BlogCommendFromMachineLearnPai2-1.nonecase</a:t>
            </a:r>
            <a:endParaRPr lang="en-US" altLang="zh-CN" sz="1200" dirty="0"/>
          </a:p>
          <a:p>
            <a:endParaRPr lang="en-US" altLang="zh-CN" sz="1200" b="1" dirty="0"/>
          </a:p>
          <a:p>
            <a:r>
              <a:rPr lang="en-US" altLang="zh-CN" sz="1200" b="1" dirty="0"/>
              <a:t>1</a:t>
            </a:r>
            <a:r>
              <a:rPr lang="zh-CN" altLang="en-US" sz="1200" b="1" dirty="0"/>
              <a:t>、系统中</a:t>
            </a:r>
            <a:endParaRPr lang="en-US" altLang="zh-CN" sz="1200" b="1" dirty="0"/>
          </a:p>
          <a:p>
            <a:r>
              <a:rPr lang="en-US" altLang="zh-CN" sz="1200" b="1" dirty="0"/>
              <a:t># yum install kde-l10n-Chinese</a:t>
            </a:r>
          </a:p>
          <a:p>
            <a:r>
              <a:rPr lang="en-US" altLang="zh-CN" sz="1200" b="1" dirty="0"/>
              <a:t>#yum reinstall </a:t>
            </a:r>
            <a:r>
              <a:rPr lang="en-US" altLang="zh-CN" sz="1200" b="1" dirty="0" err="1"/>
              <a:t>glibc</a:t>
            </a:r>
            <a:r>
              <a:rPr lang="en-US" altLang="zh-CN" sz="1200" b="1" dirty="0"/>
              <a:t>-common</a:t>
            </a:r>
          </a:p>
          <a:p>
            <a:r>
              <a:rPr lang="en-US" altLang="zh-CN" sz="1200" b="1" dirty="0"/>
              <a:t>2</a:t>
            </a:r>
            <a:r>
              <a:rPr lang="zh-CN" altLang="en-US" sz="1200" b="1" dirty="0"/>
              <a:t>、</a:t>
            </a:r>
            <a:r>
              <a:rPr lang="en-US" altLang="zh-CN" sz="1200" b="1" dirty="0" err="1"/>
              <a:t>Dockerfile</a:t>
            </a:r>
            <a:r>
              <a:rPr lang="zh-CN" altLang="en-US" sz="1200" b="1" dirty="0"/>
              <a:t>中</a:t>
            </a:r>
            <a:endParaRPr lang="en-US" altLang="zh-CN" sz="1200" b="1" dirty="0"/>
          </a:p>
          <a:p>
            <a:r>
              <a:rPr lang="en-US" altLang="zh-CN" sz="1200" b="1" dirty="0"/>
              <a:t>echo "RUN  yum -y install kde-l10n-Chinese telnet &amp;&amp; \</a:t>
            </a:r>
          </a:p>
          <a:p>
            <a:r>
              <a:rPr lang="en-US" altLang="zh-CN" sz="1200" b="1" dirty="0"/>
              <a:t>                     yum -y reinstall </a:t>
            </a:r>
            <a:r>
              <a:rPr lang="en-US" altLang="zh-CN" sz="1200" b="1" dirty="0" err="1"/>
              <a:t>glibc</a:t>
            </a:r>
            <a:r>
              <a:rPr lang="en-US" altLang="zh-CN" sz="1200" b="1" dirty="0"/>
              <a:t>-common &amp;&amp;\</a:t>
            </a:r>
          </a:p>
          <a:p>
            <a:r>
              <a:rPr lang="en-US" altLang="zh-CN" sz="1200" b="1" dirty="0"/>
              <a:t>                     </a:t>
            </a:r>
            <a:r>
              <a:rPr lang="en-US" altLang="zh-CN" sz="1200" b="1" dirty="0" err="1"/>
              <a:t>localedef</a:t>
            </a:r>
            <a:r>
              <a:rPr lang="en-US" altLang="zh-CN" sz="1200" b="1" dirty="0"/>
              <a:t> -c -f UTF-8 -</a:t>
            </a:r>
            <a:r>
              <a:rPr lang="en-US" altLang="zh-CN" sz="1200" b="1" dirty="0" err="1"/>
              <a:t>i</a:t>
            </a:r>
            <a:r>
              <a:rPr lang="en-US" altLang="zh-CN" sz="1200" b="1" dirty="0"/>
              <a:t> </a:t>
            </a:r>
            <a:r>
              <a:rPr lang="en-US" altLang="zh-CN" sz="1200" b="1" dirty="0" err="1"/>
              <a:t>zh_CN</a:t>
            </a:r>
            <a:r>
              <a:rPr lang="en-US" altLang="zh-CN" sz="1200" b="1" dirty="0"/>
              <a:t> zh_CN.utf8" &gt;&gt; </a:t>
            </a:r>
            <a:r>
              <a:rPr lang="en-US" altLang="zh-CN" sz="1200" b="1" dirty="0" err="1"/>
              <a:t>centos_git</a:t>
            </a:r>
            <a:r>
              <a:rPr lang="en-US" altLang="zh-CN" sz="1200" b="1" dirty="0"/>
              <a:t> </a:t>
            </a:r>
          </a:p>
          <a:p>
            <a:r>
              <a:rPr lang="en-US" altLang="zh-CN" sz="1200" b="1" dirty="0"/>
              <a:t>echo “ENV LC_ALL "zh_CN.UTF-8“”</a:t>
            </a:r>
            <a:endParaRPr lang="zh-CN" altLang="en-US" sz="1200" b="1" dirty="0"/>
          </a:p>
        </p:txBody>
      </p:sp>
    </p:spTree>
    <p:extLst>
      <p:ext uri="{BB962C8B-B14F-4D97-AF65-F5344CB8AC3E}">
        <p14:creationId xmlns:p14="http://schemas.microsoft.com/office/powerpoint/2010/main" val="264890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919D6C1-F738-4AFF-96A4-C7243BE39635}"/>
              </a:ext>
            </a:extLst>
          </p:cNvPr>
          <p:cNvSpPr/>
          <p:nvPr/>
        </p:nvSpPr>
        <p:spPr>
          <a:xfrm>
            <a:off x="1" y="-2157144"/>
            <a:ext cx="12191999" cy="9787295"/>
          </a:xfrm>
          <a:prstGeom prst="rect">
            <a:avLst/>
          </a:prstGeom>
        </p:spPr>
        <p:txBody>
          <a:bodyPr wrap="square">
            <a:spAutoFit/>
          </a:bodyPr>
          <a:lstStyle/>
          <a:p>
            <a:pPr fontAlgn="base"/>
            <a:br>
              <a:rPr lang="zh-CN" altLang="en-US" b="1" dirty="0">
                <a:solidFill>
                  <a:srgbClr val="222222"/>
                </a:solidFill>
                <a:latin typeface="Linux Libertine"/>
              </a:rPr>
            </a:br>
            <a:r>
              <a:rPr lang="zh-CN" altLang="en-US" b="1" dirty="0">
                <a:solidFill>
                  <a:srgbClr val="222222"/>
                </a:solidFill>
                <a:latin typeface="inherit"/>
              </a:rPr>
              <a:t>命令模式</a:t>
            </a:r>
            <a:r>
              <a:rPr lang="zh-CN" altLang="en-US" b="1" dirty="0">
                <a:solidFill>
                  <a:srgbClr val="222222"/>
                </a:solidFill>
                <a:latin typeface="inherit"/>
                <a:hlinkClick r:id="rId2" tooltip="编辑章节：命令模式"/>
              </a:rPr>
              <a:t>编辑</a:t>
            </a:r>
            <a:endParaRPr lang="zh-CN" altLang="en-US" b="1" dirty="0">
              <a:solidFill>
                <a:srgbClr val="222222"/>
              </a:solidFill>
              <a:latin typeface="Linux Libertine"/>
            </a:endParaRPr>
          </a:p>
          <a:p>
            <a:pPr fontAlgn="base"/>
            <a:r>
              <a:rPr lang="zh-CN" altLang="en-US" dirty="0">
                <a:latin typeface="inherit"/>
              </a:rPr>
              <a:t>用户刚刚启动</a:t>
            </a:r>
            <a:r>
              <a:rPr lang="en-US" altLang="zh-CN" dirty="0">
                <a:latin typeface="inherit"/>
              </a:rPr>
              <a:t>Vim</a:t>
            </a:r>
            <a:r>
              <a:rPr lang="zh-CN" altLang="en-US" dirty="0">
                <a:latin typeface="inherit"/>
              </a:rPr>
              <a:t>，便进入了命令模式。</a:t>
            </a:r>
          </a:p>
          <a:p>
            <a:pPr fontAlgn="base"/>
            <a:r>
              <a:rPr lang="zh-CN" altLang="en-US" dirty="0">
                <a:latin typeface="inherit"/>
              </a:rPr>
              <a:t>此状态下敲击键盘动作会被</a:t>
            </a:r>
            <a:r>
              <a:rPr lang="en-US" altLang="zh-CN" dirty="0">
                <a:latin typeface="inherit"/>
              </a:rPr>
              <a:t>Vim</a:t>
            </a:r>
            <a:r>
              <a:rPr lang="zh-CN" altLang="en-US" dirty="0">
                <a:latin typeface="inherit"/>
              </a:rPr>
              <a:t>识别为命令，而非输入字符。比如我们此时按下</a:t>
            </a:r>
            <a:r>
              <a:rPr lang="en-US" altLang="zh-CN" dirty="0" err="1">
                <a:latin typeface="inherit"/>
              </a:rPr>
              <a:t>i</a:t>
            </a:r>
            <a:r>
              <a:rPr lang="zh-CN" altLang="en-US" dirty="0">
                <a:latin typeface="inherit"/>
              </a:rPr>
              <a:t>，并不会输入一个字符，</a:t>
            </a:r>
            <a:r>
              <a:rPr lang="en-US" altLang="zh-CN" dirty="0" err="1">
                <a:latin typeface="inherit"/>
              </a:rPr>
              <a:t>i</a:t>
            </a:r>
            <a:r>
              <a:rPr lang="zh-CN" altLang="en-US" dirty="0">
                <a:latin typeface="inherit"/>
              </a:rPr>
              <a:t>被当作了一个命令。</a:t>
            </a:r>
          </a:p>
          <a:p>
            <a:pPr fontAlgn="base"/>
            <a:r>
              <a:rPr lang="zh-CN" altLang="en-US" dirty="0">
                <a:latin typeface="inherit"/>
              </a:rPr>
              <a:t>以下是常用的几个命令：</a:t>
            </a:r>
          </a:p>
          <a:p>
            <a:pPr fontAlgn="base">
              <a:buFont typeface="Arial" panose="020B0604020202020204" pitchFamily="34" charset="0"/>
              <a:buChar char="•"/>
            </a:pPr>
            <a:r>
              <a:rPr lang="en-US" altLang="zh-CN" b="1" dirty="0" err="1">
                <a:latin typeface="inherit"/>
              </a:rPr>
              <a:t>i</a:t>
            </a:r>
            <a:r>
              <a:rPr lang="zh-CN" altLang="en-US" dirty="0">
                <a:latin typeface="inherit"/>
              </a:rPr>
              <a:t> 切换到插入模式，以输入字符。</a:t>
            </a:r>
          </a:p>
          <a:p>
            <a:pPr fontAlgn="base">
              <a:buFont typeface="Arial" panose="020B0604020202020204" pitchFamily="34" charset="0"/>
              <a:buChar char="•"/>
            </a:pPr>
            <a:r>
              <a:rPr lang="en-US" altLang="zh-CN" b="1" dirty="0">
                <a:latin typeface="inherit"/>
              </a:rPr>
              <a:t>:</a:t>
            </a:r>
            <a:r>
              <a:rPr lang="zh-CN" altLang="en-US" dirty="0">
                <a:latin typeface="inherit"/>
              </a:rPr>
              <a:t> 切换到底线命令模式，以在最底一行输入命令。</a:t>
            </a:r>
          </a:p>
          <a:p>
            <a:pPr fontAlgn="base">
              <a:buFont typeface="Arial" panose="020B0604020202020204" pitchFamily="34" charset="0"/>
              <a:buChar char="•"/>
            </a:pPr>
            <a:r>
              <a:rPr lang="en-US" altLang="zh-CN" b="1" dirty="0">
                <a:latin typeface="inherit"/>
              </a:rPr>
              <a:t>x</a:t>
            </a:r>
            <a:r>
              <a:rPr lang="zh-CN" altLang="en-US" dirty="0">
                <a:latin typeface="inherit"/>
              </a:rPr>
              <a:t> 删除当前光标所在处的字符。</a:t>
            </a:r>
          </a:p>
          <a:p>
            <a:pPr fontAlgn="base"/>
            <a:r>
              <a:rPr lang="zh-CN" altLang="en-US" dirty="0">
                <a:latin typeface="inherit"/>
              </a:rPr>
              <a:t>若想要编辑文本：启动</a:t>
            </a:r>
            <a:r>
              <a:rPr lang="en-US" altLang="zh-CN" dirty="0">
                <a:latin typeface="inherit"/>
              </a:rPr>
              <a:t>Vim</a:t>
            </a:r>
            <a:r>
              <a:rPr lang="zh-CN" altLang="en-US" dirty="0">
                <a:latin typeface="inherit"/>
              </a:rPr>
              <a:t>，进入了命令模式，按下</a:t>
            </a:r>
            <a:r>
              <a:rPr lang="en-US" altLang="zh-CN" dirty="0" err="1">
                <a:latin typeface="inherit"/>
              </a:rPr>
              <a:t>i</a:t>
            </a:r>
            <a:r>
              <a:rPr lang="zh-CN" altLang="en-US" dirty="0">
                <a:latin typeface="inherit"/>
              </a:rPr>
              <a:t>，切换到输入模式。</a:t>
            </a:r>
          </a:p>
          <a:p>
            <a:pPr fontAlgn="base"/>
            <a:r>
              <a:rPr lang="zh-CN" altLang="en-US" dirty="0">
                <a:latin typeface="inherit"/>
              </a:rPr>
              <a:t>命令模式只有一些最基本的命令，因此仍要依靠底线命令模式输入更多命令。</a:t>
            </a:r>
          </a:p>
          <a:p>
            <a:pPr fontAlgn="base"/>
            <a:r>
              <a:rPr lang="zh-CN" altLang="en-US" b="1" dirty="0">
                <a:solidFill>
                  <a:srgbClr val="222222"/>
                </a:solidFill>
                <a:latin typeface="inherit"/>
              </a:rPr>
              <a:t>输入模式</a:t>
            </a:r>
            <a:r>
              <a:rPr lang="zh-CN" altLang="en-US" b="1" dirty="0">
                <a:solidFill>
                  <a:srgbClr val="222222"/>
                </a:solidFill>
                <a:latin typeface="inherit"/>
                <a:hlinkClick r:id="rId3" tooltip="编辑章节：输入模式"/>
              </a:rPr>
              <a:t>编辑</a:t>
            </a:r>
            <a:endParaRPr lang="zh-CN" altLang="en-US" b="1" dirty="0">
              <a:solidFill>
                <a:srgbClr val="222222"/>
              </a:solidFill>
              <a:latin typeface="Linux Libertine"/>
            </a:endParaRPr>
          </a:p>
          <a:p>
            <a:pPr fontAlgn="base"/>
            <a:r>
              <a:rPr lang="zh-CN" altLang="en-US" dirty="0">
                <a:latin typeface="inherit"/>
              </a:rPr>
              <a:t>在命令模式下按下</a:t>
            </a:r>
            <a:r>
              <a:rPr lang="en-US" altLang="zh-CN" dirty="0" err="1">
                <a:latin typeface="inherit"/>
              </a:rPr>
              <a:t>i</a:t>
            </a:r>
            <a:r>
              <a:rPr lang="zh-CN" altLang="en-US" dirty="0">
                <a:latin typeface="inherit"/>
              </a:rPr>
              <a:t>就进入了输入模式。</a:t>
            </a:r>
          </a:p>
          <a:p>
            <a:pPr fontAlgn="base"/>
            <a:r>
              <a:rPr lang="zh-CN" altLang="en-US" dirty="0">
                <a:latin typeface="inherit"/>
              </a:rPr>
              <a:t>在输入模式中，可以使用以下按键：</a:t>
            </a:r>
          </a:p>
          <a:p>
            <a:pPr fontAlgn="base">
              <a:buFont typeface="Arial" panose="020B0604020202020204" pitchFamily="34" charset="0"/>
              <a:buChar char="•"/>
            </a:pPr>
            <a:r>
              <a:rPr lang="zh-CN" altLang="en-US" b="1" dirty="0">
                <a:latin typeface="inherit"/>
              </a:rPr>
              <a:t>字符按键以及</a:t>
            </a:r>
            <a:r>
              <a:rPr lang="en-US" altLang="zh-CN" b="1" dirty="0">
                <a:latin typeface="inherit"/>
              </a:rPr>
              <a:t>Shift</a:t>
            </a:r>
            <a:r>
              <a:rPr lang="zh-CN" altLang="en-US" b="1" dirty="0">
                <a:latin typeface="inherit"/>
              </a:rPr>
              <a:t>组合</a:t>
            </a:r>
            <a:r>
              <a:rPr lang="zh-CN" altLang="en-US" dirty="0">
                <a:latin typeface="inherit"/>
              </a:rPr>
              <a:t>，输入字符</a:t>
            </a:r>
          </a:p>
          <a:p>
            <a:pPr fontAlgn="base">
              <a:buFont typeface="Arial" panose="020B0604020202020204" pitchFamily="34" charset="0"/>
              <a:buChar char="•"/>
            </a:pPr>
            <a:r>
              <a:rPr lang="en-US" altLang="zh-CN" b="1" dirty="0">
                <a:latin typeface="inherit"/>
              </a:rPr>
              <a:t>ENTER</a:t>
            </a:r>
            <a:r>
              <a:rPr lang="zh-CN" altLang="en-US" dirty="0">
                <a:latin typeface="inherit"/>
              </a:rPr>
              <a:t>，回车键，换行</a:t>
            </a:r>
          </a:p>
          <a:p>
            <a:pPr fontAlgn="base">
              <a:buFont typeface="Arial" panose="020B0604020202020204" pitchFamily="34" charset="0"/>
              <a:buChar char="•"/>
            </a:pPr>
            <a:r>
              <a:rPr lang="en-US" altLang="zh-CN" b="1" dirty="0">
                <a:latin typeface="inherit"/>
              </a:rPr>
              <a:t>BACK SPACE</a:t>
            </a:r>
            <a:r>
              <a:rPr lang="zh-CN" altLang="en-US" dirty="0">
                <a:latin typeface="inherit"/>
              </a:rPr>
              <a:t>，退格键，删除光标前一个字符</a:t>
            </a:r>
          </a:p>
          <a:p>
            <a:pPr fontAlgn="base">
              <a:buFont typeface="Arial" panose="020B0604020202020204" pitchFamily="34" charset="0"/>
              <a:buChar char="•"/>
            </a:pPr>
            <a:r>
              <a:rPr lang="en-US" altLang="zh-CN" b="1" dirty="0">
                <a:latin typeface="inherit"/>
              </a:rPr>
              <a:t>DEL</a:t>
            </a:r>
            <a:r>
              <a:rPr lang="zh-CN" altLang="en-US" dirty="0">
                <a:latin typeface="inherit"/>
              </a:rPr>
              <a:t>，删除键，删除光标后一个字符</a:t>
            </a:r>
          </a:p>
          <a:p>
            <a:pPr fontAlgn="base">
              <a:buFont typeface="Arial" panose="020B0604020202020204" pitchFamily="34" charset="0"/>
              <a:buChar char="•"/>
            </a:pPr>
            <a:r>
              <a:rPr lang="zh-CN" altLang="en-US" b="1" dirty="0">
                <a:latin typeface="inherit"/>
              </a:rPr>
              <a:t>方向键</a:t>
            </a:r>
            <a:r>
              <a:rPr lang="zh-CN" altLang="en-US" dirty="0">
                <a:latin typeface="inherit"/>
              </a:rPr>
              <a:t>，在文本中移动光标</a:t>
            </a:r>
          </a:p>
          <a:p>
            <a:pPr fontAlgn="base">
              <a:buFont typeface="Arial" panose="020B0604020202020204" pitchFamily="34" charset="0"/>
              <a:buChar char="•"/>
            </a:pPr>
            <a:r>
              <a:rPr lang="en-US" altLang="zh-CN" b="1" dirty="0">
                <a:latin typeface="inherit"/>
              </a:rPr>
              <a:t>HOME</a:t>
            </a:r>
            <a:r>
              <a:rPr lang="en-US" altLang="zh-CN" dirty="0">
                <a:latin typeface="inherit"/>
              </a:rPr>
              <a:t>/</a:t>
            </a:r>
            <a:r>
              <a:rPr lang="en-US" altLang="zh-CN" b="1" dirty="0">
                <a:latin typeface="inherit"/>
              </a:rPr>
              <a:t>END</a:t>
            </a:r>
            <a:r>
              <a:rPr lang="zh-CN" altLang="en-US" dirty="0">
                <a:latin typeface="inherit"/>
              </a:rPr>
              <a:t>，移动光标到行首</a:t>
            </a:r>
            <a:r>
              <a:rPr lang="en-US" altLang="zh-CN" dirty="0">
                <a:latin typeface="inherit"/>
              </a:rPr>
              <a:t>/</a:t>
            </a:r>
            <a:r>
              <a:rPr lang="zh-CN" altLang="en-US" dirty="0">
                <a:latin typeface="inherit"/>
              </a:rPr>
              <a:t>行尾</a:t>
            </a:r>
          </a:p>
          <a:p>
            <a:pPr fontAlgn="base">
              <a:buFont typeface="Arial" panose="020B0604020202020204" pitchFamily="34" charset="0"/>
              <a:buChar char="•"/>
            </a:pPr>
            <a:r>
              <a:rPr lang="en-US" altLang="zh-CN" b="1" dirty="0">
                <a:latin typeface="inherit"/>
              </a:rPr>
              <a:t>Page Up</a:t>
            </a:r>
            <a:r>
              <a:rPr lang="en-US" altLang="zh-CN" dirty="0">
                <a:latin typeface="inherit"/>
              </a:rPr>
              <a:t>/</a:t>
            </a:r>
            <a:r>
              <a:rPr lang="en-US" altLang="zh-CN" b="1" dirty="0">
                <a:latin typeface="inherit"/>
              </a:rPr>
              <a:t>Page Down</a:t>
            </a:r>
            <a:r>
              <a:rPr lang="zh-CN" altLang="en-US" dirty="0">
                <a:latin typeface="inherit"/>
              </a:rPr>
              <a:t>，上</a:t>
            </a:r>
            <a:r>
              <a:rPr lang="en-US" altLang="zh-CN" dirty="0">
                <a:latin typeface="inherit"/>
              </a:rPr>
              <a:t>/</a:t>
            </a:r>
            <a:r>
              <a:rPr lang="zh-CN" altLang="en-US" dirty="0">
                <a:latin typeface="inherit"/>
              </a:rPr>
              <a:t>下翻页</a:t>
            </a:r>
          </a:p>
          <a:p>
            <a:pPr fontAlgn="base">
              <a:buFont typeface="Arial" panose="020B0604020202020204" pitchFamily="34" charset="0"/>
              <a:buChar char="•"/>
            </a:pPr>
            <a:r>
              <a:rPr lang="en-US" altLang="zh-CN" b="1" dirty="0">
                <a:latin typeface="inherit"/>
              </a:rPr>
              <a:t>Insert</a:t>
            </a:r>
            <a:r>
              <a:rPr lang="zh-CN" altLang="en-US" dirty="0">
                <a:latin typeface="inherit"/>
              </a:rPr>
              <a:t>，切换光标为输入</a:t>
            </a:r>
            <a:r>
              <a:rPr lang="en-US" altLang="zh-CN" dirty="0">
                <a:latin typeface="inherit"/>
              </a:rPr>
              <a:t>/</a:t>
            </a:r>
            <a:r>
              <a:rPr lang="zh-CN" altLang="en-US" dirty="0">
                <a:latin typeface="inherit"/>
              </a:rPr>
              <a:t>替换模式，光标将变成竖线</a:t>
            </a:r>
            <a:r>
              <a:rPr lang="en-US" altLang="zh-CN" dirty="0">
                <a:latin typeface="inherit"/>
              </a:rPr>
              <a:t>/</a:t>
            </a:r>
            <a:r>
              <a:rPr lang="zh-CN" altLang="en-US" dirty="0">
                <a:latin typeface="inherit"/>
              </a:rPr>
              <a:t>下划线</a:t>
            </a:r>
          </a:p>
          <a:p>
            <a:pPr fontAlgn="base">
              <a:buFont typeface="Arial" panose="020B0604020202020204" pitchFamily="34" charset="0"/>
              <a:buChar char="•"/>
            </a:pPr>
            <a:r>
              <a:rPr lang="en-US" altLang="zh-CN" b="1" dirty="0">
                <a:latin typeface="inherit"/>
              </a:rPr>
              <a:t>ESC</a:t>
            </a:r>
            <a:r>
              <a:rPr lang="zh-CN" altLang="en-US" dirty="0">
                <a:latin typeface="inherit"/>
              </a:rPr>
              <a:t>，退出输入模式，切换到命令模式</a:t>
            </a:r>
          </a:p>
          <a:p>
            <a:pPr fontAlgn="base"/>
            <a:r>
              <a:rPr lang="zh-CN" altLang="en-US" b="1" dirty="0">
                <a:solidFill>
                  <a:srgbClr val="222222"/>
                </a:solidFill>
                <a:latin typeface="inherit"/>
              </a:rPr>
              <a:t>底线命令模式</a:t>
            </a:r>
            <a:r>
              <a:rPr lang="zh-CN" altLang="en-US" b="1" dirty="0">
                <a:solidFill>
                  <a:srgbClr val="222222"/>
                </a:solidFill>
                <a:latin typeface="inherit"/>
                <a:hlinkClick r:id="rId4" tooltip="编辑章节：底线命令模式"/>
              </a:rPr>
              <a:t>编辑</a:t>
            </a:r>
            <a:endParaRPr lang="zh-CN" altLang="en-US" b="1" dirty="0">
              <a:solidFill>
                <a:srgbClr val="222222"/>
              </a:solidFill>
              <a:latin typeface="Linux Libertine"/>
            </a:endParaRPr>
          </a:p>
          <a:p>
            <a:pPr fontAlgn="base"/>
            <a:r>
              <a:rPr lang="zh-CN" altLang="en-US" dirty="0">
                <a:latin typeface="inherit"/>
              </a:rPr>
              <a:t>在命令模式下按下</a:t>
            </a:r>
            <a:r>
              <a:rPr lang="en-US" altLang="zh-CN" dirty="0">
                <a:latin typeface="inherit"/>
              </a:rPr>
              <a:t>:</a:t>
            </a:r>
            <a:r>
              <a:rPr lang="zh-CN" altLang="en-US" dirty="0">
                <a:latin typeface="inherit"/>
              </a:rPr>
              <a:t>（英文冒号）就进入了底线命令模式。</a:t>
            </a:r>
          </a:p>
          <a:p>
            <a:pPr fontAlgn="base"/>
            <a:r>
              <a:rPr lang="zh-CN" altLang="en-US" dirty="0">
                <a:latin typeface="inherit"/>
              </a:rPr>
              <a:t>底线命令模式可以输入单个或多个字符的命令，可用的命令非常多。</a:t>
            </a:r>
          </a:p>
          <a:p>
            <a:pPr fontAlgn="base"/>
            <a:r>
              <a:rPr lang="zh-CN" altLang="en-US" dirty="0">
                <a:latin typeface="inherit"/>
              </a:rPr>
              <a:t>在底线命令模式中，基本的命令有（已经省略了冒号）：</a:t>
            </a:r>
          </a:p>
          <a:p>
            <a:pPr fontAlgn="base">
              <a:buFont typeface="Arial" panose="020B0604020202020204" pitchFamily="34" charset="0"/>
              <a:buChar char="•"/>
            </a:pPr>
            <a:r>
              <a:rPr lang="en-US" altLang="zh-CN" dirty="0">
                <a:latin typeface="inherit"/>
              </a:rPr>
              <a:t>q </a:t>
            </a:r>
            <a:r>
              <a:rPr lang="zh-CN" altLang="en-US" dirty="0">
                <a:latin typeface="inherit"/>
              </a:rPr>
              <a:t>不保存</a:t>
            </a:r>
            <a:r>
              <a:rPr lang="en-US" altLang="zh-CN" dirty="0">
                <a:latin typeface="inherit"/>
              </a:rPr>
              <a:t>,</a:t>
            </a:r>
            <a:r>
              <a:rPr lang="zh-CN" altLang="en-US" dirty="0">
                <a:latin typeface="inherit"/>
              </a:rPr>
              <a:t>直接退出</a:t>
            </a:r>
          </a:p>
          <a:p>
            <a:pPr fontAlgn="base">
              <a:buFont typeface="Arial" panose="020B0604020202020204" pitchFamily="34" charset="0"/>
              <a:buChar char="•"/>
            </a:pPr>
            <a:r>
              <a:rPr lang="en-US" altLang="zh-CN" dirty="0">
                <a:latin typeface="inherit"/>
              </a:rPr>
              <a:t>q! </a:t>
            </a:r>
            <a:r>
              <a:rPr lang="zh-CN" altLang="en-US" dirty="0">
                <a:latin typeface="inherit"/>
              </a:rPr>
              <a:t>不保存，并强制退出</a:t>
            </a:r>
          </a:p>
          <a:p>
            <a:pPr fontAlgn="base">
              <a:buFont typeface="Arial" panose="020B0604020202020204" pitchFamily="34" charset="0"/>
              <a:buChar char="•"/>
            </a:pPr>
            <a:r>
              <a:rPr lang="en-US" altLang="zh-CN" dirty="0">
                <a:latin typeface="inherit"/>
              </a:rPr>
              <a:t>e! </a:t>
            </a:r>
            <a:r>
              <a:rPr lang="zh-CN" altLang="en-US" dirty="0">
                <a:latin typeface="inherit"/>
              </a:rPr>
              <a:t>放弃所有修改，从上次保存文件开始再编辑</a:t>
            </a:r>
          </a:p>
          <a:p>
            <a:pPr fontAlgn="base">
              <a:buFont typeface="Arial" panose="020B0604020202020204" pitchFamily="34" charset="0"/>
              <a:buChar char="•"/>
            </a:pPr>
            <a:r>
              <a:rPr lang="en-US" altLang="zh-CN" dirty="0">
                <a:latin typeface="inherit"/>
              </a:rPr>
              <a:t>w </a:t>
            </a:r>
            <a:r>
              <a:rPr lang="zh-CN" altLang="en-US" dirty="0">
                <a:latin typeface="inherit"/>
              </a:rPr>
              <a:t>保存文件</a:t>
            </a:r>
            <a:r>
              <a:rPr lang="en-US" altLang="zh-CN" dirty="0">
                <a:latin typeface="inherit"/>
              </a:rPr>
              <a:t>,</a:t>
            </a:r>
            <a:r>
              <a:rPr lang="zh-CN" altLang="en-US" dirty="0">
                <a:latin typeface="inherit"/>
              </a:rPr>
              <a:t>但不退出</a:t>
            </a:r>
          </a:p>
          <a:p>
            <a:pPr fontAlgn="base">
              <a:buFont typeface="Arial" panose="020B0604020202020204" pitchFamily="34" charset="0"/>
              <a:buChar char="•"/>
            </a:pPr>
            <a:r>
              <a:rPr lang="en-US" altLang="zh-CN" dirty="0">
                <a:latin typeface="inherit"/>
              </a:rPr>
              <a:t>w! </a:t>
            </a:r>
            <a:r>
              <a:rPr lang="zh-CN" altLang="en-US" dirty="0">
                <a:latin typeface="inherit"/>
              </a:rPr>
              <a:t>强制保存，不退出</a:t>
            </a:r>
          </a:p>
          <a:p>
            <a:pPr fontAlgn="base">
              <a:buFont typeface="Arial" panose="020B0604020202020204" pitchFamily="34" charset="0"/>
              <a:buChar char="•"/>
            </a:pPr>
            <a:r>
              <a:rPr lang="en-US" altLang="zh-CN" dirty="0" err="1">
                <a:latin typeface="inherit"/>
              </a:rPr>
              <a:t>wq</a:t>
            </a:r>
            <a:r>
              <a:rPr lang="zh-CN" altLang="en-US" dirty="0">
                <a:latin typeface="inherit"/>
              </a:rPr>
              <a:t>或</a:t>
            </a:r>
            <a:r>
              <a:rPr lang="en-US" altLang="zh-CN" dirty="0">
                <a:latin typeface="inherit"/>
              </a:rPr>
              <a:t>x </a:t>
            </a:r>
            <a:r>
              <a:rPr lang="zh-CN" altLang="en-US" dirty="0">
                <a:latin typeface="inherit"/>
              </a:rPr>
              <a:t>保存，并退出</a:t>
            </a:r>
          </a:p>
          <a:p>
            <a:pPr fontAlgn="base">
              <a:buFont typeface="Arial" panose="020B0604020202020204" pitchFamily="34" charset="0"/>
              <a:buChar char="•"/>
            </a:pPr>
            <a:r>
              <a:rPr lang="en-US" altLang="zh-CN" dirty="0" err="1">
                <a:latin typeface="inherit"/>
              </a:rPr>
              <a:t>wq</a:t>
            </a:r>
            <a:r>
              <a:rPr lang="en-US" altLang="zh-CN" dirty="0">
                <a:latin typeface="inherit"/>
              </a:rPr>
              <a:t>! </a:t>
            </a:r>
            <a:r>
              <a:rPr lang="zh-CN" altLang="en-US" dirty="0">
                <a:latin typeface="inherit"/>
              </a:rPr>
              <a:t>强制保存，并退出</a:t>
            </a:r>
          </a:p>
          <a:p>
            <a:pPr fontAlgn="base"/>
            <a:r>
              <a:rPr lang="zh-CN" altLang="en-US" dirty="0">
                <a:latin typeface="inherit"/>
              </a:rPr>
              <a:t>按</a:t>
            </a:r>
            <a:r>
              <a:rPr lang="en-US" altLang="zh-CN" dirty="0">
                <a:latin typeface="inherit"/>
              </a:rPr>
              <a:t>ESC</a:t>
            </a:r>
            <a:r>
              <a:rPr lang="zh-CN" altLang="en-US" dirty="0">
                <a:latin typeface="inherit"/>
              </a:rPr>
              <a:t>键可随时退出底线命令模式</a:t>
            </a:r>
            <a:endParaRPr lang="zh-CN" altLang="en-US" dirty="0">
              <a:effectLst/>
              <a:latin typeface="inherit"/>
            </a:endParaRPr>
          </a:p>
        </p:txBody>
      </p:sp>
    </p:spTree>
    <p:extLst>
      <p:ext uri="{BB962C8B-B14F-4D97-AF65-F5344CB8AC3E}">
        <p14:creationId xmlns:p14="http://schemas.microsoft.com/office/powerpoint/2010/main" val="8846033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DA797-9FE0-46F2-B726-C70CA3150B23}"/>
              </a:ext>
            </a:extLst>
          </p:cNvPr>
          <p:cNvSpPr>
            <a:spLocks noGrp="1"/>
          </p:cNvSpPr>
          <p:nvPr>
            <p:ph type="title"/>
          </p:nvPr>
        </p:nvSpPr>
        <p:spPr/>
        <p:txBody>
          <a:bodyPr>
            <a:normAutofit/>
          </a:bodyPr>
          <a:lstStyle/>
          <a:p>
            <a:pPr algn="ctr"/>
            <a:r>
              <a:rPr lang="en-US" altLang="zh-CN" sz="2400" dirty="0">
                <a:latin typeface="华文楷体" panose="02010600040101010101" pitchFamily="2" charset="-122"/>
                <a:ea typeface="华文楷体" panose="02010600040101010101" pitchFamily="2" charset="-122"/>
              </a:rPr>
              <a:t>Linux</a:t>
            </a:r>
            <a:r>
              <a:rPr lang="zh-CN" altLang="en-US" sz="2400" dirty="0">
                <a:latin typeface="华文楷体" panose="02010600040101010101" pitchFamily="2" charset="-122"/>
                <a:ea typeface="华文楷体" panose="02010600040101010101" pitchFamily="2" charset="-122"/>
              </a:rPr>
              <a:t>下配置</a:t>
            </a:r>
            <a:r>
              <a:rPr lang="en-US" altLang="zh-CN" sz="2400" dirty="0">
                <a:latin typeface="华文楷体" panose="02010600040101010101" pitchFamily="2" charset="-122"/>
                <a:ea typeface="华文楷体" panose="02010600040101010101" pitchFamily="2" charset="-122"/>
              </a:rPr>
              <a:t>node</a:t>
            </a:r>
            <a:r>
              <a:rPr lang="zh-CN" altLang="en-US" sz="2400" dirty="0">
                <a:latin typeface="华文楷体" panose="02010600040101010101" pitchFamily="2" charset="-122"/>
                <a:ea typeface="华文楷体" panose="02010600040101010101" pitchFamily="2" charset="-122"/>
              </a:rPr>
              <a:t>环境</a:t>
            </a:r>
          </a:p>
        </p:txBody>
      </p:sp>
      <p:sp>
        <p:nvSpPr>
          <p:cNvPr id="3" name="内容占位符 2">
            <a:extLst>
              <a:ext uri="{FF2B5EF4-FFF2-40B4-BE49-F238E27FC236}">
                <a16:creationId xmlns:a16="http://schemas.microsoft.com/office/drawing/2014/main" id="{C34E6956-A625-4544-B371-14F3B2F859FD}"/>
              </a:ext>
            </a:extLst>
          </p:cNvPr>
          <p:cNvSpPr>
            <a:spLocks noGrp="1"/>
          </p:cNvSpPr>
          <p:nvPr>
            <p:ph idx="1"/>
          </p:nvPr>
        </p:nvSpPr>
        <p:spPr/>
        <p:txBody>
          <a:bodyPr>
            <a:normAutofit/>
          </a:bodyPr>
          <a:lstStyle/>
          <a:p>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、安装</a:t>
            </a:r>
            <a:r>
              <a:rPr lang="en-US" altLang="zh-CN" sz="2000" b="1" dirty="0" err="1">
                <a:latin typeface="华文楷体" panose="02010600040101010101" pitchFamily="2" charset="-122"/>
                <a:ea typeface="华文楷体" panose="02010600040101010101" pitchFamily="2" charset="-122"/>
              </a:rPr>
              <a:t>nvm</a:t>
            </a:r>
            <a:endParaRPr lang="en-US" altLang="zh-CN" sz="2000" b="1" dirty="0">
              <a:latin typeface="华文楷体" panose="02010600040101010101" pitchFamily="2" charset="-122"/>
              <a:ea typeface="华文楷体" panose="02010600040101010101" pitchFamily="2" charset="-122"/>
            </a:endParaRPr>
          </a:p>
          <a:p>
            <a:r>
              <a:rPr lang="en-US" altLang="zh-CN" sz="2000" b="1" dirty="0" err="1">
                <a:latin typeface="华文楷体" panose="02010600040101010101" pitchFamily="2" charset="-122"/>
                <a:ea typeface="华文楷体" panose="02010600040101010101" pitchFamily="2" charset="-122"/>
              </a:rPr>
              <a:t>wget</a:t>
            </a:r>
            <a:r>
              <a:rPr lang="en-US" altLang="zh-CN" sz="2000" b="1" dirty="0">
                <a:latin typeface="华文楷体" panose="02010600040101010101" pitchFamily="2" charset="-122"/>
                <a:ea typeface="华文楷体" panose="02010600040101010101" pitchFamily="2" charset="-122"/>
              </a:rPr>
              <a:t> -</a:t>
            </a:r>
            <a:r>
              <a:rPr lang="en-US" altLang="zh-CN" sz="2000" b="1" dirty="0" err="1">
                <a:latin typeface="华文楷体" panose="02010600040101010101" pitchFamily="2" charset="-122"/>
                <a:ea typeface="华文楷体" panose="02010600040101010101" pitchFamily="2" charset="-122"/>
              </a:rPr>
              <a:t>qO</a:t>
            </a:r>
            <a:r>
              <a:rPr lang="en-US" altLang="zh-CN" sz="2000" b="1" dirty="0">
                <a:latin typeface="华文楷体" panose="02010600040101010101" pitchFamily="2" charset="-122"/>
                <a:ea typeface="华文楷体" panose="02010600040101010101" pitchFamily="2" charset="-122"/>
              </a:rPr>
              <a:t>- https://raw.githubusercontent.com/nvm-sh/nvm/v0.35.3/install.sh | bash</a:t>
            </a:r>
          </a:p>
          <a:p>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、安装</a:t>
            </a:r>
            <a:r>
              <a:rPr lang="en-US" altLang="zh-CN" sz="2000" b="1" dirty="0" err="1">
                <a:latin typeface="华文楷体" panose="02010600040101010101" pitchFamily="2" charset="-122"/>
                <a:ea typeface="华文楷体" panose="02010600040101010101" pitchFamily="2" charset="-122"/>
              </a:rPr>
              <a:t>npm</a:t>
            </a:r>
            <a:endParaRPr lang="en-US" altLang="zh-CN" sz="2000" b="1" dirty="0">
              <a:latin typeface="华文楷体" panose="02010600040101010101" pitchFamily="2" charset="-122"/>
              <a:ea typeface="华文楷体" panose="02010600040101010101" pitchFamily="2" charset="-122"/>
            </a:endParaRPr>
          </a:p>
          <a:p>
            <a:r>
              <a:rPr lang="en-US" altLang="zh-CN" sz="2000" b="1" dirty="0" err="1">
                <a:latin typeface="华文楷体" panose="02010600040101010101" pitchFamily="2" charset="-122"/>
                <a:ea typeface="华文楷体" panose="02010600040101010101" pitchFamily="2" charset="-122"/>
              </a:rPr>
              <a:t>sudo</a:t>
            </a:r>
            <a:r>
              <a:rPr lang="en-US" altLang="zh-CN" sz="2000" b="1" dirty="0">
                <a:latin typeface="华文楷体" panose="02010600040101010101" pitchFamily="2" charset="-122"/>
                <a:ea typeface="华文楷体" panose="02010600040101010101" pitchFamily="2" charset="-122"/>
              </a:rPr>
              <a:t> apt install </a:t>
            </a:r>
            <a:r>
              <a:rPr lang="en-US" altLang="zh-CN" sz="2000" b="1" dirty="0" err="1">
                <a:latin typeface="华文楷体" panose="02010600040101010101" pitchFamily="2" charset="-122"/>
                <a:ea typeface="华文楷体" panose="02010600040101010101" pitchFamily="2" charset="-122"/>
              </a:rPr>
              <a:t>npm</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3</a:t>
            </a:r>
            <a:r>
              <a:rPr lang="zh-CN" altLang="en-US"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npm</a:t>
            </a: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的服务器设置在国外，所以我们使用</a:t>
            </a:r>
            <a:r>
              <a:rPr lang="en-US" altLang="zh-CN" sz="2000" b="1" dirty="0" err="1">
                <a:latin typeface="华文楷体" panose="02010600040101010101" pitchFamily="2" charset="-122"/>
                <a:ea typeface="华文楷体" panose="02010600040101010101" pitchFamily="2" charset="-122"/>
              </a:rPr>
              <a:t>cnpm</a:t>
            </a:r>
            <a:r>
              <a:rPr lang="zh-CN" altLang="en-US" sz="2000" b="1" dirty="0">
                <a:latin typeface="华文楷体" panose="02010600040101010101" pitchFamily="2" charset="-122"/>
                <a:ea typeface="华文楷体" panose="02010600040101010101" pitchFamily="2" charset="-122"/>
              </a:rPr>
              <a:t>代替</a:t>
            </a:r>
            <a:endParaRPr lang="en-US" altLang="zh-CN" sz="2000" b="1" dirty="0">
              <a:latin typeface="华文楷体" panose="02010600040101010101" pitchFamily="2" charset="-122"/>
              <a:ea typeface="华文楷体" panose="02010600040101010101" pitchFamily="2" charset="-122"/>
            </a:endParaRPr>
          </a:p>
          <a:p>
            <a:r>
              <a:rPr lang="sv-SE" altLang="zh-CN" sz="2000" b="1" dirty="0">
                <a:latin typeface="华文楷体" panose="02010600040101010101" pitchFamily="2" charset="-122"/>
                <a:ea typeface="华文楷体" panose="02010600040101010101" pitchFamily="2" charset="-122"/>
              </a:rPr>
              <a:t>npm install -g cnpm</a:t>
            </a:r>
          </a:p>
          <a:p>
            <a:r>
              <a:rPr lang="sv-SE" altLang="zh-CN" sz="2000" b="1" dirty="0">
                <a:latin typeface="华文楷体" panose="02010600040101010101" pitchFamily="2" charset="-122"/>
                <a:ea typeface="华文楷体" panose="02010600040101010101" pitchFamily="2" charset="-122"/>
              </a:rPr>
              <a:t>4</a:t>
            </a:r>
            <a:r>
              <a:rPr lang="zh-CN" altLang="en-US" sz="2000" b="1" dirty="0">
                <a:latin typeface="华文楷体" panose="02010600040101010101" pitchFamily="2" charset="-122"/>
                <a:ea typeface="华文楷体" panose="02010600040101010101" pitchFamily="2" charset="-122"/>
              </a:rPr>
              <a:t>、安装好</a:t>
            </a:r>
            <a:r>
              <a:rPr lang="en-US" altLang="zh-CN" sz="2000" b="1" dirty="0" err="1">
                <a:latin typeface="华文楷体" panose="02010600040101010101" pitchFamily="2" charset="-122"/>
                <a:ea typeface="华文楷体" panose="02010600040101010101" pitchFamily="2" charset="-122"/>
              </a:rPr>
              <a:t>cnpm</a:t>
            </a:r>
            <a:r>
              <a:rPr lang="zh-CN" altLang="en-US" sz="2000" b="1" dirty="0">
                <a:latin typeface="华文楷体" panose="02010600040101010101" pitchFamily="2" charset="-122"/>
                <a:ea typeface="华文楷体" panose="02010600040101010101" pitchFamily="2" charset="-122"/>
              </a:rPr>
              <a:t>后我们就可以直接使用</a:t>
            </a:r>
            <a:r>
              <a:rPr lang="en-US" altLang="zh-CN" sz="2000" b="1" dirty="0" err="1">
                <a:latin typeface="华文楷体" panose="02010600040101010101" pitchFamily="2" charset="-122"/>
                <a:ea typeface="华文楷体" panose="02010600040101010101" pitchFamily="2" charset="-122"/>
              </a:rPr>
              <a:t>cnpm</a:t>
            </a:r>
            <a:r>
              <a:rPr lang="zh-CN" altLang="en-US" sz="2000" b="1" dirty="0">
                <a:latin typeface="华文楷体" panose="02010600040101010101" pitchFamily="2" charset="-122"/>
                <a:ea typeface="华文楷体" panose="02010600040101010101" pitchFamily="2" charset="-122"/>
              </a:rPr>
              <a:t>安装插件了</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5</a:t>
            </a:r>
            <a:r>
              <a:rPr lang="zh-CN" altLang="en-US"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cnpm</a:t>
            </a:r>
            <a:r>
              <a:rPr lang="en-US" altLang="zh-CN" sz="2000" b="1" dirty="0">
                <a:latin typeface="华文楷体" panose="02010600040101010101" pitchFamily="2" charset="-122"/>
                <a:ea typeface="华文楷体" panose="02010600040101010101" pitchFamily="2" charset="-122"/>
              </a:rPr>
              <a:t> –v </a:t>
            </a:r>
            <a:r>
              <a:rPr lang="zh-CN" altLang="en-US" sz="2000" b="1" dirty="0">
                <a:latin typeface="华文楷体" panose="02010600040101010101" pitchFamily="2" charset="-122"/>
                <a:ea typeface="华文楷体" panose="02010600040101010101" pitchFamily="2" charset="-122"/>
              </a:rPr>
              <a:t>查看配置信息</a:t>
            </a:r>
            <a:r>
              <a:rPr lang="en-US" altLang="zh-CN" sz="2000" b="1" dirty="0">
                <a:latin typeface="华文楷体" panose="02010600040101010101" pitchFamily="2" charset="-122"/>
                <a:ea typeface="华文楷体" panose="02010600040101010101" pitchFamily="2" charset="-122"/>
              </a:rPr>
              <a:t>  </a:t>
            </a:r>
            <a:r>
              <a:rPr lang="en-US" altLang="zh-CN" sz="2000" b="1" dirty="0" err="1">
                <a:latin typeface="华文楷体" panose="02010600040101010101" pitchFamily="2" charset="-122"/>
                <a:ea typeface="华文楷体" panose="02010600040101010101" pitchFamily="2" charset="-122"/>
              </a:rPr>
              <a:t>nvm</a:t>
            </a:r>
            <a:r>
              <a:rPr lang="en-US" altLang="zh-CN" sz="2000" b="1" dirty="0">
                <a:latin typeface="华文楷体" panose="02010600040101010101" pitchFamily="2" charset="-122"/>
                <a:ea typeface="华文楷体" panose="02010600040101010101" pitchFamily="2" charset="-122"/>
              </a:rPr>
              <a:t> </a:t>
            </a:r>
            <a:r>
              <a:rPr lang="en-US" altLang="zh-CN" sz="2000" b="1" dirty="0" err="1">
                <a:latin typeface="华文楷体" panose="02010600040101010101" pitchFamily="2" charset="-122"/>
                <a:ea typeface="华文楷体" panose="02010600040101010101" pitchFamily="2" charset="-122"/>
              </a:rPr>
              <a:t>cnpm_mirror</a:t>
            </a:r>
            <a:r>
              <a:rPr lang="en-US" altLang="zh-CN" sz="2000" b="1">
                <a:latin typeface="华文楷体" panose="02010600040101010101" pitchFamily="2" charset="-122"/>
                <a:ea typeface="华文楷体" panose="02010600040101010101" pitchFamily="2" charset="-122"/>
              </a:rPr>
              <a:t> https://npm.taobao.org/mirrors/npm/</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6</a:t>
            </a:r>
            <a:r>
              <a:rPr lang="zh-CN" altLang="en-US"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cnpm</a:t>
            </a:r>
            <a:r>
              <a:rPr lang="en-US" altLang="zh-CN" sz="2000" b="1" dirty="0">
                <a:latin typeface="华文楷体" panose="02010600040101010101" pitchFamily="2" charset="-122"/>
                <a:ea typeface="华文楷体" panose="02010600040101010101" pitchFamily="2" charset="-122"/>
              </a:rPr>
              <a:t> install express –save-dev</a:t>
            </a:r>
          </a:p>
          <a:p>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566292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46287-EB63-4273-AF81-1AE8182E59EE}"/>
              </a:ext>
            </a:extLst>
          </p:cNvPr>
          <p:cNvSpPr>
            <a:spLocks noGrp="1"/>
          </p:cNvSpPr>
          <p:nvPr>
            <p:ph type="title"/>
          </p:nvPr>
        </p:nvSpPr>
        <p:spPr>
          <a:xfrm>
            <a:off x="838199" y="260623"/>
            <a:ext cx="10515599" cy="1325563"/>
          </a:xfrm>
        </p:spPr>
        <p:txBody>
          <a:bodyPr>
            <a:normAutofit/>
          </a:bodyPr>
          <a:lstStyle/>
          <a:p>
            <a:pPr algn="ctr"/>
            <a:r>
              <a:rPr lang="en-US" altLang="zh-CN" sz="2400" dirty="0">
                <a:latin typeface="华文楷体" panose="02010600040101010101" pitchFamily="2" charset="-122"/>
                <a:ea typeface="华文楷体" panose="02010600040101010101" pitchFamily="2" charset="-122"/>
              </a:rPr>
              <a:t>Linux</a:t>
            </a:r>
            <a:r>
              <a:rPr lang="zh-CN" altLang="en-US" sz="2400" dirty="0">
                <a:latin typeface="华文楷体" panose="02010600040101010101" pitchFamily="2" charset="-122"/>
                <a:ea typeface="华文楷体" panose="02010600040101010101" pitchFamily="2" charset="-122"/>
              </a:rPr>
              <a:t>安装</a:t>
            </a:r>
            <a:r>
              <a:rPr lang="en-US" altLang="zh-CN" sz="2400" dirty="0">
                <a:latin typeface="华文楷体" panose="02010600040101010101" pitchFamily="2" charset="-122"/>
                <a:ea typeface="华文楷体" panose="02010600040101010101" pitchFamily="2" charset="-122"/>
              </a:rPr>
              <a:t>oh-my-</a:t>
            </a:r>
            <a:r>
              <a:rPr lang="en-US" altLang="zh-CN" sz="2400" dirty="0" err="1">
                <a:latin typeface="华文楷体" panose="02010600040101010101" pitchFamily="2" charset="-122"/>
                <a:ea typeface="华文楷体" panose="02010600040101010101" pitchFamily="2" charset="-122"/>
              </a:rPr>
              <a:t>zsh</a:t>
            </a:r>
            <a:r>
              <a:rPr lang="zh-CN" altLang="en-US" sz="2400" dirty="0">
                <a:latin typeface="华文楷体" panose="02010600040101010101" pitchFamily="2" charset="-122"/>
                <a:ea typeface="华文楷体" panose="02010600040101010101" pitchFamily="2" charset="-122"/>
              </a:rPr>
              <a:t>配置插件和</a:t>
            </a:r>
            <a:r>
              <a:rPr lang="en-US" altLang="zh-CN" sz="2400" dirty="0">
                <a:latin typeface="华文楷体" panose="02010600040101010101" pitchFamily="2" charset="-122"/>
                <a:ea typeface="华文楷体" panose="02010600040101010101" pitchFamily="2" charset="-122"/>
              </a:rPr>
              <a:t>powerline</a:t>
            </a:r>
            <a:endParaRPr lang="zh-CN" altLang="en-US" sz="2400" dirty="0">
              <a:latin typeface="华文楷体" panose="02010600040101010101" pitchFamily="2" charset="-122"/>
              <a:ea typeface="华文楷体" panose="02010600040101010101" pitchFamily="2" charset="-122"/>
            </a:endParaRPr>
          </a:p>
        </p:txBody>
      </p:sp>
      <p:sp>
        <p:nvSpPr>
          <p:cNvPr id="3" name="内容占位符 2">
            <a:extLst>
              <a:ext uri="{FF2B5EF4-FFF2-40B4-BE49-F238E27FC236}">
                <a16:creationId xmlns:a16="http://schemas.microsoft.com/office/drawing/2014/main" id="{8FF978A2-AC16-40FF-AED3-2E43606503BC}"/>
              </a:ext>
            </a:extLst>
          </p:cNvPr>
          <p:cNvSpPr>
            <a:spLocks noGrp="1"/>
          </p:cNvSpPr>
          <p:nvPr>
            <p:ph idx="1"/>
          </p:nvPr>
        </p:nvSpPr>
        <p:spPr/>
        <p:txBody>
          <a:bodyPr>
            <a:normAutofit fontScale="92500" lnSpcReduction="20000"/>
          </a:bodyPr>
          <a:lstStyle/>
          <a:p>
            <a:r>
              <a:rPr lang="zh-CN" altLang="en-US" sz="1800" dirty="0">
                <a:latin typeface="华文楷体" panose="02010600040101010101" pitchFamily="2" charset="-122"/>
                <a:ea typeface="华文楷体" panose="02010600040101010101" pitchFamily="2" charset="-122"/>
              </a:rPr>
              <a:t>配置</a:t>
            </a:r>
            <a:r>
              <a:rPr lang="en-US" altLang="zh-CN" sz="1800" dirty="0">
                <a:latin typeface="华文楷体" panose="02010600040101010101" pitchFamily="2" charset="-122"/>
                <a:ea typeface="华文楷体" panose="02010600040101010101" pitchFamily="2" charset="-122"/>
              </a:rPr>
              <a:t>oh-my-</a:t>
            </a:r>
            <a:r>
              <a:rPr lang="en-US" altLang="zh-CN" sz="1800" dirty="0" err="1">
                <a:latin typeface="华文楷体" panose="02010600040101010101" pitchFamily="2" charset="-122"/>
                <a:ea typeface="华文楷体" panose="02010600040101010101" pitchFamily="2" charset="-122"/>
              </a:rPr>
              <a:t>zsh</a:t>
            </a:r>
            <a:r>
              <a:rPr lang="zh-CN" altLang="en-US" sz="1800" dirty="0">
                <a:latin typeface="华文楷体" panose="02010600040101010101" pitchFamily="2" charset="-122"/>
                <a:ea typeface="华文楷体" panose="02010600040101010101" pitchFamily="2" charset="-122"/>
              </a:rPr>
              <a:t>及插件</a:t>
            </a:r>
            <a:endParaRPr lang="en-US" altLang="zh-CN" sz="1800"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hlinkClick r:id="rId2"/>
              </a:rPr>
              <a:t>https://www.cnblogs.com/easonjim/p/7863099.html</a:t>
            </a:r>
            <a:endParaRPr lang="en-US" altLang="zh-CN" sz="1800"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git clone https://github.com/zsh-users/zsh-syntax-highlighting</a:t>
            </a:r>
          </a:p>
          <a:p>
            <a:r>
              <a:rPr lang="en-US" altLang="zh-CN" sz="1800" dirty="0">
                <a:latin typeface="华文楷体" panose="02010600040101010101" pitchFamily="2" charset="-122"/>
                <a:ea typeface="华文楷体" panose="02010600040101010101" pitchFamily="2" charset="-122"/>
              </a:rPr>
              <a:t>git clone https://github.com/zsh-users/zsh-autosuggestions</a:t>
            </a:r>
          </a:p>
          <a:p>
            <a:r>
              <a:rPr lang="en-US" altLang="zh-CN" sz="1800" dirty="0">
                <a:latin typeface="华文楷体" panose="02010600040101010101" pitchFamily="2" charset="-122"/>
                <a:ea typeface="华文楷体" panose="02010600040101010101" pitchFamily="2" charset="-122"/>
              </a:rPr>
              <a:t>git clone https://github.com/zsh-users/zsh-completions</a:t>
            </a:r>
          </a:p>
          <a:p>
            <a:r>
              <a:rPr lang="en-US" altLang="zh-CN" sz="1800" dirty="0">
                <a:latin typeface="华文楷体" panose="02010600040101010101" pitchFamily="2" charset="-122"/>
                <a:ea typeface="华文楷体" panose="02010600040101010101" pitchFamily="2" charset="-122"/>
              </a:rPr>
              <a:t>git clone https://github.com/zsh-users/zsh-history-substring-search</a:t>
            </a:r>
          </a:p>
          <a:p>
            <a:r>
              <a:rPr lang="en-US" altLang="zh-CN" sz="1800" dirty="0">
                <a:latin typeface="华文楷体" panose="02010600040101010101" pitchFamily="2" charset="-122"/>
                <a:ea typeface="华文楷体" panose="02010600040101010101" pitchFamily="2" charset="-122"/>
              </a:rPr>
              <a:t>plugins=(</a:t>
            </a:r>
          </a:p>
          <a:p>
            <a:r>
              <a:rPr lang="en-US" altLang="zh-CN" sz="1800" dirty="0">
                <a:latin typeface="华文楷体" panose="02010600040101010101" pitchFamily="2" charset="-122"/>
                <a:ea typeface="华文楷体" panose="02010600040101010101" pitchFamily="2" charset="-122"/>
              </a:rPr>
              <a:t>  git</a:t>
            </a:r>
          </a:p>
          <a:p>
            <a:r>
              <a:rPr lang="en-US" altLang="zh-CN" sz="1800" dirty="0">
                <a:latin typeface="华文楷体" panose="02010600040101010101" pitchFamily="2" charset="-122"/>
                <a:ea typeface="华文楷体" panose="02010600040101010101" pitchFamily="2" charset="-122"/>
              </a:rPr>
              <a:t>  </a:t>
            </a:r>
            <a:r>
              <a:rPr lang="en-US" altLang="zh-CN" sz="1800" dirty="0" err="1">
                <a:latin typeface="华文楷体" panose="02010600040101010101" pitchFamily="2" charset="-122"/>
                <a:ea typeface="华文楷体" panose="02010600040101010101" pitchFamily="2" charset="-122"/>
              </a:rPr>
              <a:t>zsh</a:t>
            </a:r>
            <a:r>
              <a:rPr lang="en-US" altLang="zh-CN" sz="1800" dirty="0">
                <a:latin typeface="华文楷体" panose="02010600040101010101" pitchFamily="2" charset="-122"/>
                <a:ea typeface="华文楷体" panose="02010600040101010101" pitchFamily="2" charset="-122"/>
              </a:rPr>
              <a:t>-autosuggestions</a:t>
            </a:r>
          </a:p>
          <a:p>
            <a:r>
              <a:rPr lang="en-US" altLang="zh-CN" sz="1800" dirty="0">
                <a:latin typeface="华文楷体" panose="02010600040101010101" pitchFamily="2" charset="-122"/>
                <a:ea typeface="华文楷体" panose="02010600040101010101" pitchFamily="2" charset="-122"/>
              </a:rPr>
              <a:t>  </a:t>
            </a:r>
            <a:r>
              <a:rPr lang="en-US" altLang="zh-CN" sz="1800" dirty="0" err="1">
                <a:latin typeface="华文楷体" panose="02010600040101010101" pitchFamily="2" charset="-122"/>
                <a:ea typeface="华文楷体" panose="02010600040101010101" pitchFamily="2" charset="-122"/>
              </a:rPr>
              <a:t>zsh</a:t>
            </a:r>
            <a:r>
              <a:rPr lang="en-US" altLang="zh-CN" sz="1800" dirty="0">
                <a:latin typeface="华文楷体" panose="02010600040101010101" pitchFamily="2" charset="-122"/>
                <a:ea typeface="华文楷体" panose="02010600040101010101" pitchFamily="2" charset="-122"/>
              </a:rPr>
              <a:t>-syntax-highlighting</a:t>
            </a:r>
          </a:p>
          <a:p>
            <a:r>
              <a:rPr lang="en-US" altLang="zh-CN" sz="1800" dirty="0">
                <a:latin typeface="华文楷体" panose="02010600040101010101" pitchFamily="2" charset="-122"/>
                <a:ea typeface="华文楷体" panose="02010600040101010101" pitchFamily="2" charset="-122"/>
              </a:rPr>
              <a:t>  </a:t>
            </a:r>
            <a:r>
              <a:rPr lang="en-US" altLang="zh-CN" sz="1800" dirty="0" err="1">
                <a:latin typeface="华文楷体" panose="02010600040101010101" pitchFamily="2" charset="-122"/>
                <a:ea typeface="华文楷体" panose="02010600040101010101" pitchFamily="2" charset="-122"/>
              </a:rPr>
              <a:t>zsh</a:t>
            </a:r>
            <a:r>
              <a:rPr lang="en-US" altLang="zh-CN" sz="1800" dirty="0">
                <a:latin typeface="华文楷体" panose="02010600040101010101" pitchFamily="2" charset="-122"/>
                <a:ea typeface="华文楷体" panose="02010600040101010101" pitchFamily="2" charset="-122"/>
              </a:rPr>
              <a:t>-completions</a:t>
            </a:r>
          </a:p>
          <a:p>
            <a:r>
              <a:rPr lang="en-US" altLang="zh-CN" sz="1800" dirty="0">
                <a:latin typeface="华文楷体" panose="02010600040101010101" pitchFamily="2" charset="-122"/>
                <a:ea typeface="华文楷体" panose="02010600040101010101" pitchFamily="2" charset="-122"/>
              </a:rPr>
              <a:t>  </a:t>
            </a:r>
            <a:r>
              <a:rPr lang="en-US" altLang="zh-CN" sz="1800" dirty="0" err="1">
                <a:latin typeface="华文楷体" panose="02010600040101010101" pitchFamily="2" charset="-122"/>
                <a:ea typeface="华文楷体" panose="02010600040101010101" pitchFamily="2" charset="-122"/>
              </a:rPr>
              <a:t>zsh</a:t>
            </a:r>
            <a:r>
              <a:rPr lang="en-US" altLang="zh-CN" sz="1800" dirty="0">
                <a:latin typeface="华文楷体" panose="02010600040101010101" pitchFamily="2" charset="-122"/>
                <a:ea typeface="华文楷体" panose="02010600040101010101" pitchFamily="2" charset="-122"/>
              </a:rPr>
              <a:t>-history-substring-search</a:t>
            </a:r>
          </a:p>
          <a:p>
            <a:r>
              <a:rPr lang="en-US" altLang="zh-CN" sz="1800" dirty="0">
                <a:latin typeface="华文楷体" panose="02010600040101010101" pitchFamily="2" charset="-122"/>
                <a:ea typeface="华文楷体" panose="02010600040101010101" pitchFamily="2" charset="-122"/>
              </a:rPr>
              <a:t>)</a:t>
            </a:r>
          </a:p>
          <a:p>
            <a:r>
              <a:rPr lang="zh-CN" altLang="en-US" sz="1800" dirty="0">
                <a:latin typeface="华文楷体" panose="02010600040101010101" pitchFamily="2" charset="-122"/>
                <a:ea typeface="华文楷体" panose="02010600040101010101" pitchFamily="2" charset="-122"/>
              </a:rPr>
              <a:t>其实需要哪个插件就在</a:t>
            </a:r>
            <a:r>
              <a:rPr lang="en-US" altLang="zh-CN" sz="1800" dirty="0">
                <a:latin typeface="华文楷体" panose="02010600040101010101" pitchFamily="2" charset="-122"/>
                <a:ea typeface="华文楷体" panose="02010600040101010101" pitchFamily="2" charset="-122"/>
              </a:rPr>
              <a:t>~/.oh-my-</a:t>
            </a:r>
            <a:r>
              <a:rPr lang="en-US" altLang="zh-CN" sz="1800" dirty="0" err="1">
                <a:latin typeface="华文楷体" panose="02010600040101010101" pitchFamily="2" charset="-122"/>
                <a:ea typeface="华文楷体" panose="02010600040101010101" pitchFamily="2" charset="-122"/>
              </a:rPr>
              <a:t>zsh</a:t>
            </a:r>
            <a:r>
              <a:rPr lang="en-US" altLang="zh-CN" sz="1800" dirty="0">
                <a:latin typeface="华文楷体" panose="02010600040101010101" pitchFamily="2" charset="-122"/>
                <a:ea typeface="华文楷体" panose="02010600040101010101" pitchFamily="2" charset="-122"/>
              </a:rPr>
              <a:t>/custom/plugins/</a:t>
            </a:r>
            <a:r>
              <a:rPr lang="zh-CN" altLang="en-US" sz="1800" dirty="0">
                <a:latin typeface="华文楷体" panose="02010600040101010101" pitchFamily="2" charset="-122"/>
                <a:ea typeface="华文楷体" panose="02010600040101010101" pitchFamily="2" charset="-122"/>
              </a:rPr>
              <a:t>中克隆哪个仓库就行了</a:t>
            </a:r>
            <a:endParaRPr lang="en-US" altLang="zh-CN" sz="1800" dirty="0">
              <a:latin typeface="华文楷体" panose="02010600040101010101" pitchFamily="2" charset="-122"/>
              <a:ea typeface="华文楷体" panose="02010600040101010101" pitchFamily="2" charset="-122"/>
            </a:endParaRPr>
          </a:p>
          <a:p>
            <a:endParaRPr lang="en-US" altLang="zh-CN" sz="1800" dirty="0">
              <a:latin typeface="华文楷体" panose="02010600040101010101" pitchFamily="2" charset="-122"/>
              <a:ea typeface="华文楷体" panose="02010600040101010101" pitchFamily="2" charset="-122"/>
            </a:endParaRPr>
          </a:p>
          <a:p>
            <a:pPr marL="0" indent="0">
              <a:buNone/>
            </a:pPr>
            <a:endParaRPr lang="zh-CN" altLang="en-US" sz="1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669049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DA294F-1C06-419D-BDF7-2612518EC6A7}"/>
              </a:ext>
            </a:extLst>
          </p:cNvPr>
          <p:cNvSpPr>
            <a:spLocks noGrp="1"/>
          </p:cNvSpPr>
          <p:nvPr>
            <p:ph type="title"/>
          </p:nvPr>
        </p:nvSpPr>
        <p:spPr/>
        <p:txBody>
          <a:bodyPr>
            <a:normAutofit/>
          </a:bodyPr>
          <a:lstStyle/>
          <a:p>
            <a:pPr algn="ctr"/>
            <a:r>
              <a:rPr lang="en-US" altLang="zh-CN" sz="2400" dirty="0">
                <a:latin typeface="华文楷体" panose="02010600040101010101" pitchFamily="2" charset="-122"/>
                <a:ea typeface="华文楷体" panose="02010600040101010101" pitchFamily="2" charset="-122"/>
              </a:rPr>
              <a:t>Linux</a:t>
            </a:r>
            <a:r>
              <a:rPr lang="zh-CN" altLang="en-US" sz="2400" dirty="0">
                <a:latin typeface="华文楷体" panose="02010600040101010101" pitchFamily="2" charset="-122"/>
                <a:ea typeface="华文楷体" panose="02010600040101010101" pitchFamily="2" charset="-122"/>
              </a:rPr>
              <a:t>的</a:t>
            </a:r>
            <a:r>
              <a:rPr lang="en-US" altLang="zh-CN" sz="2400" dirty="0">
                <a:latin typeface="华文楷体" panose="02010600040101010101" pitchFamily="2" charset="-122"/>
                <a:ea typeface="华文楷体" panose="02010600040101010101" pitchFamily="2" charset="-122"/>
              </a:rPr>
              <a:t>gnome</a:t>
            </a:r>
            <a:r>
              <a:rPr lang="zh-CN" altLang="en-US" sz="2400" dirty="0">
                <a:latin typeface="华文楷体" panose="02010600040101010101" pitchFamily="2" charset="-122"/>
                <a:ea typeface="华文楷体" panose="02010600040101010101" pitchFamily="2" charset="-122"/>
              </a:rPr>
              <a:t>插件的使用</a:t>
            </a:r>
          </a:p>
        </p:txBody>
      </p:sp>
      <p:sp>
        <p:nvSpPr>
          <p:cNvPr id="3" name="内容占位符 2">
            <a:extLst>
              <a:ext uri="{FF2B5EF4-FFF2-40B4-BE49-F238E27FC236}">
                <a16:creationId xmlns:a16="http://schemas.microsoft.com/office/drawing/2014/main" id="{A874A1E7-47A8-40CB-AC81-DEA56C2EC4DF}"/>
              </a:ext>
            </a:extLst>
          </p:cNvPr>
          <p:cNvSpPr>
            <a:spLocks noGrp="1"/>
          </p:cNvSpPr>
          <p:nvPr>
            <p:ph idx="1"/>
          </p:nvPr>
        </p:nvSpPr>
        <p:spPr/>
        <p:txBody>
          <a:bodyPr>
            <a:normAutofit/>
          </a:bodyPr>
          <a:lstStyle/>
          <a:p>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sudo</a:t>
            </a:r>
            <a:r>
              <a:rPr lang="en-US" altLang="zh-CN" sz="2000" b="1" dirty="0">
                <a:latin typeface="华文楷体" panose="02010600040101010101" pitchFamily="2" charset="-122"/>
                <a:ea typeface="华文楷体" panose="02010600040101010101" pitchFamily="2" charset="-122"/>
              </a:rPr>
              <a:t> apt-get install chrome-gnome-shell    //</a:t>
            </a:r>
            <a:r>
              <a:rPr lang="zh-CN" altLang="en-US" sz="2000" b="1" dirty="0">
                <a:latin typeface="华文楷体" panose="02010600040101010101" pitchFamily="2" charset="-122"/>
                <a:ea typeface="华文楷体" panose="02010600040101010101" pitchFamily="2" charset="-122"/>
              </a:rPr>
              <a:t>让</a:t>
            </a:r>
            <a:r>
              <a:rPr lang="en-US" altLang="zh-CN" sz="2000" b="1" dirty="0">
                <a:latin typeface="华文楷体" panose="02010600040101010101" pitchFamily="2" charset="-122"/>
                <a:ea typeface="华文楷体" panose="02010600040101010101" pitchFamily="2" charset="-122"/>
              </a:rPr>
              <a:t>chrome</a:t>
            </a:r>
            <a:r>
              <a:rPr lang="zh-CN" altLang="en-US" sz="2000" b="1" dirty="0">
                <a:latin typeface="华文楷体" panose="02010600040101010101" pitchFamily="2" charset="-122"/>
                <a:ea typeface="华文楷体" panose="02010600040101010101" pitchFamily="2" charset="-122"/>
              </a:rPr>
              <a:t>支持</a:t>
            </a:r>
            <a:r>
              <a:rPr lang="en-US" altLang="zh-CN" sz="2000" b="1" dirty="0">
                <a:latin typeface="华文楷体" panose="02010600040101010101" pitchFamily="2" charset="-122"/>
                <a:ea typeface="华文楷体" panose="02010600040101010101" pitchFamily="2" charset="-122"/>
              </a:rPr>
              <a:t>gnome</a:t>
            </a:r>
            <a:r>
              <a:rPr lang="zh-CN" altLang="en-US" sz="2000" b="1" dirty="0">
                <a:latin typeface="华文楷体" panose="02010600040101010101" pitchFamily="2" charset="-122"/>
                <a:ea typeface="华文楷体" panose="02010600040101010101" pitchFamily="2" charset="-122"/>
              </a:rPr>
              <a:t>插件</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sudo</a:t>
            </a:r>
            <a:r>
              <a:rPr lang="en-US" altLang="zh-CN" sz="2000" b="1" dirty="0">
                <a:latin typeface="华文楷体" panose="02010600040101010101" pitchFamily="2" charset="-122"/>
                <a:ea typeface="华文楷体" panose="02010600040101010101" pitchFamily="2" charset="-122"/>
              </a:rPr>
              <a:t> apt-get install gnome-tweak-tool  //</a:t>
            </a:r>
            <a:r>
              <a:rPr lang="zh-CN" altLang="en-US" sz="2000" b="1" dirty="0">
                <a:latin typeface="华文楷体" panose="02010600040101010101" pitchFamily="2" charset="-122"/>
                <a:ea typeface="华文楷体" panose="02010600040101010101" pitchFamily="2" charset="-122"/>
              </a:rPr>
              <a:t>用于控制</a:t>
            </a:r>
            <a:r>
              <a:rPr lang="en-US" altLang="zh-CN" sz="2000" b="1" dirty="0">
                <a:latin typeface="华文楷体" panose="02010600040101010101" pitchFamily="2" charset="-122"/>
                <a:ea typeface="华文楷体" panose="02010600040101010101" pitchFamily="2" charset="-122"/>
              </a:rPr>
              <a:t>gnome</a:t>
            </a:r>
            <a:r>
              <a:rPr lang="zh-CN" altLang="en-US" sz="2000" b="1" dirty="0">
                <a:latin typeface="华文楷体" panose="02010600040101010101" pitchFamily="2" charset="-122"/>
                <a:ea typeface="华文楷体" panose="02010600040101010101" pitchFamily="2" charset="-122"/>
              </a:rPr>
              <a:t>插件</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3</a:t>
            </a:r>
            <a:r>
              <a:rPr lang="zh-CN" altLang="en-US" sz="2000" b="1" dirty="0">
                <a:latin typeface="华文楷体" panose="02010600040101010101" pitchFamily="2" charset="-122"/>
                <a:ea typeface="华文楷体" panose="02010600040101010101" pitchFamily="2" charset="-122"/>
              </a:rPr>
              <a:t>、安装以上两个命令后就可以使用</a:t>
            </a:r>
            <a:r>
              <a:rPr lang="en-US" altLang="zh-CN" sz="2000" b="1" dirty="0">
                <a:latin typeface="华文楷体" panose="02010600040101010101" pitchFamily="2" charset="-122"/>
                <a:ea typeface="华文楷体" panose="02010600040101010101" pitchFamily="2" charset="-122"/>
              </a:rPr>
              <a:t>gnome</a:t>
            </a:r>
            <a:r>
              <a:rPr lang="zh-CN" altLang="en-US" sz="2000" b="1" dirty="0">
                <a:latin typeface="华文楷体" panose="02010600040101010101" pitchFamily="2" charset="-122"/>
                <a:ea typeface="华文楷体" panose="02010600040101010101" pitchFamily="2" charset="-122"/>
              </a:rPr>
              <a:t>的插件了</a:t>
            </a:r>
          </a:p>
        </p:txBody>
      </p:sp>
    </p:spTree>
    <p:extLst>
      <p:ext uri="{BB962C8B-B14F-4D97-AF65-F5344CB8AC3E}">
        <p14:creationId xmlns:p14="http://schemas.microsoft.com/office/powerpoint/2010/main" val="36305580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0EF57-2CD3-40C0-B396-189B0E4E173B}"/>
              </a:ext>
            </a:extLst>
          </p:cNvPr>
          <p:cNvSpPr>
            <a:spLocks noGrp="1"/>
          </p:cNvSpPr>
          <p:nvPr>
            <p:ph type="title"/>
          </p:nvPr>
        </p:nvSpPr>
        <p:spPr/>
        <p:txBody>
          <a:bodyPr>
            <a:normAutofit/>
          </a:bodyPr>
          <a:lstStyle/>
          <a:p>
            <a:pPr algn="ctr"/>
            <a:r>
              <a:rPr lang="en-US" altLang="zh-CN" sz="1800" b="1" dirty="0">
                <a:latin typeface="华文楷体" panose="02010600040101010101" pitchFamily="2" charset="-122"/>
                <a:ea typeface="华文楷体" panose="02010600040101010101" pitchFamily="2" charset="-122"/>
              </a:rPr>
              <a:t>Linux</a:t>
            </a:r>
            <a:r>
              <a:rPr lang="zh-CN" altLang="en-US" sz="1800" b="1" dirty="0">
                <a:latin typeface="华文楷体" panose="02010600040101010101" pitchFamily="2" charset="-122"/>
                <a:ea typeface="华文楷体" panose="02010600040101010101" pitchFamily="2" charset="-122"/>
              </a:rPr>
              <a:t>创建数据库失败的解决方法</a:t>
            </a:r>
          </a:p>
        </p:txBody>
      </p:sp>
      <p:sp>
        <p:nvSpPr>
          <p:cNvPr id="3" name="内容占位符 2">
            <a:extLst>
              <a:ext uri="{FF2B5EF4-FFF2-40B4-BE49-F238E27FC236}">
                <a16:creationId xmlns:a16="http://schemas.microsoft.com/office/drawing/2014/main" id="{65DFA06D-4AE7-45DF-BCE8-8E970BEC205A}"/>
              </a:ext>
            </a:extLst>
          </p:cNvPr>
          <p:cNvSpPr>
            <a:spLocks noGrp="1"/>
          </p:cNvSpPr>
          <p:nvPr>
            <p:ph idx="1"/>
          </p:nvPr>
        </p:nvSpPr>
        <p:spPr/>
        <p:txBody>
          <a:bodyPr>
            <a:normAutofit/>
          </a:bodyPr>
          <a:lstStyle/>
          <a:p>
            <a:r>
              <a:rPr lang="en-US" altLang="zh-CN" sz="1600" b="1" dirty="0">
                <a:latin typeface="华文楷体" panose="02010600040101010101" pitchFamily="2" charset="-122"/>
                <a:ea typeface="华文楷体" panose="02010600040101010101" pitchFamily="2" charset="-122"/>
              </a:rPr>
              <a:t>1</a:t>
            </a:r>
            <a:r>
              <a:rPr lang="zh-CN" altLang="en-US" sz="1600" b="1" dirty="0">
                <a:latin typeface="华文楷体" panose="02010600040101010101" pitchFamily="2" charset="-122"/>
                <a:ea typeface="华文楷体" panose="02010600040101010101" pitchFamily="2" charset="-122"/>
              </a:rPr>
              <a:t>、参考网址</a:t>
            </a:r>
            <a:r>
              <a:rPr lang="en-US" altLang="zh-CN" sz="1600" b="1" dirty="0">
                <a:latin typeface="华文楷体" panose="02010600040101010101" pitchFamily="2" charset="-122"/>
                <a:ea typeface="华文楷体" panose="02010600040101010101" pitchFamily="2" charset="-122"/>
              </a:rPr>
              <a:t>:</a:t>
            </a:r>
          </a:p>
          <a:p>
            <a:r>
              <a:rPr lang="en-US" altLang="zh-CN" sz="1800" b="1" dirty="0">
                <a:latin typeface="华文楷体" panose="02010600040101010101" pitchFamily="2" charset="-122"/>
                <a:ea typeface="华文楷体" panose="02010600040101010101" pitchFamily="2" charset="-122"/>
              </a:rPr>
              <a:t>https://blog.csdn.net/weixx3/article/details/80782479</a:t>
            </a:r>
          </a:p>
          <a:p>
            <a:r>
              <a:rPr lang="en-US" altLang="zh-CN" sz="1600" b="1" dirty="0">
                <a:latin typeface="华文楷体" panose="02010600040101010101" pitchFamily="2" charset="-122"/>
                <a:ea typeface="华文楷体" panose="02010600040101010101" pitchFamily="2" charset="-122"/>
              </a:rPr>
              <a:t>2</a:t>
            </a:r>
            <a:r>
              <a:rPr lang="zh-CN" altLang="en-US" sz="1600" b="1" dirty="0">
                <a:latin typeface="华文楷体" panose="02010600040101010101" pitchFamily="2" charset="-122"/>
                <a:ea typeface="华文楷体" panose="02010600040101010101" pitchFamily="2" charset="-122"/>
              </a:rPr>
              <a:t>、 </a:t>
            </a:r>
            <a:r>
              <a:rPr lang="en-US" altLang="zh-CN" sz="1600" b="1" dirty="0">
                <a:latin typeface="华文楷体" panose="02010600040101010101" pitchFamily="2" charset="-122"/>
                <a:ea typeface="华文楷体" panose="02010600040101010101" pitchFamily="2" charset="-122"/>
              </a:rPr>
              <a:t>##1 </a:t>
            </a:r>
            <a:r>
              <a:rPr lang="zh-CN" altLang="en-US" sz="1600" b="1" dirty="0">
                <a:latin typeface="华文楷体" panose="02010600040101010101" pitchFamily="2" charset="-122"/>
                <a:ea typeface="华文楷体" panose="02010600040101010101" pitchFamily="2" charset="-122"/>
              </a:rPr>
              <a:t>创建数据库</a:t>
            </a:r>
            <a:r>
              <a:rPr lang="en-US" altLang="zh-CN" sz="1600" b="1" dirty="0" err="1">
                <a:latin typeface="华文楷体" panose="02010600040101010101" pitchFamily="2" charset="-122"/>
                <a:ea typeface="华文楷体" panose="02010600040101010101" pitchFamily="2" charset="-122"/>
              </a:rPr>
              <a:t>weixx</a:t>
            </a:r>
            <a:endParaRPr lang="en-US" altLang="zh-CN" sz="1600" b="1" dirty="0">
              <a:latin typeface="华文楷体" panose="02010600040101010101" pitchFamily="2" charset="-122"/>
              <a:ea typeface="华文楷体" panose="02010600040101010101" pitchFamily="2" charset="-122"/>
            </a:endParaRPr>
          </a:p>
          <a:p>
            <a:r>
              <a:rPr lang="en-US" altLang="zh-CN" sz="1600" b="1" dirty="0">
                <a:latin typeface="华文楷体" panose="02010600040101010101" pitchFamily="2" charset="-122"/>
                <a:ea typeface="华文楷体" panose="02010600040101010101" pitchFamily="2" charset="-122"/>
              </a:rPr>
              <a:t>CREATE DATABASE </a:t>
            </a:r>
            <a:r>
              <a:rPr lang="en-US" altLang="zh-CN" sz="1600" b="1" dirty="0" err="1">
                <a:latin typeface="华文楷体" panose="02010600040101010101" pitchFamily="2" charset="-122"/>
                <a:ea typeface="华文楷体" panose="02010600040101010101" pitchFamily="2" charset="-122"/>
              </a:rPr>
              <a:t>weixx</a:t>
            </a:r>
            <a:r>
              <a:rPr lang="en-US" altLang="zh-CN" sz="1600" b="1" dirty="0">
                <a:latin typeface="华文楷体" panose="02010600040101010101" pitchFamily="2" charset="-122"/>
                <a:ea typeface="华文楷体" panose="02010600040101010101" pitchFamily="2" charset="-122"/>
              </a:rPr>
              <a:t>;</a:t>
            </a:r>
          </a:p>
          <a:p>
            <a:r>
              <a:rPr lang="en-US" altLang="zh-CN" sz="1600" b="1" dirty="0">
                <a:latin typeface="华文楷体" panose="02010600040101010101" pitchFamily="2" charset="-122"/>
                <a:ea typeface="华文楷体" panose="02010600040101010101" pitchFamily="2" charset="-122"/>
              </a:rPr>
              <a:t>##2 </a:t>
            </a:r>
            <a:r>
              <a:rPr lang="zh-CN" altLang="en-US" sz="1600" b="1" dirty="0">
                <a:latin typeface="华文楷体" panose="02010600040101010101" pitchFamily="2" charset="-122"/>
                <a:ea typeface="华文楷体" panose="02010600040101010101" pitchFamily="2" charset="-122"/>
              </a:rPr>
              <a:t>创建用户</a:t>
            </a:r>
            <a:r>
              <a:rPr lang="en-US" altLang="zh-CN" sz="1600" b="1" dirty="0" err="1">
                <a:latin typeface="华文楷体" panose="02010600040101010101" pitchFamily="2" charset="-122"/>
                <a:ea typeface="华文楷体" panose="02010600040101010101" pitchFamily="2" charset="-122"/>
              </a:rPr>
              <a:t>wxx</a:t>
            </a:r>
            <a:r>
              <a:rPr lang="en-US" altLang="zh-CN" sz="1600" b="1" dirty="0">
                <a:latin typeface="华文楷体" panose="02010600040101010101" pitchFamily="2" charset="-122"/>
                <a:ea typeface="华文楷体" panose="02010600040101010101" pitchFamily="2" charset="-122"/>
              </a:rPr>
              <a:t>(</a:t>
            </a:r>
            <a:r>
              <a:rPr lang="zh-CN" altLang="en-US" sz="1600" b="1" dirty="0">
                <a:latin typeface="华文楷体" panose="02010600040101010101" pitchFamily="2" charset="-122"/>
                <a:ea typeface="华文楷体" panose="02010600040101010101" pitchFamily="2" charset="-122"/>
              </a:rPr>
              <a:t>密码</a:t>
            </a:r>
            <a:r>
              <a:rPr lang="en-US" altLang="zh-CN" sz="1600" b="1" dirty="0">
                <a:latin typeface="华文楷体" panose="02010600040101010101" pitchFamily="2" charset="-122"/>
                <a:ea typeface="华文楷体" panose="02010600040101010101" pitchFamily="2" charset="-122"/>
              </a:rPr>
              <a:t>654321) </a:t>
            </a:r>
            <a:r>
              <a:rPr lang="zh-CN" altLang="en-US" sz="1600" b="1" dirty="0">
                <a:latin typeface="华文楷体" panose="02010600040101010101" pitchFamily="2" charset="-122"/>
                <a:ea typeface="华文楷体" panose="02010600040101010101" pitchFamily="2" charset="-122"/>
              </a:rPr>
              <a:t>并允许</a:t>
            </a:r>
            <a:r>
              <a:rPr lang="en-US" altLang="zh-CN" sz="1600" b="1" dirty="0" err="1">
                <a:latin typeface="华文楷体" panose="02010600040101010101" pitchFamily="2" charset="-122"/>
                <a:ea typeface="华文楷体" panose="02010600040101010101" pitchFamily="2" charset="-122"/>
              </a:rPr>
              <a:t>wxx</a:t>
            </a:r>
            <a:r>
              <a:rPr lang="zh-CN" altLang="en-US" sz="1600" b="1" dirty="0">
                <a:latin typeface="华文楷体" panose="02010600040101010101" pitchFamily="2" charset="-122"/>
                <a:ea typeface="华文楷体" panose="02010600040101010101" pitchFamily="2" charset="-122"/>
              </a:rPr>
              <a:t>用户可以从任意机器上登入</a:t>
            </a:r>
            <a:r>
              <a:rPr lang="en-US" altLang="zh-CN" sz="1600" b="1" dirty="0" err="1">
                <a:latin typeface="华文楷体" panose="02010600040101010101" pitchFamily="2" charset="-122"/>
                <a:ea typeface="华文楷体" panose="02010600040101010101" pitchFamily="2" charset="-122"/>
              </a:rPr>
              <a:t>mysql</a:t>
            </a:r>
            <a:r>
              <a:rPr lang="zh-CN" altLang="en-US" sz="1600" b="1" dirty="0">
                <a:latin typeface="华文楷体" panose="02010600040101010101" pitchFamily="2" charset="-122"/>
                <a:ea typeface="华文楷体" panose="02010600040101010101" pitchFamily="2" charset="-122"/>
              </a:rPr>
              <a:t>的</a:t>
            </a:r>
            <a:r>
              <a:rPr lang="en-US" altLang="zh-CN" sz="1600" b="1" dirty="0" err="1">
                <a:latin typeface="华文楷体" panose="02010600040101010101" pitchFamily="2" charset="-122"/>
                <a:ea typeface="华文楷体" panose="02010600040101010101" pitchFamily="2" charset="-122"/>
              </a:rPr>
              <a:t>weixx</a:t>
            </a:r>
            <a:r>
              <a:rPr lang="zh-CN" altLang="en-US" sz="1600" b="1" dirty="0">
                <a:latin typeface="华文楷体" panose="02010600040101010101" pitchFamily="2" charset="-122"/>
                <a:ea typeface="华文楷体" panose="02010600040101010101" pitchFamily="2" charset="-122"/>
              </a:rPr>
              <a:t>数据库</a:t>
            </a:r>
          </a:p>
          <a:p>
            <a:r>
              <a:rPr lang="en-US" altLang="zh-CN" sz="1600" b="1" dirty="0">
                <a:latin typeface="华文楷体" panose="02010600040101010101" pitchFamily="2" charset="-122"/>
                <a:ea typeface="华文楷体" panose="02010600040101010101" pitchFamily="2" charset="-122"/>
              </a:rPr>
              <a:t>GRANT ALL PRIVILEGES ON weixx.* TO </a:t>
            </a:r>
            <a:r>
              <a:rPr lang="en-US" altLang="zh-CN" sz="1600" b="1" dirty="0" err="1">
                <a:latin typeface="华文楷体" panose="02010600040101010101" pitchFamily="2" charset="-122"/>
                <a:ea typeface="华文楷体" panose="02010600040101010101" pitchFamily="2" charset="-122"/>
              </a:rPr>
              <a:t>wxx</a:t>
            </a:r>
            <a:r>
              <a:rPr lang="en-US" altLang="zh-CN" sz="1600" b="1" dirty="0">
                <a:latin typeface="华文楷体" panose="02010600040101010101" pitchFamily="2" charset="-122"/>
                <a:ea typeface="华文楷体" panose="02010600040101010101" pitchFamily="2" charset="-122"/>
              </a:rPr>
              <a:t>@"%" IDENTIFIED BY "654321"; </a:t>
            </a:r>
            <a:endParaRPr lang="zh-CN" altLang="en-US" sz="16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874284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9D687-477D-47C2-9B88-D72C8036A5A0}"/>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ubuntu</a:t>
            </a:r>
            <a:r>
              <a:rPr lang="zh-CN" altLang="en-US" sz="2400" b="1" dirty="0">
                <a:latin typeface="华文楷体" panose="02010600040101010101" pitchFamily="2" charset="-122"/>
                <a:ea typeface="华文楷体" panose="02010600040101010101" pitchFamily="2" charset="-122"/>
              </a:rPr>
              <a:t>的</a:t>
            </a:r>
            <a:r>
              <a:rPr lang="en-US" altLang="zh-CN" sz="2400" b="1" dirty="0" err="1">
                <a:latin typeface="华文楷体" panose="02010600040101010101" pitchFamily="2" charset="-122"/>
                <a:ea typeface="华文楷体" panose="02010600040101010101" pitchFamily="2" charset="-122"/>
              </a:rPr>
              <a:t>ppa</a:t>
            </a:r>
            <a:r>
              <a:rPr lang="zh-CN" altLang="en-US" sz="2400" b="1" dirty="0">
                <a:latin typeface="华文楷体" panose="02010600040101010101" pitchFamily="2" charset="-122"/>
                <a:ea typeface="华文楷体" panose="02010600040101010101" pitchFamily="2" charset="-122"/>
              </a:rPr>
              <a:t>升级</a:t>
            </a:r>
            <a:r>
              <a:rPr lang="en-US" altLang="zh-CN" sz="2400" b="1" dirty="0">
                <a:latin typeface="华文楷体" panose="02010600040101010101" pitchFamily="2" charset="-122"/>
                <a:ea typeface="华文楷体" panose="02010600040101010101" pitchFamily="2" charset="-122"/>
              </a:rPr>
              <a:t>vim</a:t>
            </a:r>
            <a:r>
              <a:rPr lang="zh-CN" altLang="en-US" sz="2400" b="1" dirty="0">
                <a:latin typeface="华文楷体" panose="02010600040101010101" pitchFamily="2" charset="-122"/>
                <a:ea typeface="华文楷体" panose="02010600040101010101" pitchFamily="2" charset="-122"/>
              </a:rPr>
              <a:t>教程</a:t>
            </a:r>
          </a:p>
        </p:txBody>
      </p:sp>
      <p:sp>
        <p:nvSpPr>
          <p:cNvPr id="3" name="内容占位符 2">
            <a:extLst>
              <a:ext uri="{FF2B5EF4-FFF2-40B4-BE49-F238E27FC236}">
                <a16:creationId xmlns:a16="http://schemas.microsoft.com/office/drawing/2014/main" id="{D26E0006-0EB7-4FDF-867B-BD41DE498B50}"/>
              </a:ext>
            </a:extLst>
          </p:cNvPr>
          <p:cNvSpPr>
            <a:spLocks noGrp="1"/>
          </p:cNvSpPr>
          <p:nvPr>
            <p:ph idx="1"/>
          </p:nvPr>
        </p:nvSpPr>
        <p:spPr/>
        <p:txBody>
          <a:bodyPr>
            <a:normAutofit lnSpcReduction="10000"/>
          </a:bodyPr>
          <a:lstStyle/>
          <a:p>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、输入一下命令即可完成升级</a:t>
            </a:r>
            <a:endParaRPr lang="en-US" altLang="zh-CN" sz="1800" b="1" dirty="0">
              <a:latin typeface="华文楷体" panose="02010600040101010101" pitchFamily="2" charset="-122"/>
              <a:ea typeface="华文楷体" panose="02010600040101010101" pitchFamily="2" charset="-122"/>
            </a:endParaRP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add-apt-repository </a:t>
            </a:r>
            <a:r>
              <a:rPr lang="en-US" altLang="zh-CN" sz="1800" b="1" dirty="0" err="1">
                <a:latin typeface="华文楷体" panose="02010600040101010101" pitchFamily="2" charset="-122"/>
                <a:ea typeface="华文楷体" panose="02010600040101010101" pitchFamily="2" charset="-122"/>
              </a:rPr>
              <a:t>ppa:jonathonf</a:t>
            </a:r>
            <a:r>
              <a:rPr lang="en-US" altLang="zh-CN" sz="1800" b="1" dirty="0">
                <a:latin typeface="华文楷体" panose="02010600040101010101" pitchFamily="2" charset="-122"/>
                <a:ea typeface="华文楷体" panose="02010600040101010101" pitchFamily="2" charset="-122"/>
              </a:rPr>
              <a:t>/vim</a:t>
            </a: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apt update</a:t>
            </a: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apt install vim</a:t>
            </a: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、科普一下什么叫</a:t>
            </a:r>
            <a:r>
              <a:rPr lang="en-US" altLang="zh-CN" sz="1800" b="1" dirty="0" err="1">
                <a:latin typeface="华文楷体" panose="02010600040101010101" pitchFamily="2" charset="-122"/>
                <a:ea typeface="华文楷体" panose="02010600040101010101" pitchFamily="2" charset="-122"/>
              </a:rPr>
              <a:t>ppa</a:t>
            </a:r>
            <a:r>
              <a:rPr lang="zh-CN" altLang="en-US" sz="1800" b="1" dirty="0">
                <a:latin typeface="华文楷体" panose="02010600040101010101" pitchFamily="2" charset="-122"/>
                <a:ea typeface="华文楷体" panose="02010600040101010101" pitchFamily="2" charset="-122"/>
              </a:rPr>
              <a:t>源</a:t>
            </a:r>
            <a:endParaRPr lang="en-US" altLang="zh-CN" sz="1800" b="1" dirty="0">
              <a:latin typeface="华文楷体" panose="02010600040101010101" pitchFamily="2" charset="-122"/>
              <a:ea typeface="华文楷体" panose="02010600040101010101" pitchFamily="2" charset="-122"/>
            </a:endParaRPr>
          </a:p>
          <a:p>
            <a:r>
              <a:rPr lang="en-US" altLang="zh-CN" sz="1600" b="1" i="0" dirty="0">
                <a:solidFill>
                  <a:srgbClr val="000000"/>
                </a:solidFill>
                <a:effectLst/>
                <a:latin typeface="华文楷体" panose="02010600040101010101" pitchFamily="2" charset="-122"/>
                <a:ea typeface="华文楷体" panose="02010600040101010101" pitchFamily="2" charset="-122"/>
              </a:rPr>
              <a:t>Launchpad</a:t>
            </a:r>
            <a:r>
              <a:rPr lang="zh-CN" altLang="en-US" sz="1600" b="1" i="0" dirty="0">
                <a:solidFill>
                  <a:srgbClr val="000000"/>
                </a:solidFill>
                <a:effectLst/>
                <a:latin typeface="华文楷体" panose="02010600040101010101" pitchFamily="2" charset="-122"/>
                <a:ea typeface="华文楷体" panose="02010600040101010101" pitchFamily="2" charset="-122"/>
              </a:rPr>
              <a:t>（启动器）是</a:t>
            </a:r>
            <a:r>
              <a:rPr lang="en-US" altLang="zh-CN" sz="1600" b="1" i="0" dirty="0">
                <a:solidFill>
                  <a:srgbClr val="000000"/>
                </a:solidFill>
                <a:effectLst/>
                <a:latin typeface="华文楷体" panose="02010600040101010101" pitchFamily="2" charset="-122"/>
                <a:ea typeface="华文楷体" panose="02010600040101010101" pitchFamily="2" charset="-122"/>
              </a:rPr>
              <a:t>Canonical</a:t>
            </a:r>
            <a:r>
              <a:rPr lang="zh-CN" altLang="en-US" sz="1600" b="1" i="0" dirty="0">
                <a:solidFill>
                  <a:srgbClr val="000000"/>
                </a:solidFill>
                <a:effectLst/>
                <a:latin typeface="华文楷体" panose="02010600040101010101" pitchFamily="2" charset="-122"/>
                <a:ea typeface="华文楷体" panose="02010600040101010101" pitchFamily="2" charset="-122"/>
              </a:rPr>
              <a:t>公司所架设的网站，是一个提供维护、支援或连络</a:t>
            </a:r>
            <a:r>
              <a:rPr lang="en-US" altLang="zh-CN" sz="1600" b="1" i="0" dirty="0">
                <a:solidFill>
                  <a:srgbClr val="000000"/>
                </a:solidFill>
                <a:effectLst/>
                <a:latin typeface="华文楷体" panose="02010600040101010101" pitchFamily="2" charset="-122"/>
                <a:ea typeface="华文楷体" panose="02010600040101010101" pitchFamily="2" charset="-122"/>
              </a:rPr>
              <a:t>Ubuntu</a:t>
            </a:r>
            <a:r>
              <a:rPr lang="zh-CN" altLang="en-US" sz="1600" b="1" i="0" dirty="0">
                <a:solidFill>
                  <a:srgbClr val="000000"/>
                </a:solidFill>
                <a:effectLst/>
                <a:latin typeface="华文楷体" panose="02010600040101010101" pitchFamily="2" charset="-122"/>
                <a:ea typeface="华文楷体" panose="02010600040101010101" pitchFamily="2" charset="-122"/>
              </a:rPr>
              <a:t>开发者的平台</a:t>
            </a:r>
            <a:endParaRPr lang="en-US" altLang="zh-CN" sz="1600" b="1" dirty="0">
              <a:latin typeface="华文楷体" panose="02010600040101010101" pitchFamily="2" charset="-122"/>
              <a:ea typeface="华文楷体" panose="02010600040101010101" pitchFamily="2" charset="-122"/>
            </a:endParaRPr>
          </a:p>
          <a:p>
            <a:r>
              <a:rPr lang="zh-CN" altLang="en-US" sz="1800" b="1" i="0" dirty="0">
                <a:solidFill>
                  <a:srgbClr val="000000"/>
                </a:solidFill>
                <a:effectLst/>
                <a:latin typeface="华文楷体" panose="02010600040101010101" pitchFamily="2" charset="-122"/>
                <a:ea typeface="华文楷体" panose="02010600040101010101" pitchFamily="2" charset="-122"/>
              </a:rPr>
              <a:t>使用</a:t>
            </a:r>
            <a:r>
              <a:rPr lang="en-US" altLang="zh-CN" sz="1800" b="1" i="0" dirty="0">
                <a:solidFill>
                  <a:srgbClr val="000000"/>
                </a:solidFill>
                <a:effectLst/>
                <a:latin typeface="华文楷体" panose="02010600040101010101" pitchFamily="2" charset="-122"/>
                <a:ea typeface="华文楷体" panose="02010600040101010101" pitchFamily="2" charset="-122"/>
              </a:rPr>
              <a:t>PPA</a:t>
            </a:r>
            <a:r>
              <a:rPr lang="zh-CN" altLang="en-US" sz="1800" b="1" i="0" dirty="0">
                <a:solidFill>
                  <a:srgbClr val="000000"/>
                </a:solidFill>
                <a:effectLst/>
                <a:latin typeface="华文楷体" panose="02010600040101010101" pitchFamily="2" charset="-122"/>
                <a:ea typeface="华文楷体" panose="02010600040101010101" pitchFamily="2" charset="-122"/>
              </a:rPr>
              <a:t>的好处是</a:t>
            </a:r>
            <a:r>
              <a:rPr lang="en-US" altLang="zh-CN" sz="1800" b="1" i="0" dirty="0">
                <a:solidFill>
                  <a:srgbClr val="000000"/>
                </a:solidFill>
                <a:effectLst/>
                <a:latin typeface="华文楷体" panose="02010600040101010101" pitchFamily="2" charset="-122"/>
                <a:ea typeface="华文楷体" panose="02010600040101010101" pitchFamily="2" charset="-122"/>
              </a:rPr>
              <a:t>Ubuntu</a:t>
            </a:r>
            <a:r>
              <a:rPr lang="zh-CN" altLang="en-US" sz="1800" b="1" i="0" dirty="0">
                <a:solidFill>
                  <a:srgbClr val="000000"/>
                </a:solidFill>
                <a:effectLst/>
                <a:latin typeface="华文楷体" panose="02010600040101010101" pitchFamily="2" charset="-122"/>
                <a:ea typeface="华文楷体" panose="02010600040101010101" pitchFamily="2" charset="-122"/>
              </a:rPr>
              <a:t>系统中使用</a:t>
            </a:r>
            <a:r>
              <a:rPr lang="en-US" altLang="zh-CN" sz="1800" b="1" i="0" dirty="0">
                <a:solidFill>
                  <a:srgbClr val="000000"/>
                </a:solidFill>
                <a:effectLst/>
                <a:latin typeface="华文楷体" panose="02010600040101010101" pitchFamily="2" charset="-122"/>
                <a:ea typeface="华文楷体" panose="02010600040101010101" pitchFamily="2" charset="-122"/>
              </a:rPr>
              <a:t>PPA</a:t>
            </a:r>
            <a:r>
              <a:rPr lang="zh-CN" altLang="en-US" sz="1800" b="1" i="0" dirty="0">
                <a:solidFill>
                  <a:srgbClr val="000000"/>
                </a:solidFill>
                <a:effectLst/>
                <a:latin typeface="华文楷体" panose="02010600040101010101" pitchFamily="2" charset="-122"/>
                <a:ea typeface="华文楷体" panose="02010600040101010101" pitchFamily="2" charset="-122"/>
              </a:rPr>
              <a:t>源的软件可以让你在第一时间体验到最新版本的软件</a:t>
            </a:r>
            <a:endParaRPr lang="en-US" altLang="zh-CN" sz="1800" b="1" i="0" dirty="0">
              <a:solidFill>
                <a:srgbClr val="000000"/>
              </a:solidFill>
              <a:effectLst/>
              <a:latin typeface="华文楷体" panose="02010600040101010101" pitchFamily="2" charset="-122"/>
              <a:ea typeface="华文楷体" panose="02010600040101010101" pitchFamily="2" charset="-122"/>
            </a:endParaRPr>
          </a:p>
          <a:p>
            <a:r>
              <a:rPr lang="zh-CN" altLang="en-US" sz="1800" b="1" i="0" dirty="0">
                <a:solidFill>
                  <a:srgbClr val="000000"/>
                </a:solidFill>
                <a:effectLst/>
                <a:latin typeface="华文楷体" panose="02010600040101010101" pitchFamily="2" charset="-122"/>
                <a:ea typeface="华文楷体" panose="02010600040101010101" pitchFamily="2" charset="-122"/>
              </a:rPr>
              <a:t>例子：参考网址</a:t>
            </a:r>
            <a:r>
              <a:rPr lang="en-US" altLang="zh-CN" sz="1800" b="1" i="0" dirty="0">
                <a:solidFill>
                  <a:srgbClr val="000000"/>
                </a:solidFill>
                <a:effectLst/>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hlinkClick r:id="rId2"/>
              </a:rPr>
              <a:t>https://launchpad.net/</a:t>
            </a:r>
            <a:r>
              <a:rPr lang="en-US" altLang="zh-CN" sz="1600" b="1" dirty="0">
                <a:latin typeface="华文楷体" panose="02010600040101010101" pitchFamily="2" charset="-122"/>
                <a:ea typeface="华文楷体" panose="02010600040101010101" pitchFamily="2" charset="-122"/>
              </a:rPr>
              <a:t>)</a:t>
            </a:r>
            <a:endParaRPr lang="en-US" altLang="zh-CN" sz="1600" b="1" i="0" dirty="0">
              <a:solidFill>
                <a:srgbClr val="000000"/>
              </a:solidFill>
              <a:effectLst/>
              <a:latin typeface="华文楷体" panose="02010600040101010101" pitchFamily="2" charset="-122"/>
              <a:ea typeface="华文楷体" panose="02010600040101010101" pitchFamily="2" charset="-122"/>
            </a:endParaRPr>
          </a:p>
          <a:p>
            <a:r>
              <a:rPr lang="zh-CN" altLang="en-US" sz="1800" b="1" dirty="0">
                <a:latin typeface="华文楷体" panose="02010600040101010101" pitchFamily="2" charset="-122"/>
                <a:ea typeface="华文楷体" panose="02010600040101010101" pitchFamily="2" charset="-122"/>
              </a:rPr>
              <a:t>一个完整的通过</a:t>
            </a:r>
            <a:r>
              <a:rPr lang="en-US" altLang="zh-CN" sz="1800" b="1" dirty="0">
                <a:latin typeface="华文楷体" panose="02010600040101010101" pitchFamily="2" charset="-122"/>
                <a:ea typeface="华文楷体" panose="02010600040101010101" pitchFamily="2" charset="-122"/>
              </a:rPr>
              <a:t>PPA</a:t>
            </a:r>
            <a:r>
              <a:rPr lang="zh-CN" altLang="en-US" sz="1800" b="1" dirty="0">
                <a:latin typeface="华文楷体" panose="02010600040101010101" pitchFamily="2" charset="-122"/>
                <a:ea typeface="华文楷体" panose="02010600040101010101" pitchFamily="2" charset="-122"/>
              </a:rPr>
              <a:t>源安装软件的命令，例如添加</a:t>
            </a:r>
            <a:r>
              <a:rPr lang="en-US" altLang="zh-CN" sz="1800" b="1" dirty="0">
                <a:latin typeface="华文楷体" panose="02010600040101010101" pitchFamily="2" charset="-122"/>
                <a:ea typeface="华文楷体" panose="02010600040101010101" pitchFamily="2" charset="-122"/>
              </a:rPr>
              <a:t>VLC</a:t>
            </a:r>
            <a:r>
              <a:rPr lang="zh-CN" altLang="en-US" sz="1800" b="1" dirty="0">
                <a:latin typeface="华文楷体" panose="02010600040101010101" pitchFamily="2" charset="-122"/>
                <a:ea typeface="华文楷体" panose="02010600040101010101" pitchFamily="2" charset="-122"/>
              </a:rPr>
              <a:t>播放器源并安装的命令：</a:t>
            </a: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add-apt-repository </a:t>
            </a:r>
            <a:r>
              <a:rPr lang="en-US" altLang="zh-CN" sz="1800" b="1" dirty="0" err="1">
                <a:latin typeface="华文楷体" panose="02010600040101010101" pitchFamily="2" charset="-122"/>
                <a:ea typeface="华文楷体" panose="02010600040101010101" pitchFamily="2" charset="-122"/>
              </a:rPr>
              <a:t>ppa:videolan</a:t>
            </a:r>
            <a:r>
              <a:rPr lang="en-US" altLang="zh-CN" sz="1800" b="1" dirty="0">
                <a:latin typeface="华文楷体" panose="02010600040101010101" pitchFamily="2" charset="-122"/>
                <a:ea typeface="华文楷体" panose="02010600040101010101" pitchFamily="2" charset="-122"/>
              </a:rPr>
              <a:t>/stable-daily 【</a:t>
            </a:r>
            <a:r>
              <a:rPr lang="zh-CN" altLang="en-US" sz="1800" b="1" dirty="0">
                <a:latin typeface="华文楷体" panose="02010600040101010101" pitchFamily="2" charset="-122"/>
                <a:ea typeface="华文楷体" panose="02010600040101010101" pitchFamily="2" charset="-122"/>
              </a:rPr>
              <a:t>命令解释</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这条命令是添加源</a:t>
            </a: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apt-get update 【</a:t>
            </a:r>
            <a:r>
              <a:rPr lang="zh-CN" altLang="en-US" sz="1800" b="1" dirty="0">
                <a:latin typeface="华文楷体" panose="02010600040101010101" pitchFamily="2" charset="-122"/>
                <a:ea typeface="华文楷体" panose="02010600040101010101" pitchFamily="2" charset="-122"/>
              </a:rPr>
              <a:t>命令解释</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更新系统源</a:t>
            </a: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apt-get install </a:t>
            </a:r>
            <a:r>
              <a:rPr lang="en-US" altLang="zh-CN" sz="1800" b="1" dirty="0" err="1">
                <a:latin typeface="华文楷体" panose="02010600040101010101" pitchFamily="2" charset="-122"/>
                <a:ea typeface="华文楷体" panose="02010600040101010101" pitchFamily="2" charset="-122"/>
              </a:rPr>
              <a:t>vlc</a:t>
            </a:r>
            <a:r>
              <a:rPr lang="en-US" altLang="zh-CN" sz="1800" b="1" dirty="0">
                <a:latin typeface="华文楷体" panose="02010600040101010101" pitchFamily="2" charset="-122"/>
                <a:ea typeface="华文楷体" panose="02010600040101010101" pitchFamily="2" charset="-122"/>
              </a:rPr>
              <a:t> 【</a:t>
            </a:r>
            <a:r>
              <a:rPr lang="zh-CN" altLang="en-US" sz="1800" b="1" dirty="0">
                <a:latin typeface="华文楷体" panose="02010600040101010101" pitchFamily="2" charset="-122"/>
                <a:ea typeface="华文楷体" panose="02010600040101010101" pitchFamily="2" charset="-122"/>
              </a:rPr>
              <a:t>命令解释</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安装</a:t>
            </a:r>
            <a:r>
              <a:rPr lang="en-US" altLang="zh-CN" sz="1800" b="1" dirty="0">
                <a:latin typeface="华文楷体" panose="02010600040101010101" pitchFamily="2" charset="-122"/>
                <a:ea typeface="华文楷体" panose="02010600040101010101" pitchFamily="2" charset="-122"/>
              </a:rPr>
              <a:t>VLC</a:t>
            </a:r>
            <a:r>
              <a:rPr lang="zh-CN" altLang="en-US" sz="1800" b="1" dirty="0">
                <a:latin typeface="华文楷体" panose="02010600040101010101" pitchFamily="2" charset="-122"/>
                <a:ea typeface="华文楷体" panose="02010600040101010101" pitchFamily="2" charset="-122"/>
              </a:rPr>
              <a:t>软件</a:t>
            </a:r>
          </a:p>
        </p:txBody>
      </p:sp>
    </p:spTree>
    <p:extLst>
      <p:ext uri="{BB962C8B-B14F-4D97-AF65-F5344CB8AC3E}">
        <p14:creationId xmlns:p14="http://schemas.microsoft.com/office/powerpoint/2010/main" val="39675203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CAE69-69C4-4959-8F3C-7ECE6BDE09B8}"/>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endParaRPr lang="zh-CN" altLang="en-US" sz="2400" b="1" dirty="0">
              <a:latin typeface="华文楷体" panose="02010600040101010101" pitchFamily="2" charset="-122"/>
              <a:ea typeface="华文楷体" panose="02010600040101010101" pitchFamily="2" charset="-122"/>
            </a:endParaRPr>
          </a:p>
        </p:txBody>
      </p:sp>
      <p:pic>
        <p:nvPicPr>
          <p:cNvPr id="5" name="内容占位符 4">
            <a:extLst>
              <a:ext uri="{FF2B5EF4-FFF2-40B4-BE49-F238E27FC236}">
                <a16:creationId xmlns:a16="http://schemas.microsoft.com/office/drawing/2014/main" id="{A10049BE-4BD9-4E22-B871-E46B169C5B8D}"/>
              </a:ext>
            </a:extLst>
          </p:cNvPr>
          <p:cNvPicPr>
            <a:picLocks noGrp="1" noChangeAspect="1"/>
          </p:cNvPicPr>
          <p:nvPr>
            <p:ph idx="1"/>
          </p:nvPr>
        </p:nvPicPr>
        <p:blipFill>
          <a:blip r:embed="rId2"/>
          <a:stretch>
            <a:fillRect/>
          </a:stretch>
        </p:blipFill>
        <p:spPr>
          <a:xfrm>
            <a:off x="838200" y="1543178"/>
            <a:ext cx="5715495" cy="1813716"/>
          </a:xfrm>
        </p:spPr>
      </p:pic>
      <p:pic>
        <p:nvPicPr>
          <p:cNvPr id="7" name="图片 6">
            <a:extLst>
              <a:ext uri="{FF2B5EF4-FFF2-40B4-BE49-F238E27FC236}">
                <a16:creationId xmlns:a16="http://schemas.microsoft.com/office/drawing/2014/main" id="{FC984354-1C03-4D84-BBDF-4147CFFAD545}"/>
              </a:ext>
            </a:extLst>
          </p:cNvPr>
          <p:cNvPicPr>
            <a:picLocks noChangeAspect="1"/>
          </p:cNvPicPr>
          <p:nvPr/>
        </p:nvPicPr>
        <p:blipFill>
          <a:blip r:embed="rId3"/>
          <a:stretch>
            <a:fillRect/>
          </a:stretch>
        </p:blipFill>
        <p:spPr>
          <a:xfrm>
            <a:off x="6620209" y="1543178"/>
            <a:ext cx="5563082" cy="1813717"/>
          </a:xfrm>
          <a:prstGeom prst="rect">
            <a:avLst/>
          </a:prstGeom>
        </p:spPr>
      </p:pic>
      <p:pic>
        <p:nvPicPr>
          <p:cNvPr id="9" name="图片 8">
            <a:extLst>
              <a:ext uri="{FF2B5EF4-FFF2-40B4-BE49-F238E27FC236}">
                <a16:creationId xmlns:a16="http://schemas.microsoft.com/office/drawing/2014/main" id="{B4BE7B8E-28BE-42E9-82EA-6A1F8025D505}"/>
              </a:ext>
            </a:extLst>
          </p:cNvPr>
          <p:cNvPicPr>
            <a:picLocks noChangeAspect="1"/>
          </p:cNvPicPr>
          <p:nvPr/>
        </p:nvPicPr>
        <p:blipFill>
          <a:blip r:embed="rId4"/>
          <a:stretch>
            <a:fillRect/>
          </a:stretch>
        </p:blipFill>
        <p:spPr>
          <a:xfrm>
            <a:off x="838200" y="3429000"/>
            <a:ext cx="5296359" cy="1767993"/>
          </a:xfrm>
          <a:prstGeom prst="rect">
            <a:avLst/>
          </a:prstGeom>
        </p:spPr>
      </p:pic>
      <p:pic>
        <p:nvPicPr>
          <p:cNvPr id="11" name="图片 10">
            <a:extLst>
              <a:ext uri="{FF2B5EF4-FFF2-40B4-BE49-F238E27FC236}">
                <a16:creationId xmlns:a16="http://schemas.microsoft.com/office/drawing/2014/main" id="{50F11417-CE3A-4AC7-9A0B-50CF5C9BDECD}"/>
              </a:ext>
            </a:extLst>
          </p:cNvPr>
          <p:cNvPicPr>
            <a:picLocks noChangeAspect="1"/>
          </p:cNvPicPr>
          <p:nvPr/>
        </p:nvPicPr>
        <p:blipFill>
          <a:blip r:embed="rId5"/>
          <a:stretch>
            <a:fillRect/>
          </a:stretch>
        </p:blipFill>
        <p:spPr>
          <a:xfrm>
            <a:off x="6178102" y="3429000"/>
            <a:ext cx="6241321" cy="929721"/>
          </a:xfrm>
          <a:prstGeom prst="rect">
            <a:avLst/>
          </a:prstGeom>
        </p:spPr>
      </p:pic>
      <p:pic>
        <p:nvPicPr>
          <p:cNvPr id="13" name="图片 12">
            <a:extLst>
              <a:ext uri="{FF2B5EF4-FFF2-40B4-BE49-F238E27FC236}">
                <a16:creationId xmlns:a16="http://schemas.microsoft.com/office/drawing/2014/main" id="{3ADB9F57-BEE7-4155-AF09-CD96323323E9}"/>
              </a:ext>
            </a:extLst>
          </p:cNvPr>
          <p:cNvPicPr>
            <a:picLocks noChangeAspect="1"/>
          </p:cNvPicPr>
          <p:nvPr/>
        </p:nvPicPr>
        <p:blipFill>
          <a:blip r:embed="rId6"/>
          <a:stretch>
            <a:fillRect/>
          </a:stretch>
        </p:blipFill>
        <p:spPr>
          <a:xfrm>
            <a:off x="6178102" y="4515352"/>
            <a:ext cx="5799323" cy="487722"/>
          </a:xfrm>
          <a:prstGeom prst="rect">
            <a:avLst/>
          </a:prstGeom>
        </p:spPr>
      </p:pic>
      <p:pic>
        <p:nvPicPr>
          <p:cNvPr id="15" name="图片 14">
            <a:extLst>
              <a:ext uri="{FF2B5EF4-FFF2-40B4-BE49-F238E27FC236}">
                <a16:creationId xmlns:a16="http://schemas.microsoft.com/office/drawing/2014/main" id="{240AAA08-FB73-4CE4-9A07-94F3D107F683}"/>
              </a:ext>
            </a:extLst>
          </p:cNvPr>
          <p:cNvPicPr>
            <a:picLocks noChangeAspect="1"/>
          </p:cNvPicPr>
          <p:nvPr/>
        </p:nvPicPr>
        <p:blipFill>
          <a:blip r:embed="rId7"/>
          <a:stretch>
            <a:fillRect/>
          </a:stretch>
        </p:blipFill>
        <p:spPr>
          <a:xfrm>
            <a:off x="838200" y="5353624"/>
            <a:ext cx="6195597" cy="967824"/>
          </a:xfrm>
          <a:prstGeom prst="rect">
            <a:avLst/>
          </a:prstGeom>
        </p:spPr>
      </p:pic>
      <p:pic>
        <p:nvPicPr>
          <p:cNvPr id="17" name="图片 16">
            <a:extLst>
              <a:ext uri="{FF2B5EF4-FFF2-40B4-BE49-F238E27FC236}">
                <a16:creationId xmlns:a16="http://schemas.microsoft.com/office/drawing/2014/main" id="{7665E0F3-BDDF-4703-95CF-589509EF8A97}"/>
              </a:ext>
            </a:extLst>
          </p:cNvPr>
          <p:cNvPicPr>
            <a:picLocks noChangeAspect="1"/>
          </p:cNvPicPr>
          <p:nvPr/>
        </p:nvPicPr>
        <p:blipFill>
          <a:blip r:embed="rId8"/>
          <a:stretch>
            <a:fillRect/>
          </a:stretch>
        </p:blipFill>
        <p:spPr>
          <a:xfrm>
            <a:off x="7107931" y="5095599"/>
            <a:ext cx="3756986" cy="807790"/>
          </a:xfrm>
          <a:prstGeom prst="rect">
            <a:avLst/>
          </a:prstGeom>
        </p:spPr>
      </p:pic>
      <p:pic>
        <p:nvPicPr>
          <p:cNvPr id="19" name="图片 18">
            <a:extLst>
              <a:ext uri="{FF2B5EF4-FFF2-40B4-BE49-F238E27FC236}">
                <a16:creationId xmlns:a16="http://schemas.microsoft.com/office/drawing/2014/main" id="{49C87C10-9D92-44BA-B555-C1FBB668211F}"/>
              </a:ext>
            </a:extLst>
          </p:cNvPr>
          <p:cNvPicPr>
            <a:picLocks noChangeAspect="1"/>
          </p:cNvPicPr>
          <p:nvPr/>
        </p:nvPicPr>
        <p:blipFill>
          <a:blip r:embed="rId9"/>
          <a:stretch>
            <a:fillRect/>
          </a:stretch>
        </p:blipFill>
        <p:spPr>
          <a:xfrm>
            <a:off x="7107931" y="5966797"/>
            <a:ext cx="5075360" cy="823031"/>
          </a:xfrm>
          <a:prstGeom prst="rect">
            <a:avLst/>
          </a:prstGeom>
        </p:spPr>
      </p:pic>
    </p:spTree>
    <p:extLst>
      <p:ext uri="{BB962C8B-B14F-4D97-AF65-F5344CB8AC3E}">
        <p14:creationId xmlns:p14="http://schemas.microsoft.com/office/powerpoint/2010/main" val="3648946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D9470D-A1D8-4769-9274-27F5FC0B1AF5}"/>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r>
              <a:rPr lang="en-US" altLang="zh-CN" sz="2400" b="1" dirty="0" err="1">
                <a:latin typeface="华文楷体" panose="02010600040101010101" pitchFamily="2" charset="-122"/>
                <a:ea typeface="华文楷体" panose="02010600040101010101" pitchFamily="2" charset="-122"/>
              </a:rPr>
              <a:t>sort,uniq</a:t>
            </a:r>
            <a:r>
              <a:rPr lang="en-US" altLang="zh-CN" sz="2400" b="1" dirty="0">
                <a:latin typeface="华文楷体" panose="02010600040101010101" pitchFamily="2" charset="-122"/>
                <a:ea typeface="华文楷体" panose="02010600040101010101" pitchFamily="2" charset="-122"/>
              </a:rPr>
              <a:t>)</a:t>
            </a:r>
            <a:endParaRPr lang="zh-CN" altLang="en-US" sz="2400" dirty="0"/>
          </a:p>
        </p:txBody>
      </p:sp>
      <p:pic>
        <p:nvPicPr>
          <p:cNvPr id="5" name="内容占位符 4">
            <a:extLst>
              <a:ext uri="{FF2B5EF4-FFF2-40B4-BE49-F238E27FC236}">
                <a16:creationId xmlns:a16="http://schemas.microsoft.com/office/drawing/2014/main" id="{DBBEE638-C5D6-4C6C-A259-2A21A443E9DD}"/>
              </a:ext>
            </a:extLst>
          </p:cNvPr>
          <p:cNvPicPr>
            <a:picLocks noGrp="1" noChangeAspect="1"/>
          </p:cNvPicPr>
          <p:nvPr>
            <p:ph idx="1"/>
          </p:nvPr>
        </p:nvPicPr>
        <p:blipFill>
          <a:blip r:embed="rId2"/>
          <a:stretch>
            <a:fillRect/>
          </a:stretch>
        </p:blipFill>
        <p:spPr>
          <a:xfrm>
            <a:off x="838200" y="1690688"/>
            <a:ext cx="5257800" cy="1950889"/>
          </a:xfrm>
        </p:spPr>
      </p:pic>
      <p:pic>
        <p:nvPicPr>
          <p:cNvPr id="7" name="图片 6">
            <a:extLst>
              <a:ext uri="{FF2B5EF4-FFF2-40B4-BE49-F238E27FC236}">
                <a16:creationId xmlns:a16="http://schemas.microsoft.com/office/drawing/2014/main" id="{46DBBAE8-46D1-436F-B288-2942B006160A}"/>
              </a:ext>
            </a:extLst>
          </p:cNvPr>
          <p:cNvPicPr>
            <a:picLocks noChangeAspect="1"/>
          </p:cNvPicPr>
          <p:nvPr/>
        </p:nvPicPr>
        <p:blipFill>
          <a:blip r:embed="rId3"/>
          <a:stretch>
            <a:fillRect/>
          </a:stretch>
        </p:blipFill>
        <p:spPr>
          <a:xfrm>
            <a:off x="6165406" y="1690688"/>
            <a:ext cx="5861131" cy="1943268"/>
          </a:xfrm>
          <a:prstGeom prst="rect">
            <a:avLst/>
          </a:prstGeom>
        </p:spPr>
      </p:pic>
      <p:pic>
        <p:nvPicPr>
          <p:cNvPr id="9" name="图片 8">
            <a:extLst>
              <a:ext uri="{FF2B5EF4-FFF2-40B4-BE49-F238E27FC236}">
                <a16:creationId xmlns:a16="http://schemas.microsoft.com/office/drawing/2014/main" id="{28DB204C-B4D7-4CAF-9F62-D70C98DE2885}"/>
              </a:ext>
            </a:extLst>
          </p:cNvPr>
          <p:cNvPicPr>
            <a:picLocks noChangeAspect="1"/>
          </p:cNvPicPr>
          <p:nvPr/>
        </p:nvPicPr>
        <p:blipFill>
          <a:blip r:embed="rId4"/>
          <a:stretch>
            <a:fillRect/>
          </a:stretch>
        </p:blipFill>
        <p:spPr>
          <a:xfrm>
            <a:off x="838200" y="3744100"/>
            <a:ext cx="5511929" cy="937341"/>
          </a:xfrm>
          <a:prstGeom prst="rect">
            <a:avLst/>
          </a:prstGeom>
        </p:spPr>
      </p:pic>
      <p:pic>
        <p:nvPicPr>
          <p:cNvPr id="11" name="图片 10">
            <a:extLst>
              <a:ext uri="{FF2B5EF4-FFF2-40B4-BE49-F238E27FC236}">
                <a16:creationId xmlns:a16="http://schemas.microsoft.com/office/drawing/2014/main" id="{90C52A2D-BF21-4B34-A7CB-E3E0C13C04FB}"/>
              </a:ext>
            </a:extLst>
          </p:cNvPr>
          <p:cNvPicPr>
            <a:picLocks noChangeAspect="1"/>
          </p:cNvPicPr>
          <p:nvPr/>
        </p:nvPicPr>
        <p:blipFill>
          <a:blip r:embed="rId5"/>
          <a:stretch>
            <a:fillRect/>
          </a:stretch>
        </p:blipFill>
        <p:spPr>
          <a:xfrm>
            <a:off x="6514608" y="3744100"/>
            <a:ext cx="5511929" cy="937341"/>
          </a:xfrm>
          <a:prstGeom prst="rect">
            <a:avLst/>
          </a:prstGeom>
        </p:spPr>
      </p:pic>
      <p:pic>
        <p:nvPicPr>
          <p:cNvPr id="13" name="图片 12">
            <a:extLst>
              <a:ext uri="{FF2B5EF4-FFF2-40B4-BE49-F238E27FC236}">
                <a16:creationId xmlns:a16="http://schemas.microsoft.com/office/drawing/2014/main" id="{4C8F3C2A-07D3-411F-886F-46E0EF383AE8}"/>
              </a:ext>
            </a:extLst>
          </p:cNvPr>
          <p:cNvPicPr>
            <a:picLocks noChangeAspect="1"/>
          </p:cNvPicPr>
          <p:nvPr/>
        </p:nvPicPr>
        <p:blipFill>
          <a:blip r:embed="rId6"/>
          <a:stretch>
            <a:fillRect/>
          </a:stretch>
        </p:blipFill>
        <p:spPr>
          <a:xfrm>
            <a:off x="838200" y="4875106"/>
            <a:ext cx="6066046" cy="1409822"/>
          </a:xfrm>
          <a:prstGeom prst="rect">
            <a:avLst/>
          </a:prstGeom>
        </p:spPr>
      </p:pic>
    </p:spTree>
    <p:extLst>
      <p:ext uri="{BB962C8B-B14F-4D97-AF65-F5344CB8AC3E}">
        <p14:creationId xmlns:p14="http://schemas.microsoft.com/office/powerpoint/2010/main" val="14171058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253B1-075A-4B4A-9432-4A1FCF7DF8BB}"/>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r>
              <a:rPr lang="en-US" altLang="zh-CN" sz="2400" b="1" dirty="0" err="1">
                <a:latin typeface="华文楷体" panose="02010600040101010101" pitchFamily="2" charset="-122"/>
                <a:ea typeface="华文楷体" panose="02010600040101010101" pitchFamily="2" charset="-122"/>
              </a:rPr>
              <a:t>tee,diff</a:t>
            </a:r>
            <a:r>
              <a:rPr lang="en-US" altLang="zh-CN" sz="2400" b="1" dirty="0">
                <a:latin typeface="华文楷体" panose="02010600040101010101" pitchFamily="2" charset="-122"/>
                <a:ea typeface="华文楷体" panose="02010600040101010101" pitchFamily="2" charset="-122"/>
              </a:rPr>
              <a:t>)</a:t>
            </a:r>
            <a:endParaRPr lang="zh-CN" altLang="en-US" sz="2400" dirty="0"/>
          </a:p>
        </p:txBody>
      </p:sp>
      <p:sp>
        <p:nvSpPr>
          <p:cNvPr id="3" name="内容占位符 2">
            <a:extLst>
              <a:ext uri="{FF2B5EF4-FFF2-40B4-BE49-F238E27FC236}">
                <a16:creationId xmlns:a16="http://schemas.microsoft.com/office/drawing/2014/main" id="{992A85B6-41FB-4363-9A66-29D4F6C3D3A6}"/>
              </a:ext>
            </a:extLst>
          </p:cNvPr>
          <p:cNvSpPr>
            <a:spLocks noGrp="1"/>
          </p:cNvSpPr>
          <p:nvPr>
            <p:ph idx="1"/>
          </p:nvPr>
        </p:nvSpPr>
        <p:spPr/>
        <p:txBody>
          <a:bodyPr>
            <a:normAutofit/>
          </a:bodyPr>
          <a:lstStyle/>
          <a:p>
            <a:pPr marL="0" indent="0">
              <a:buNone/>
            </a:pPr>
            <a:r>
              <a:rPr lang="en-US" altLang="zh-CN" sz="2400" b="1" dirty="0">
                <a:latin typeface="华文楷体" panose="02010600040101010101" pitchFamily="2" charset="-122"/>
                <a:ea typeface="华文楷体" panose="02010600040101010101" pitchFamily="2" charset="-122"/>
              </a:rPr>
              <a:t>1</a:t>
            </a:r>
            <a:r>
              <a:rPr lang="zh-CN" altLang="en-US" sz="24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tee</a:t>
            </a:r>
            <a:r>
              <a:rPr lang="zh-CN" altLang="en-US" sz="1800" b="1" dirty="0">
                <a:latin typeface="华文楷体" panose="02010600040101010101" pitchFamily="2" charset="-122"/>
                <a:ea typeface="华文楷体" panose="02010600040101010101" pitchFamily="2" charset="-122"/>
              </a:rPr>
              <a:t>工具是从标准输入流读取并写到标准输出和文件 </a:t>
            </a:r>
            <a:r>
              <a:rPr lang="en-US" altLang="zh-CN" sz="1800" b="1" dirty="0">
                <a:latin typeface="华文楷体" panose="02010600040101010101" pitchFamily="2" charset="-122"/>
                <a:ea typeface="华文楷体" panose="02010600040101010101" pitchFamily="2" charset="-122"/>
              </a:rPr>
              <a:t>(-a </a:t>
            </a:r>
            <a:r>
              <a:rPr lang="zh-CN" altLang="en-US" sz="1800" b="1" dirty="0">
                <a:latin typeface="华文楷体" panose="02010600040101010101" pitchFamily="2" charset="-122"/>
                <a:ea typeface="华文楷体" panose="02010600040101010101" pitchFamily="2" charset="-122"/>
              </a:rPr>
              <a:t>为追加 </a:t>
            </a:r>
            <a:r>
              <a:rPr lang="en-US" altLang="zh-CN" sz="1800" b="1" dirty="0">
                <a:latin typeface="华文楷体" panose="02010600040101010101" pitchFamily="2" charset="-122"/>
                <a:ea typeface="华文楷体" panose="02010600040101010101" pitchFamily="2" charset="-122"/>
              </a:rPr>
              <a:t>tee –a  </a:t>
            </a:r>
            <a:r>
              <a:rPr lang="zh-CN" altLang="en-US" sz="1800" b="1" dirty="0">
                <a:latin typeface="华文楷体" panose="02010600040101010101" pitchFamily="2" charset="-122"/>
                <a:ea typeface="华文楷体" panose="02010600040101010101" pitchFamily="2" charset="-122"/>
              </a:rPr>
              <a:t>文件</a:t>
            </a:r>
            <a:r>
              <a:rPr lang="en-US" altLang="zh-CN" sz="1800" b="1" dirty="0">
                <a:latin typeface="华文楷体" panose="02010600040101010101" pitchFamily="2" charset="-122"/>
                <a:ea typeface="华文楷体" panose="02010600040101010101" pitchFamily="2" charset="-122"/>
              </a:rPr>
              <a:t>)</a:t>
            </a:r>
          </a:p>
          <a:p>
            <a:endParaRPr lang="en-US" altLang="zh-CN" sz="2400" b="1" dirty="0">
              <a:latin typeface="华文楷体" panose="02010600040101010101" pitchFamily="2" charset="-122"/>
              <a:ea typeface="华文楷体" panose="02010600040101010101" pitchFamily="2" charset="-122"/>
            </a:endParaRPr>
          </a:p>
          <a:p>
            <a:endParaRPr lang="en-US" altLang="zh-CN" sz="2400" b="1" dirty="0">
              <a:latin typeface="华文楷体" panose="02010600040101010101" pitchFamily="2" charset="-122"/>
              <a:ea typeface="华文楷体" panose="02010600040101010101" pitchFamily="2" charset="-122"/>
            </a:endParaRPr>
          </a:p>
          <a:p>
            <a:pPr marL="0" indent="0">
              <a:buNone/>
            </a:pPr>
            <a:r>
              <a:rPr lang="en-US" altLang="zh-CN" sz="2400" b="1" dirty="0">
                <a:latin typeface="华文楷体" panose="02010600040101010101" pitchFamily="2" charset="-122"/>
                <a:ea typeface="华文楷体" panose="02010600040101010101" pitchFamily="2" charset="-122"/>
              </a:rPr>
              <a:t>2</a:t>
            </a:r>
            <a:r>
              <a:rPr lang="zh-CN" altLang="en-US" sz="24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diff</a:t>
            </a:r>
            <a:r>
              <a:rPr lang="zh-CN" altLang="en-US" sz="1800" b="1" dirty="0">
                <a:latin typeface="华文楷体" panose="02010600040101010101" pitchFamily="2" charset="-122"/>
                <a:ea typeface="华文楷体" panose="02010600040101010101" pitchFamily="2" charset="-122"/>
              </a:rPr>
              <a:t>工具用于逐行比较文件的不同，注</a:t>
            </a:r>
            <a:r>
              <a:rPr lang="en-US" altLang="zh-CN" sz="1800" b="1" dirty="0">
                <a:latin typeface="华文楷体" panose="02010600040101010101" pitchFamily="2" charset="-122"/>
                <a:ea typeface="华文楷体" panose="02010600040101010101" pitchFamily="2" charset="-122"/>
              </a:rPr>
              <a:t>(diff</a:t>
            </a:r>
            <a:r>
              <a:rPr lang="zh-CN" altLang="en-US" sz="1800" b="1" dirty="0">
                <a:latin typeface="华文楷体" panose="02010600040101010101" pitchFamily="2" charset="-122"/>
                <a:ea typeface="华文楷体" panose="02010600040101010101" pitchFamily="2" charset="-122"/>
              </a:rPr>
              <a:t>工具描述两个文件不同的方式是告诉我们怎样改变第一个文件之后与第二个文件不同</a:t>
            </a:r>
            <a:r>
              <a:rPr lang="en-US" altLang="zh-CN" sz="1800" b="1" dirty="0">
                <a:latin typeface="华文楷体" panose="02010600040101010101" pitchFamily="2" charset="-122"/>
                <a:ea typeface="华文楷体" panose="02010600040101010101" pitchFamily="2" charset="-122"/>
              </a:rPr>
              <a:t>) –b </a:t>
            </a:r>
            <a:r>
              <a:rPr lang="zh-CN" altLang="en-US" sz="1800" b="1" dirty="0">
                <a:latin typeface="华文楷体" panose="02010600040101010101" pitchFamily="2" charset="-122"/>
                <a:ea typeface="华文楷体" panose="02010600040101010101" pitchFamily="2" charset="-122"/>
              </a:rPr>
              <a:t>不检查空格 </a:t>
            </a:r>
            <a:r>
              <a:rPr lang="en-US" altLang="zh-CN" sz="1800" b="1" dirty="0">
                <a:latin typeface="华文楷体" panose="02010600040101010101" pitchFamily="2" charset="-122"/>
                <a:ea typeface="华文楷体" panose="02010600040101010101" pitchFamily="2" charset="-122"/>
              </a:rPr>
              <a:t>–B </a:t>
            </a:r>
            <a:r>
              <a:rPr lang="zh-CN" altLang="en-US" sz="1800" b="1" dirty="0">
                <a:latin typeface="华文楷体" panose="02010600040101010101" pitchFamily="2" charset="-122"/>
                <a:ea typeface="华文楷体" panose="02010600040101010101" pitchFamily="2" charset="-122"/>
              </a:rPr>
              <a:t>不检查空白符 </a:t>
            </a:r>
            <a:r>
              <a:rPr lang="en-US" altLang="zh-CN" sz="1800" b="1" dirty="0">
                <a:latin typeface="华文楷体" panose="02010600040101010101" pitchFamily="2" charset="-122"/>
                <a:ea typeface="华文楷体" panose="02010600040101010101" pitchFamily="2" charset="-122"/>
              </a:rPr>
              <a:t>–I </a:t>
            </a:r>
            <a:r>
              <a:rPr lang="zh-CN" altLang="en-US" sz="1800" b="1" dirty="0">
                <a:latin typeface="华文楷体" panose="02010600040101010101" pitchFamily="2" charset="-122"/>
                <a:ea typeface="华文楷体" panose="02010600040101010101" pitchFamily="2" charset="-122"/>
              </a:rPr>
              <a:t>不检查大小写</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                                                                                              3d3 </a:t>
            </a:r>
            <a:r>
              <a:rPr lang="zh-CN" altLang="en-US" sz="1800" b="1" dirty="0">
                <a:latin typeface="华文楷体" panose="02010600040101010101" pitchFamily="2" charset="-122"/>
                <a:ea typeface="华文楷体" panose="02010600040101010101" pitchFamily="2" charset="-122"/>
              </a:rPr>
              <a:t>表示删除第三行就和第二个文件</a:t>
            </a:r>
            <a:r>
              <a:rPr lang="en-US" altLang="zh-CN" sz="1800" b="1" dirty="0">
                <a:latin typeface="华文楷体" panose="02010600040101010101" pitchFamily="2" charset="-122"/>
                <a:ea typeface="华文楷体" panose="02010600040101010101" pitchFamily="2" charset="-122"/>
              </a:rPr>
              <a:t>6,7</a:t>
            </a:r>
            <a:r>
              <a:rPr lang="zh-CN" altLang="en-US" sz="1800" b="1" dirty="0">
                <a:latin typeface="华文楷体" panose="02010600040101010101" pitchFamily="2" charset="-122"/>
                <a:ea typeface="华文楷体" panose="02010600040101010101" pitchFamily="2" charset="-122"/>
              </a:rPr>
              <a:t>行相同 </a:t>
            </a:r>
            <a:endParaRPr lang="en-US" altLang="zh-CN" sz="1800" b="1" dirty="0">
              <a:latin typeface="华文楷体" panose="02010600040101010101" pitchFamily="2" charset="-122"/>
              <a:ea typeface="华文楷体" panose="02010600040101010101" pitchFamily="2" charset="-122"/>
            </a:endParaRPr>
          </a:p>
          <a:p>
            <a:pPr marL="0" indent="0">
              <a:buNone/>
            </a:pPr>
            <a:r>
              <a:rPr lang="zh-CN" altLang="en-US" sz="1800" b="1" dirty="0">
                <a:latin typeface="华文楷体" panose="02010600040101010101" pitchFamily="2" charset="-122"/>
                <a:ea typeface="华文楷体" panose="02010600040101010101" pitchFamily="2" charset="-122"/>
              </a:rPr>
              <a:t>                                                                                              </a:t>
            </a:r>
            <a:r>
              <a:rPr lang="en-US" altLang="zh-CN" sz="1800" b="1" dirty="0">
                <a:latin typeface="华文楷体" panose="02010600040101010101" pitchFamily="2" charset="-122"/>
                <a:ea typeface="华文楷体" panose="02010600040101010101" pitchFamily="2" charset="-122"/>
              </a:rPr>
              <a:t>6a6,7 </a:t>
            </a:r>
            <a:r>
              <a:rPr lang="zh-CN" altLang="en-US" sz="1800" b="1" dirty="0">
                <a:latin typeface="华文楷体" panose="02010600040101010101" pitchFamily="2" charset="-122"/>
                <a:ea typeface="华文楷体" panose="02010600040101010101" pitchFamily="2" charset="-122"/>
              </a:rPr>
              <a:t>表示在第六行添加就和第二个文件</a:t>
            </a:r>
            <a:r>
              <a:rPr lang="en-US" altLang="zh-CN" sz="1800" b="1" dirty="0">
                <a:latin typeface="华文楷体" panose="02010600040101010101" pitchFamily="2" charset="-122"/>
                <a:ea typeface="华文楷体" panose="02010600040101010101" pitchFamily="2" charset="-122"/>
              </a:rPr>
              <a:t>6,7</a:t>
            </a:r>
            <a:r>
              <a:rPr lang="zh-CN" altLang="en-US" sz="1800" b="1" dirty="0">
                <a:latin typeface="华文楷体" panose="02010600040101010101" pitchFamily="2" charset="-122"/>
                <a:ea typeface="华文楷体" panose="02010600040101010101" pitchFamily="2" charset="-122"/>
              </a:rPr>
              <a:t>行相同  </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3</a:t>
            </a:r>
          </a:p>
          <a:p>
            <a:pPr marL="0" indent="0">
              <a:buNone/>
            </a:pPr>
            <a:endParaRPr lang="en-US" altLang="zh-CN" sz="1800" b="1"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2B4D8583-8CBB-4689-99ED-68BBED1F11AD}"/>
              </a:ext>
            </a:extLst>
          </p:cNvPr>
          <p:cNvPicPr>
            <a:picLocks noChangeAspect="1"/>
          </p:cNvPicPr>
          <p:nvPr/>
        </p:nvPicPr>
        <p:blipFill>
          <a:blip r:embed="rId2"/>
          <a:stretch>
            <a:fillRect/>
          </a:stretch>
        </p:blipFill>
        <p:spPr>
          <a:xfrm>
            <a:off x="838200" y="2272352"/>
            <a:ext cx="5753599" cy="937341"/>
          </a:xfrm>
          <a:prstGeom prst="rect">
            <a:avLst/>
          </a:prstGeom>
        </p:spPr>
      </p:pic>
      <p:pic>
        <p:nvPicPr>
          <p:cNvPr id="7" name="图片 6">
            <a:extLst>
              <a:ext uri="{FF2B5EF4-FFF2-40B4-BE49-F238E27FC236}">
                <a16:creationId xmlns:a16="http://schemas.microsoft.com/office/drawing/2014/main" id="{6F098D1E-C740-43AB-A081-D4557F25CF7C}"/>
              </a:ext>
            </a:extLst>
          </p:cNvPr>
          <p:cNvPicPr>
            <a:picLocks noChangeAspect="1"/>
          </p:cNvPicPr>
          <p:nvPr/>
        </p:nvPicPr>
        <p:blipFill>
          <a:blip r:embed="rId3"/>
          <a:stretch>
            <a:fillRect/>
          </a:stretch>
        </p:blipFill>
        <p:spPr>
          <a:xfrm>
            <a:off x="928321" y="3814815"/>
            <a:ext cx="5319221" cy="1928027"/>
          </a:xfrm>
          <a:prstGeom prst="rect">
            <a:avLst/>
          </a:prstGeom>
        </p:spPr>
      </p:pic>
      <p:pic>
        <p:nvPicPr>
          <p:cNvPr id="9" name="图片 8">
            <a:extLst>
              <a:ext uri="{FF2B5EF4-FFF2-40B4-BE49-F238E27FC236}">
                <a16:creationId xmlns:a16="http://schemas.microsoft.com/office/drawing/2014/main" id="{315CB60D-7AAE-4C50-87FF-8726A597488D}"/>
              </a:ext>
            </a:extLst>
          </p:cNvPr>
          <p:cNvPicPr>
            <a:picLocks noChangeAspect="1"/>
          </p:cNvPicPr>
          <p:nvPr/>
        </p:nvPicPr>
        <p:blipFill>
          <a:blip r:embed="rId4"/>
          <a:stretch>
            <a:fillRect/>
          </a:stretch>
        </p:blipFill>
        <p:spPr>
          <a:xfrm>
            <a:off x="6337663" y="4600445"/>
            <a:ext cx="5387807" cy="2019475"/>
          </a:xfrm>
          <a:prstGeom prst="rect">
            <a:avLst/>
          </a:prstGeom>
        </p:spPr>
      </p:pic>
    </p:spTree>
    <p:extLst>
      <p:ext uri="{BB962C8B-B14F-4D97-AF65-F5344CB8AC3E}">
        <p14:creationId xmlns:p14="http://schemas.microsoft.com/office/powerpoint/2010/main" val="13773057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B5B4A-91C1-4CBB-9BFC-DE5C5667739E}"/>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—01day(paste</a:t>
            </a:r>
            <a:r>
              <a:rPr lang="zh-CN" altLang="en-US" sz="2400" b="1" dirty="0">
                <a:latin typeface="华文楷体" panose="02010600040101010101" pitchFamily="2" charset="-122"/>
                <a:ea typeface="华文楷体" panose="02010600040101010101" pitchFamily="2" charset="-122"/>
              </a:rPr>
              <a:t>工具用于合并文件行</a:t>
            </a:r>
            <a:r>
              <a:rPr lang="en-US" altLang="zh-CN" sz="2400" b="1" dirty="0">
                <a:latin typeface="华文楷体" panose="02010600040101010101" pitchFamily="2" charset="-122"/>
                <a:ea typeface="华文楷体" panose="02010600040101010101" pitchFamily="2" charset="-122"/>
              </a:rPr>
              <a:t>,tr</a:t>
            </a:r>
            <a:r>
              <a:rPr lang="zh-CN" altLang="en-US" sz="2400" b="1" dirty="0">
                <a:latin typeface="华文楷体" panose="02010600040101010101" pitchFamily="2" charset="-122"/>
                <a:ea typeface="华文楷体" panose="02010600040101010101" pitchFamily="2" charset="-122"/>
              </a:rPr>
              <a:t>用来删除，修改字符的工具</a:t>
            </a:r>
            <a:r>
              <a:rPr lang="en-US" altLang="zh-CN" sz="2400" b="1" dirty="0">
                <a:latin typeface="华文楷体" panose="02010600040101010101" pitchFamily="2" charset="-122"/>
                <a:ea typeface="华文楷体" panose="02010600040101010101" pitchFamily="2" charset="-122"/>
              </a:rPr>
              <a:t>)</a:t>
            </a:r>
            <a:endParaRPr lang="zh-CN" altLang="en-US" sz="2400" dirty="0"/>
          </a:p>
        </p:txBody>
      </p:sp>
      <p:pic>
        <p:nvPicPr>
          <p:cNvPr id="5" name="内容占位符 4">
            <a:extLst>
              <a:ext uri="{FF2B5EF4-FFF2-40B4-BE49-F238E27FC236}">
                <a16:creationId xmlns:a16="http://schemas.microsoft.com/office/drawing/2014/main" id="{3F4E15C3-33D5-4B1A-B786-CB6C4A77E186}"/>
              </a:ext>
            </a:extLst>
          </p:cNvPr>
          <p:cNvPicPr>
            <a:picLocks noGrp="1" noChangeAspect="1"/>
          </p:cNvPicPr>
          <p:nvPr>
            <p:ph idx="1"/>
          </p:nvPr>
        </p:nvPicPr>
        <p:blipFill>
          <a:blip r:embed="rId2"/>
          <a:stretch>
            <a:fillRect/>
          </a:stretch>
        </p:blipFill>
        <p:spPr>
          <a:xfrm>
            <a:off x="935401" y="1690688"/>
            <a:ext cx="5235394" cy="2209992"/>
          </a:xfrm>
        </p:spPr>
      </p:pic>
      <p:pic>
        <p:nvPicPr>
          <p:cNvPr id="7" name="图片 6">
            <a:extLst>
              <a:ext uri="{FF2B5EF4-FFF2-40B4-BE49-F238E27FC236}">
                <a16:creationId xmlns:a16="http://schemas.microsoft.com/office/drawing/2014/main" id="{2A7504C4-45CD-41FB-8CBE-19AD100CE6F5}"/>
              </a:ext>
            </a:extLst>
          </p:cNvPr>
          <p:cNvPicPr>
            <a:picLocks noChangeAspect="1"/>
          </p:cNvPicPr>
          <p:nvPr/>
        </p:nvPicPr>
        <p:blipFill>
          <a:blip r:embed="rId3"/>
          <a:stretch>
            <a:fillRect/>
          </a:stretch>
        </p:blipFill>
        <p:spPr>
          <a:xfrm>
            <a:off x="6267996" y="1690688"/>
            <a:ext cx="4869602" cy="1082134"/>
          </a:xfrm>
          <a:prstGeom prst="rect">
            <a:avLst/>
          </a:prstGeom>
        </p:spPr>
      </p:pic>
      <p:pic>
        <p:nvPicPr>
          <p:cNvPr id="9" name="图片 8">
            <a:extLst>
              <a:ext uri="{FF2B5EF4-FFF2-40B4-BE49-F238E27FC236}">
                <a16:creationId xmlns:a16="http://schemas.microsoft.com/office/drawing/2014/main" id="{B90BACAC-C98F-4ED9-A1F4-B3C56ECEB4B6}"/>
              </a:ext>
            </a:extLst>
          </p:cNvPr>
          <p:cNvPicPr>
            <a:picLocks noChangeAspect="1"/>
          </p:cNvPicPr>
          <p:nvPr/>
        </p:nvPicPr>
        <p:blipFill>
          <a:blip r:embed="rId4"/>
          <a:stretch>
            <a:fillRect/>
          </a:stretch>
        </p:blipFill>
        <p:spPr>
          <a:xfrm>
            <a:off x="6267996" y="2869980"/>
            <a:ext cx="4778154" cy="891617"/>
          </a:xfrm>
          <a:prstGeom prst="rect">
            <a:avLst/>
          </a:prstGeom>
        </p:spPr>
      </p:pic>
      <p:pic>
        <p:nvPicPr>
          <p:cNvPr id="11" name="图片 10">
            <a:extLst>
              <a:ext uri="{FF2B5EF4-FFF2-40B4-BE49-F238E27FC236}">
                <a16:creationId xmlns:a16="http://schemas.microsoft.com/office/drawing/2014/main" id="{8C1C7251-7400-47F8-A3CD-1B12B7F83A2E}"/>
              </a:ext>
            </a:extLst>
          </p:cNvPr>
          <p:cNvPicPr>
            <a:picLocks noChangeAspect="1"/>
          </p:cNvPicPr>
          <p:nvPr/>
        </p:nvPicPr>
        <p:blipFill>
          <a:blip r:embed="rId5"/>
          <a:stretch>
            <a:fillRect/>
          </a:stretch>
        </p:blipFill>
        <p:spPr>
          <a:xfrm>
            <a:off x="935401" y="4048858"/>
            <a:ext cx="5052498" cy="1912786"/>
          </a:xfrm>
          <a:prstGeom prst="rect">
            <a:avLst/>
          </a:prstGeom>
        </p:spPr>
      </p:pic>
      <p:pic>
        <p:nvPicPr>
          <p:cNvPr id="13" name="图片 12">
            <a:extLst>
              <a:ext uri="{FF2B5EF4-FFF2-40B4-BE49-F238E27FC236}">
                <a16:creationId xmlns:a16="http://schemas.microsoft.com/office/drawing/2014/main" id="{7714824B-3BB1-47C0-8B6A-B93B886FA123}"/>
              </a:ext>
            </a:extLst>
          </p:cNvPr>
          <p:cNvPicPr>
            <a:picLocks noChangeAspect="1"/>
          </p:cNvPicPr>
          <p:nvPr/>
        </p:nvPicPr>
        <p:blipFill>
          <a:blip r:embed="rId6"/>
          <a:stretch>
            <a:fillRect/>
          </a:stretch>
        </p:blipFill>
        <p:spPr>
          <a:xfrm>
            <a:off x="935401" y="5921325"/>
            <a:ext cx="5052498" cy="1143099"/>
          </a:xfrm>
          <a:prstGeom prst="rect">
            <a:avLst/>
          </a:prstGeom>
        </p:spPr>
      </p:pic>
      <p:pic>
        <p:nvPicPr>
          <p:cNvPr id="15" name="图片 14">
            <a:extLst>
              <a:ext uri="{FF2B5EF4-FFF2-40B4-BE49-F238E27FC236}">
                <a16:creationId xmlns:a16="http://schemas.microsoft.com/office/drawing/2014/main" id="{C3DA1BA1-E49F-410B-9365-5CA6A4379B64}"/>
              </a:ext>
            </a:extLst>
          </p:cNvPr>
          <p:cNvPicPr>
            <a:picLocks noChangeAspect="1"/>
          </p:cNvPicPr>
          <p:nvPr/>
        </p:nvPicPr>
        <p:blipFill>
          <a:blip r:embed="rId7"/>
          <a:stretch>
            <a:fillRect/>
          </a:stretch>
        </p:blipFill>
        <p:spPr>
          <a:xfrm>
            <a:off x="6096000" y="4048858"/>
            <a:ext cx="5921829" cy="2263336"/>
          </a:xfrm>
          <a:prstGeom prst="rect">
            <a:avLst/>
          </a:prstGeom>
        </p:spPr>
      </p:pic>
    </p:spTree>
    <p:extLst>
      <p:ext uri="{BB962C8B-B14F-4D97-AF65-F5344CB8AC3E}">
        <p14:creationId xmlns:p14="http://schemas.microsoft.com/office/powerpoint/2010/main" val="16060877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BCB93-0CB5-4E3B-A24D-C3E580C8E88C}"/>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endParaRPr lang="zh-CN" altLang="en-US" sz="2400" dirty="0">
              <a:latin typeface="华文楷体" panose="02010600040101010101" pitchFamily="2" charset="-122"/>
              <a:ea typeface="华文楷体" panose="02010600040101010101" pitchFamily="2" charset="-122"/>
            </a:endParaRPr>
          </a:p>
        </p:txBody>
      </p:sp>
      <p:pic>
        <p:nvPicPr>
          <p:cNvPr id="5" name="内容占位符 4">
            <a:extLst>
              <a:ext uri="{FF2B5EF4-FFF2-40B4-BE49-F238E27FC236}">
                <a16:creationId xmlns:a16="http://schemas.microsoft.com/office/drawing/2014/main" id="{3432F806-A15B-45A9-979A-B8320220085B}"/>
              </a:ext>
            </a:extLst>
          </p:cNvPr>
          <p:cNvPicPr>
            <a:picLocks noGrp="1" noChangeAspect="1"/>
          </p:cNvPicPr>
          <p:nvPr>
            <p:ph idx="1"/>
          </p:nvPr>
        </p:nvPicPr>
        <p:blipFill>
          <a:blip r:embed="rId2"/>
          <a:stretch>
            <a:fillRect/>
          </a:stretch>
        </p:blipFill>
        <p:spPr>
          <a:xfrm>
            <a:off x="868227" y="1690688"/>
            <a:ext cx="5227773" cy="1607959"/>
          </a:xfrm>
        </p:spPr>
      </p:pic>
      <p:pic>
        <p:nvPicPr>
          <p:cNvPr id="7" name="图片 6">
            <a:extLst>
              <a:ext uri="{FF2B5EF4-FFF2-40B4-BE49-F238E27FC236}">
                <a16:creationId xmlns:a16="http://schemas.microsoft.com/office/drawing/2014/main" id="{BB2D156F-DF11-44DA-8D88-E74F3A685EB6}"/>
              </a:ext>
            </a:extLst>
          </p:cNvPr>
          <p:cNvPicPr>
            <a:picLocks noChangeAspect="1"/>
          </p:cNvPicPr>
          <p:nvPr/>
        </p:nvPicPr>
        <p:blipFill>
          <a:blip r:embed="rId3"/>
          <a:stretch>
            <a:fillRect/>
          </a:stretch>
        </p:blipFill>
        <p:spPr>
          <a:xfrm>
            <a:off x="868227" y="3364695"/>
            <a:ext cx="7346317" cy="2933954"/>
          </a:xfrm>
          <a:prstGeom prst="rect">
            <a:avLst/>
          </a:prstGeom>
        </p:spPr>
      </p:pic>
    </p:spTree>
    <p:extLst>
      <p:ext uri="{BB962C8B-B14F-4D97-AF65-F5344CB8AC3E}">
        <p14:creationId xmlns:p14="http://schemas.microsoft.com/office/powerpoint/2010/main" val="1746573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25696-FFDE-4F37-B2E2-BED530A86EF6}"/>
              </a:ext>
            </a:extLst>
          </p:cNvPr>
          <p:cNvSpPr>
            <a:spLocks noGrp="1"/>
          </p:cNvSpPr>
          <p:nvPr>
            <p:ph type="title"/>
          </p:nvPr>
        </p:nvSpPr>
        <p:spPr/>
        <p:txBody>
          <a:bodyPr>
            <a:normAutofit/>
          </a:bodyPr>
          <a:lstStyle/>
          <a:p>
            <a:pPr algn="ctr"/>
            <a:r>
              <a:rPr lang="en-US" altLang="zh-CN" sz="2800" b="1" dirty="0"/>
              <a:t>ubuntu</a:t>
            </a:r>
            <a:r>
              <a:rPr lang="zh-CN" altLang="en-US" sz="2800" b="1" dirty="0"/>
              <a:t>对防火墙的操作</a:t>
            </a:r>
          </a:p>
        </p:txBody>
      </p:sp>
      <p:sp>
        <p:nvSpPr>
          <p:cNvPr id="3" name="内容占位符 2">
            <a:extLst>
              <a:ext uri="{FF2B5EF4-FFF2-40B4-BE49-F238E27FC236}">
                <a16:creationId xmlns:a16="http://schemas.microsoft.com/office/drawing/2014/main" id="{D8DBDEB3-7C3B-4CE1-8A9B-5F2FB0855694}"/>
              </a:ext>
            </a:extLst>
          </p:cNvPr>
          <p:cNvSpPr>
            <a:spLocks noGrp="1"/>
          </p:cNvSpPr>
          <p:nvPr>
            <p:ph idx="1"/>
          </p:nvPr>
        </p:nvSpPr>
        <p:spPr/>
        <p:txBody>
          <a:bodyPr/>
          <a:lstStyle/>
          <a:p>
            <a:r>
              <a:rPr lang="en-US" altLang="zh-CN" sz="1800" dirty="0">
                <a:hlinkClick r:id="rId2"/>
              </a:rPr>
              <a:t>1</a:t>
            </a:r>
            <a:r>
              <a:rPr lang="zh-CN" altLang="en-US" sz="1800" dirty="0">
                <a:hlinkClick r:id="rId2"/>
              </a:rPr>
              <a:t>、</a:t>
            </a:r>
            <a:r>
              <a:rPr lang="en-US" altLang="zh-CN" sz="1800" dirty="0">
                <a:hlinkClick r:id="rId2"/>
              </a:rPr>
              <a:t>https://www.cnblogs.com/jiangyao/archive/2010/05/19/1738909.html</a:t>
            </a:r>
            <a:r>
              <a:rPr lang="en-US" altLang="zh-CN" sz="1800" dirty="0"/>
              <a:t>(</a:t>
            </a:r>
            <a:r>
              <a:rPr lang="zh-CN" altLang="en-US" sz="1800" dirty="0"/>
              <a:t>参考文章</a:t>
            </a:r>
            <a:r>
              <a:rPr lang="en-US" altLang="zh-CN" sz="1800" dirty="0"/>
              <a:t>)</a:t>
            </a:r>
            <a:endParaRPr lang="en-US" altLang="zh-CN" sz="1800" b="1" dirty="0"/>
          </a:p>
          <a:p>
            <a:r>
              <a:rPr lang="en-US" altLang="zh-CN" sz="1800" b="1" dirty="0"/>
              <a:t>2</a:t>
            </a:r>
            <a:r>
              <a:rPr lang="zh-CN" altLang="en-US" sz="1800" b="1" dirty="0"/>
              <a:t>、开启</a:t>
            </a:r>
            <a:r>
              <a:rPr lang="en-US" altLang="zh-CN" sz="1800" b="1" dirty="0"/>
              <a:t>/</a:t>
            </a:r>
            <a:r>
              <a:rPr lang="zh-CN" altLang="en-US" sz="1800" b="1" dirty="0"/>
              <a:t>关闭防火墙 </a:t>
            </a:r>
            <a:r>
              <a:rPr lang="en-US" altLang="zh-CN" sz="1800" b="1" dirty="0"/>
              <a:t>(</a:t>
            </a:r>
            <a:r>
              <a:rPr lang="zh-CN" altLang="en-US" sz="1800" b="1" dirty="0"/>
              <a:t>默认设置是’</a:t>
            </a:r>
            <a:r>
              <a:rPr lang="en-US" altLang="zh-CN" sz="1800" b="1" dirty="0"/>
              <a:t>disable’)</a:t>
            </a:r>
          </a:p>
          <a:p>
            <a:r>
              <a:rPr lang="en-US" altLang="zh-CN" sz="1800" b="1" dirty="0" err="1"/>
              <a:t>sudo</a:t>
            </a:r>
            <a:r>
              <a:rPr lang="en-US" altLang="zh-CN" sz="1800" b="1" dirty="0"/>
              <a:t>  </a:t>
            </a:r>
            <a:r>
              <a:rPr lang="en-US" altLang="zh-CN" sz="1800" b="1" dirty="0" err="1"/>
              <a:t>ufw</a:t>
            </a:r>
            <a:r>
              <a:rPr lang="en-US" altLang="zh-CN" sz="1800" b="1" dirty="0"/>
              <a:t> </a:t>
            </a:r>
            <a:r>
              <a:rPr lang="en-US" altLang="zh-CN" sz="1800" b="1" dirty="0" err="1"/>
              <a:t>enable|disable</a:t>
            </a:r>
            <a:endParaRPr lang="en-US" altLang="zh-CN" sz="1800" b="1" dirty="0"/>
          </a:p>
          <a:p>
            <a:r>
              <a:rPr lang="en-US" altLang="zh-CN" sz="1800" b="1" dirty="0"/>
              <a:t>3</a:t>
            </a:r>
            <a:r>
              <a:rPr lang="zh-CN" altLang="en-US" sz="1800" b="1" dirty="0"/>
              <a:t>、图片示例如下：</a:t>
            </a:r>
            <a:endParaRPr lang="en-US" altLang="zh-CN" sz="1800" b="1" dirty="0"/>
          </a:p>
          <a:p>
            <a:endParaRPr lang="en-US" altLang="zh-CN" sz="1800" b="1" dirty="0"/>
          </a:p>
          <a:p>
            <a:endParaRPr lang="zh-CN" altLang="en-US" dirty="0"/>
          </a:p>
        </p:txBody>
      </p:sp>
      <p:pic>
        <p:nvPicPr>
          <p:cNvPr id="4" name="图片 3">
            <a:extLst>
              <a:ext uri="{FF2B5EF4-FFF2-40B4-BE49-F238E27FC236}">
                <a16:creationId xmlns:a16="http://schemas.microsoft.com/office/drawing/2014/main" id="{E701B2A1-4523-44A2-B3BF-41878E51F395}"/>
              </a:ext>
            </a:extLst>
          </p:cNvPr>
          <p:cNvPicPr>
            <a:picLocks noChangeAspect="1"/>
          </p:cNvPicPr>
          <p:nvPr/>
        </p:nvPicPr>
        <p:blipFill>
          <a:blip r:embed="rId3"/>
          <a:stretch>
            <a:fillRect/>
          </a:stretch>
        </p:blipFill>
        <p:spPr>
          <a:xfrm>
            <a:off x="1137236" y="3356820"/>
            <a:ext cx="4519052" cy="1920406"/>
          </a:xfrm>
          <a:prstGeom prst="rect">
            <a:avLst/>
          </a:prstGeom>
        </p:spPr>
      </p:pic>
    </p:spTree>
    <p:extLst>
      <p:ext uri="{BB962C8B-B14F-4D97-AF65-F5344CB8AC3E}">
        <p14:creationId xmlns:p14="http://schemas.microsoft.com/office/powerpoint/2010/main" val="2869962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C85FA-E23B-45B0-A1E4-A6FFC12FE6A3}"/>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endParaRPr lang="zh-CN" altLang="en-US" sz="2400" dirty="0"/>
          </a:p>
        </p:txBody>
      </p:sp>
      <p:sp>
        <p:nvSpPr>
          <p:cNvPr id="3" name="内容占位符 2">
            <a:extLst>
              <a:ext uri="{FF2B5EF4-FFF2-40B4-BE49-F238E27FC236}">
                <a16:creationId xmlns:a16="http://schemas.microsoft.com/office/drawing/2014/main" id="{879C80F5-4D38-48D9-AEC2-DFD8413CAF6A}"/>
              </a:ext>
            </a:extLst>
          </p:cNvPr>
          <p:cNvSpPr>
            <a:spLocks noGrp="1"/>
          </p:cNvSpPr>
          <p:nvPr>
            <p:ph idx="1"/>
          </p:nvPr>
        </p:nvSpPr>
        <p:spPr/>
        <p:txBody>
          <a:bodyPr>
            <a:normAutofit/>
          </a:bodyPr>
          <a:lstStyle/>
          <a:p>
            <a:r>
              <a:rPr lang="en-US" altLang="zh-CN" sz="1600" dirty="0">
                <a:latin typeface="华文中宋" panose="02010600040101010101" pitchFamily="2" charset="-122"/>
                <a:ea typeface="华文中宋" panose="02010600040101010101" pitchFamily="2" charset="-122"/>
              </a:rPr>
              <a:t>1</a:t>
            </a:r>
            <a:r>
              <a:rPr lang="zh-CN" altLang="en-US" sz="1600" dirty="0">
                <a:latin typeface="华文中宋" panose="02010600040101010101" pitchFamily="2" charset="-122"/>
                <a:ea typeface="华文中宋" panose="02010600040101010101" pitchFamily="2" charset="-122"/>
              </a:rPr>
              <a:t>、常用的通配符</a:t>
            </a:r>
            <a:endParaRPr lang="en-US" altLang="zh-CN" sz="1600" dirty="0">
              <a:latin typeface="华文中宋" panose="02010600040101010101" pitchFamily="2" charset="-122"/>
              <a:ea typeface="华文中宋" panose="02010600040101010101" pitchFamily="2" charset="-122"/>
            </a:endParaRPr>
          </a:p>
          <a:p>
            <a:r>
              <a:rPr lang="zh-CN" altLang="en-US" sz="1600" dirty="0">
                <a:latin typeface="华文中宋" panose="02010600040101010101" pitchFamily="2" charset="-122"/>
                <a:ea typeface="华文中宋" panose="02010600040101010101" pitchFamily="2" charset="-122"/>
              </a:rPr>
              <a:t>*：匹配</a:t>
            </a:r>
            <a:r>
              <a:rPr lang="en-US" altLang="zh-CN" sz="1600" dirty="0">
                <a:latin typeface="华文中宋" panose="02010600040101010101" pitchFamily="2" charset="-122"/>
                <a:ea typeface="华文中宋" panose="02010600040101010101" pitchFamily="2" charset="-122"/>
              </a:rPr>
              <a:t>0</a:t>
            </a:r>
            <a:r>
              <a:rPr lang="zh-CN" altLang="en-US" sz="1600" dirty="0">
                <a:latin typeface="华文中宋" panose="02010600040101010101" pitchFamily="2" charset="-122"/>
                <a:ea typeface="华文中宋" panose="02010600040101010101" pitchFamily="2" charset="-122"/>
              </a:rPr>
              <a:t>或任意多个字符</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匹配任意单个字符</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[list]: </a:t>
            </a:r>
            <a:r>
              <a:rPr lang="zh-CN" altLang="en-US" sz="1600" dirty="0">
                <a:latin typeface="华文中宋" panose="02010600040101010101" pitchFamily="2" charset="-122"/>
                <a:ea typeface="华文中宋" panose="02010600040101010101" pitchFamily="2" charset="-122"/>
              </a:rPr>
              <a:t>匹配</a:t>
            </a:r>
            <a:r>
              <a:rPr lang="en-US" altLang="zh-CN" sz="1600" dirty="0">
                <a:latin typeface="华文中宋" panose="02010600040101010101" pitchFamily="2" charset="-122"/>
                <a:ea typeface="华文中宋" panose="02010600040101010101" pitchFamily="2" charset="-122"/>
              </a:rPr>
              <a:t>[list]</a:t>
            </a:r>
            <a:r>
              <a:rPr lang="zh-CN" altLang="en-US" sz="1600" dirty="0">
                <a:latin typeface="华文中宋" panose="02010600040101010101" pitchFamily="2" charset="-122"/>
                <a:ea typeface="华文中宋" panose="02010600040101010101" pitchFamily="2" charset="-122"/>
              </a:rPr>
              <a:t>中的任意单个字符 </a:t>
            </a:r>
            <a:r>
              <a:rPr lang="en-US" altLang="zh-CN" sz="1600" dirty="0">
                <a:latin typeface="华文中宋" panose="02010600040101010101" pitchFamily="2" charset="-122"/>
                <a:ea typeface="华文中宋" panose="02010600040101010101" pitchFamily="2" charset="-122"/>
              </a:rPr>
              <a:t>[!list]</a:t>
            </a:r>
            <a:r>
              <a:rPr lang="zh-CN" altLang="en-US" sz="1600" dirty="0">
                <a:latin typeface="华文中宋" panose="02010600040101010101" pitchFamily="2" charset="-122"/>
                <a:ea typeface="华文中宋" panose="02010600040101010101" pitchFamily="2" charset="-122"/>
              </a:rPr>
              <a:t>匹配除</a:t>
            </a:r>
            <a:r>
              <a:rPr lang="en-US" altLang="zh-CN" sz="1600" dirty="0">
                <a:latin typeface="华文中宋" panose="02010600040101010101" pitchFamily="2" charset="-122"/>
                <a:ea typeface="华文中宋" panose="02010600040101010101" pitchFamily="2" charset="-122"/>
              </a:rPr>
              <a:t>list</a:t>
            </a:r>
            <a:r>
              <a:rPr lang="zh-CN" altLang="en-US" sz="1600" dirty="0">
                <a:latin typeface="华文中宋" panose="02010600040101010101" pitchFamily="2" charset="-122"/>
                <a:ea typeface="华文中宋" panose="02010600040101010101" pitchFamily="2" charset="-122"/>
              </a:rPr>
              <a:t>中的任意单个字符</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{string1,string2,…}: </a:t>
            </a:r>
            <a:r>
              <a:rPr lang="zh-CN" altLang="en-US" sz="1600" dirty="0">
                <a:latin typeface="华文中宋" panose="02010600040101010101" pitchFamily="2" charset="-122"/>
                <a:ea typeface="华文中宋" panose="02010600040101010101" pitchFamily="2" charset="-122"/>
              </a:rPr>
              <a:t>匹配</a:t>
            </a:r>
            <a:r>
              <a:rPr lang="en-US" altLang="zh-CN" sz="1600" dirty="0">
                <a:latin typeface="华文中宋" panose="02010600040101010101" pitchFamily="2" charset="-122"/>
                <a:ea typeface="华文中宋" panose="02010600040101010101" pitchFamily="2" charset="-122"/>
              </a:rPr>
              <a:t>string1</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string2</a:t>
            </a:r>
            <a:r>
              <a:rPr lang="zh-CN" altLang="en-US" sz="1600" dirty="0">
                <a:latin typeface="华文中宋" panose="02010600040101010101" pitchFamily="2" charset="-122"/>
                <a:ea typeface="华文中宋" panose="02010600040101010101" pitchFamily="2" charset="-122"/>
              </a:rPr>
              <a:t>或更多的字符串</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2</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bash</a:t>
            </a:r>
            <a:r>
              <a:rPr lang="zh-CN" altLang="en-US" sz="1600" dirty="0">
                <a:latin typeface="华文中宋" panose="02010600040101010101" pitchFamily="2" charset="-122"/>
                <a:ea typeface="华文中宋" panose="02010600040101010101" pitchFamily="2" charset="-122"/>
              </a:rPr>
              <a:t>中的引号</a:t>
            </a:r>
            <a:endParaRPr lang="en-US" altLang="zh-CN" sz="1600" dirty="0">
              <a:latin typeface="华文中宋" panose="02010600040101010101" pitchFamily="2" charset="-122"/>
              <a:ea typeface="华文中宋" panose="02010600040101010101" pitchFamily="2" charset="-122"/>
            </a:endParaRPr>
          </a:p>
          <a:p>
            <a:r>
              <a:rPr lang="zh-CN" altLang="en-US" sz="1600" dirty="0">
                <a:latin typeface="华文中宋" panose="02010600040101010101" pitchFamily="2" charset="-122"/>
                <a:ea typeface="华文中宋" panose="02010600040101010101" pitchFamily="2" charset="-122"/>
              </a:rPr>
              <a:t>双引号</a:t>
            </a:r>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允许里面包含</a:t>
            </a:r>
            <a:r>
              <a:rPr lang="en-US" altLang="zh-CN" sz="1600" dirty="0">
                <a:latin typeface="华文中宋" panose="02010600040101010101" pitchFamily="2" charset="-122"/>
                <a:ea typeface="华文中宋" panose="02010600040101010101" pitchFamily="2" charset="-122"/>
              </a:rPr>
              <a:t>$()  echo “$(date +%F)”</a:t>
            </a:r>
          </a:p>
          <a:p>
            <a:r>
              <a:rPr lang="zh-CN" altLang="en-US" sz="1600" dirty="0">
                <a:latin typeface="华文中宋" panose="02010600040101010101" pitchFamily="2" charset="-122"/>
                <a:ea typeface="华文中宋" panose="02010600040101010101" pitchFamily="2" charset="-122"/>
              </a:rPr>
              <a:t>单引号</a:t>
            </a: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不允许里面包含</a:t>
            </a:r>
            <a:r>
              <a:rPr lang="en-US" altLang="zh-CN" sz="1600" dirty="0">
                <a:latin typeface="华文中宋" panose="02010600040101010101" pitchFamily="2" charset="-122"/>
                <a:ea typeface="华文中宋" panose="02010600040101010101" pitchFamily="2" charset="-122"/>
              </a:rPr>
              <a:t>$()</a:t>
            </a:r>
          </a:p>
          <a:p>
            <a:r>
              <a:rPr lang="zh-CN" altLang="en-US" sz="1600" dirty="0">
                <a:latin typeface="华文中宋" panose="02010600040101010101" pitchFamily="2" charset="-122"/>
                <a:ea typeface="华文中宋" panose="02010600040101010101" pitchFamily="2" charset="-122"/>
              </a:rPr>
              <a:t>反撇号</a:t>
            </a: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反撇号和</a:t>
            </a:r>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一样，引号或括号中的内容会优先执行，如果存在嵌套，反撇号不能用</a:t>
            </a:r>
            <a:endParaRPr lang="en-US" altLang="zh-CN" sz="1600" dirty="0">
              <a:latin typeface="华文中宋" panose="02010600040101010101" pitchFamily="2" charset="-122"/>
              <a:ea typeface="华文中宋" panose="02010600040101010101" pitchFamily="2" charset="-122"/>
            </a:endParaRPr>
          </a:p>
          <a:p>
            <a:r>
              <a:rPr lang="zh-CN" altLang="en-US" sz="1600" dirty="0">
                <a:latin typeface="华文中宋" panose="02010600040101010101" pitchFamily="2" charset="-122"/>
                <a:ea typeface="华文中宋" panose="02010600040101010101" pitchFamily="2" charset="-122"/>
              </a:rPr>
              <a:t>如 </a:t>
            </a:r>
            <a:r>
              <a:rPr lang="en-US" altLang="zh-CN" sz="1600" dirty="0">
                <a:latin typeface="华文中宋" panose="02010600040101010101" pitchFamily="2" charset="-122"/>
                <a:ea typeface="华文中宋" panose="02010600040101010101" pitchFamily="2" charset="-122"/>
              </a:rPr>
              <a:t>echo `echo “`$(date +%F)`”`</a:t>
            </a:r>
            <a:r>
              <a:rPr lang="zh-CN" altLang="en-US" sz="1600" dirty="0">
                <a:latin typeface="华文中宋" panose="02010600040101010101" pitchFamily="2" charset="-122"/>
                <a:ea typeface="华文中宋" panose="02010600040101010101" pitchFamily="2" charset="-122"/>
              </a:rPr>
              <a:t>则不能使用</a:t>
            </a:r>
            <a:endParaRPr lang="en-US" altLang="zh-CN" sz="1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920787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052A8-B6D4-4434-A168-E4C87E3416C5}"/>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endParaRPr lang="zh-CN" altLang="en-US" sz="2400" dirty="0"/>
          </a:p>
        </p:txBody>
      </p:sp>
      <p:pic>
        <p:nvPicPr>
          <p:cNvPr id="5" name="内容占位符 4">
            <a:extLst>
              <a:ext uri="{FF2B5EF4-FFF2-40B4-BE49-F238E27FC236}">
                <a16:creationId xmlns:a16="http://schemas.microsoft.com/office/drawing/2014/main" id="{10D7FAC8-A926-46C1-8C6E-9284C852BF55}"/>
              </a:ext>
            </a:extLst>
          </p:cNvPr>
          <p:cNvPicPr>
            <a:picLocks noGrp="1" noChangeAspect="1"/>
          </p:cNvPicPr>
          <p:nvPr>
            <p:ph idx="1"/>
          </p:nvPr>
        </p:nvPicPr>
        <p:blipFill>
          <a:blip r:embed="rId2"/>
          <a:stretch>
            <a:fillRect/>
          </a:stretch>
        </p:blipFill>
        <p:spPr>
          <a:xfrm>
            <a:off x="838200" y="1690688"/>
            <a:ext cx="6119390" cy="3208298"/>
          </a:xfrm>
          <a:prstGeom prst="rect">
            <a:avLst/>
          </a:prstGeom>
        </p:spPr>
      </p:pic>
      <p:pic>
        <p:nvPicPr>
          <p:cNvPr id="7" name="图片 6">
            <a:extLst>
              <a:ext uri="{FF2B5EF4-FFF2-40B4-BE49-F238E27FC236}">
                <a16:creationId xmlns:a16="http://schemas.microsoft.com/office/drawing/2014/main" id="{B20189E4-92C5-42F4-B33D-D156E632C767}"/>
              </a:ext>
            </a:extLst>
          </p:cNvPr>
          <p:cNvPicPr>
            <a:picLocks noChangeAspect="1"/>
          </p:cNvPicPr>
          <p:nvPr/>
        </p:nvPicPr>
        <p:blipFill>
          <a:blip r:embed="rId3"/>
          <a:stretch>
            <a:fillRect/>
          </a:stretch>
        </p:blipFill>
        <p:spPr>
          <a:xfrm>
            <a:off x="838200" y="4976876"/>
            <a:ext cx="5601185" cy="1676545"/>
          </a:xfrm>
          <a:prstGeom prst="rect">
            <a:avLst/>
          </a:prstGeom>
        </p:spPr>
      </p:pic>
    </p:spTree>
    <p:extLst>
      <p:ext uri="{BB962C8B-B14F-4D97-AF65-F5344CB8AC3E}">
        <p14:creationId xmlns:p14="http://schemas.microsoft.com/office/powerpoint/2010/main" val="8181370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D9014-53D8-4907-B292-F96B45A6A347}"/>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endParaRPr lang="zh-CN" altLang="en-US" sz="2400" dirty="0"/>
          </a:p>
        </p:txBody>
      </p:sp>
      <p:sp>
        <p:nvSpPr>
          <p:cNvPr id="3" name="内容占位符 2">
            <a:extLst>
              <a:ext uri="{FF2B5EF4-FFF2-40B4-BE49-F238E27FC236}">
                <a16:creationId xmlns:a16="http://schemas.microsoft.com/office/drawing/2014/main" id="{A908DD46-0D92-4B2F-A684-849CB964F6CF}"/>
              </a:ext>
            </a:extLst>
          </p:cNvPr>
          <p:cNvSpPr>
            <a:spLocks noGrp="1"/>
          </p:cNvSpPr>
          <p:nvPr>
            <p:ph idx="1"/>
          </p:nvPr>
        </p:nvSpPr>
        <p:spPr/>
        <p:txBody>
          <a:bodyPr>
            <a:normAutofit/>
          </a:bodyPr>
          <a:lstStyle/>
          <a:p>
            <a:r>
              <a:rPr lang="en-US" altLang="zh-CN" sz="1600" b="1" dirty="0">
                <a:latin typeface="华文中宋" panose="02010600040101010101" pitchFamily="2" charset="-122"/>
                <a:ea typeface="华文中宋" panose="02010600040101010101" pitchFamily="2" charset="-122"/>
              </a:rPr>
              <a:t>1</a:t>
            </a:r>
            <a:r>
              <a:rPr lang="zh-CN" altLang="en-US" sz="1600" b="1" dirty="0">
                <a:latin typeface="华文中宋" panose="02010600040101010101" pitchFamily="2" charset="-122"/>
                <a:ea typeface="华文中宋" panose="02010600040101010101" pitchFamily="2" charset="-122"/>
              </a:rPr>
              <a:t>、学习目标</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变量定义、条件判断、循环语句、分支语句、函数、数组等</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2</a:t>
            </a:r>
            <a:r>
              <a:rPr lang="zh-CN" altLang="en-US" sz="1600" b="1" dirty="0">
                <a:latin typeface="华文中宋" panose="02010600040101010101" pitchFamily="2" charset="-122"/>
                <a:ea typeface="华文中宋" panose="02010600040101010101" pitchFamily="2" charset="-122"/>
              </a:rPr>
              <a:t>、正则表达式的运用</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3</a:t>
            </a:r>
            <a:r>
              <a:rPr lang="zh-CN" altLang="en-US" sz="1600" b="1" dirty="0">
                <a:latin typeface="华文中宋" panose="02010600040101010101" pitchFamily="2" charset="-122"/>
                <a:ea typeface="华文中宋" panose="02010600040101010101" pitchFamily="2" charset="-122"/>
              </a:rPr>
              <a:t>、文件处理的三剑客</a:t>
            </a:r>
            <a:r>
              <a:rPr lang="en-US" altLang="zh-CN" sz="1600" b="1" dirty="0">
                <a:latin typeface="华文中宋" panose="02010600040101010101" pitchFamily="2" charset="-122"/>
                <a:ea typeface="华文中宋" panose="02010600040101010101" pitchFamily="2" charset="-122"/>
              </a:rPr>
              <a:t>:grep</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sed</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awk</a:t>
            </a:r>
            <a:r>
              <a:rPr lang="zh-CN" altLang="en-US" sz="1600" b="1" dirty="0">
                <a:latin typeface="华文中宋" panose="02010600040101010101" pitchFamily="2" charset="-122"/>
                <a:ea typeface="华文中宋" panose="02010600040101010101" pitchFamily="2" charset="-122"/>
              </a:rPr>
              <a:t>工具的使用</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4</a:t>
            </a:r>
            <a:r>
              <a:rPr lang="zh-CN" altLang="en-US" sz="1600" b="1" dirty="0">
                <a:latin typeface="华文中宋" panose="02010600040101010101" pitchFamily="2" charset="-122"/>
                <a:ea typeface="华文中宋" panose="02010600040101010101" pitchFamily="2" charset="-122"/>
              </a:rPr>
              <a:t>、使用</a:t>
            </a:r>
            <a:r>
              <a:rPr lang="en-US" altLang="zh-CN" sz="1600" b="1" dirty="0">
                <a:latin typeface="华文中宋" panose="02010600040101010101" pitchFamily="2" charset="-122"/>
                <a:ea typeface="华文中宋" panose="02010600040101010101" pitchFamily="2" charset="-122"/>
              </a:rPr>
              <a:t>shell</a:t>
            </a:r>
            <a:r>
              <a:rPr lang="zh-CN" altLang="en-US" sz="1600" b="1" dirty="0">
                <a:latin typeface="华文中宋" panose="02010600040101010101" pitchFamily="2" charset="-122"/>
                <a:ea typeface="华文中宋" panose="02010600040101010101" pitchFamily="2" charset="-122"/>
              </a:rPr>
              <a:t>脚本完成一些复杂的任务，如服务的搭建，批量处理等</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5</a:t>
            </a:r>
            <a:r>
              <a:rPr lang="zh-CN" altLang="en-US" sz="1600" b="1" dirty="0">
                <a:latin typeface="华文中宋" panose="02010600040101010101" pitchFamily="2" charset="-122"/>
                <a:ea typeface="华文中宋" panose="02010600040101010101" pitchFamily="2" charset="-122"/>
              </a:rPr>
              <a:t>、若干命令</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基本格式</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语法</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思想</a:t>
            </a:r>
            <a:r>
              <a:rPr lang="en-US" altLang="zh-CN" sz="1600" b="1" dirty="0">
                <a:latin typeface="华文中宋" panose="02010600040101010101" pitchFamily="2" charset="-122"/>
                <a:ea typeface="华文中宋" panose="02010600040101010101" pitchFamily="2" charset="-122"/>
              </a:rPr>
              <a:t>==shell</a:t>
            </a:r>
            <a:r>
              <a:rPr lang="zh-CN" altLang="en-US" sz="1600" b="1" dirty="0">
                <a:latin typeface="华文中宋" panose="02010600040101010101" pitchFamily="2" charset="-122"/>
                <a:ea typeface="华文中宋" panose="02010600040101010101" pitchFamily="2" charset="-122"/>
              </a:rPr>
              <a:t>脚本</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6</a:t>
            </a:r>
            <a:r>
              <a:rPr lang="zh-CN" altLang="en-US" sz="1600" b="1" dirty="0">
                <a:latin typeface="华文中宋" panose="02010600040101010101" pitchFamily="2" charset="-122"/>
                <a:ea typeface="华文中宋" panose="02010600040101010101" pitchFamily="2" charset="-122"/>
              </a:rPr>
              <a:t>、</a:t>
            </a:r>
            <a:r>
              <a:rPr lang="en-US" altLang="zh-CN" sz="1600" b="1" dirty="0" err="1">
                <a:latin typeface="华文中宋" panose="02010600040101010101" pitchFamily="2" charset="-122"/>
                <a:ea typeface="华文中宋" panose="02010600040101010101" pitchFamily="2" charset="-122"/>
              </a:rPr>
              <a:t>sh</a:t>
            </a:r>
            <a:r>
              <a:rPr lang="zh-CN" altLang="en-US" sz="1600" b="1" dirty="0">
                <a:latin typeface="华文中宋" panose="02010600040101010101" pitchFamily="2" charset="-122"/>
                <a:ea typeface="华文中宋" panose="02010600040101010101" pitchFamily="2" charset="-122"/>
              </a:rPr>
              <a:t>执行前</a:t>
            </a:r>
            <a:r>
              <a:rPr lang="en-US" altLang="zh-CN" sz="1600" b="1" dirty="0">
                <a:latin typeface="华文中宋" panose="02010600040101010101" pitchFamily="2" charset="-122"/>
                <a:ea typeface="华文中宋" panose="02010600040101010101" pitchFamily="2" charset="-122"/>
              </a:rPr>
              <a:t>:bash -n</a:t>
            </a:r>
            <a:r>
              <a:rPr lang="zh-CN" altLang="en-US" sz="1600" b="1" dirty="0">
                <a:latin typeface="华文中宋" panose="02010600040101010101" pitchFamily="2" charset="-122"/>
                <a:ea typeface="华文中宋" panose="02010600040101010101" pitchFamily="2" charset="-122"/>
              </a:rPr>
              <a:t> </a:t>
            </a:r>
            <a:r>
              <a:rPr lang="en-US" altLang="zh-CN" sz="1600" b="1" dirty="0">
                <a:latin typeface="华文中宋" panose="02010600040101010101" pitchFamily="2" charset="-122"/>
                <a:ea typeface="华文中宋" panose="02010600040101010101" pitchFamily="2" charset="-122"/>
              </a:rPr>
              <a:t>1.sh</a:t>
            </a:r>
            <a:r>
              <a:rPr lang="zh-CN" altLang="en-US" sz="1600" b="1" dirty="0">
                <a:latin typeface="华文中宋" panose="02010600040101010101" pitchFamily="2" charset="-122"/>
                <a:ea typeface="华文中宋" panose="02010600040101010101" pitchFamily="2" charset="-122"/>
              </a:rPr>
              <a:t>可以查看是否有语法错误</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7</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bash -x 1.sh </a:t>
            </a:r>
            <a:r>
              <a:rPr lang="zh-CN" altLang="en-US" sz="1600" b="1" dirty="0">
                <a:latin typeface="华文中宋" panose="02010600040101010101" pitchFamily="2" charset="-122"/>
                <a:ea typeface="华文中宋" panose="02010600040101010101" pitchFamily="2" charset="-122"/>
              </a:rPr>
              <a:t>可以查看脚本的执行过程</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细节</a:t>
            </a:r>
            <a:r>
              <a:rPr lang="en-US" altLang="zh-CN" sz="1600" b="1" dirty="0">
                <a:latin typeface="华文中宋" panose="02010600040101010101" pitchFamily="2" charset="-122"/>
                <a:ea typeface="华文中宋" panose="02010600040101010101" pitchFamily="2" charset="-122"/>
              </a:rPr>
              <a:t>)</a:t>
            </a:r>
          </a:p>
          <a:p>
            <a:r>
              <a:rPr lang="en-US" altLang="zh-CN" sz="1600" b="1" dirty="0">
                <a:latin typeface="华文中宋" panose="02010600040101010101" pitchFamily="2" charset="-122"/>
                <a:ea typeface="华文中宋" panose="02010600040101010101" pitchFamily="2" charset="-122"/>
              </a:rPr>
              <a:t>8</a:t>
            </a:r>
            <a:r>
              <a:rPr lang="zh-CN" altLang="en-US" sz="1600" b="1" dirty="0">
                <a:latin typeface="华文中宋" panose="02010600040101010101" pitchFamily="2" charset="-122"/>
                <a:ea typeface="华文中宋" panose="02010600040101010101" pitchFamily="2" charset="-122"/>
              </a:rPr>
              <a:t>、去可执行操作</a:t>
            </a:r>
            <a:r>
              <a:rPr lang="en-US" altLang="zh-CN" sz="1600" b="1" dirty="0">
                <a:latin typeface="华文中宋" panose="02010600040101010101" pitchFamily="2" charset="-122"/>
                <a:ea typeface="华文中宋" panose="02010600040101010101" pitchFamily="2" charset="-122"/>
              </a:rPr>
              <a:t>:</a:t>
            </a:r>
            <a:r>
              <a:rPr lang="en-US" altLang="zh-CN" sz="1600" b="1" dirty="0" err="1">
                <a:latin typeface="华文中宋" panose="02010600040101010101" pitchFamily="2" charset="-122"/>
                <a:ea typeface="华文中宋" panose="02010600040101010101" pitchFamily="2" charset="-122"/>
              </a:rPr>
              <a:t>chmod</a:t>
            </a:r>
            <a:r>
              <a:rPr lang="en-US" altLang="zh-CN" sz="1600" b="1" dirty="0">
                <a:latin typeface="华文中宋" panose="02010600040101010101" pitchFamily="2" charset="-122"/>
                <a:ea typeface="华文中宋" panose="02010600040101010101" pitchFamily="2" charset="-122"/>
              </a:rPr>
              <a:t> a-x 1.sh</a:t>
            </a:r>
          </a:p>
          <a:p>
            <a:r>
              <a:rPr lang="en-US" altLang="zh-CN" sz="1600" b="1" dirty="0">
                <a:latin typeface="华文中宋" panose="02010600040101010101" pitchFamily="2" charset="-122"/>
                <a:ea typeface="华文中宋" panose="02010600040101010101" pitchFamily="2" charset="-122"/>
              </a:rPr>
              <a:t>9</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source 1.sh </a:t>
            </a:r>
            <a:r>
              <a:rPr lang="en-US" altLang="zh-CN" sz="1600" b="1" i="0" dirty="0">
                <a:solidFill>
                  <a:srgbClr val="4D4D4D"/>
                </a:solidFill>
                <a:effectLst/>
                <a:latin typeface="华文中宋" panose="02010600040101010101" pitchFamily="2" charset="-122"/>
                <a:ea typeface="华文中宋" panose="02010600040101010101" pitchFamily="2" charset="-122"/>
              </a:rPr>
              <a:t>source</a:t>
            </a:r>
            <a:r>
              <a:rPr lang="zh-CN" altLang="en-US" sz="1600" b="1" i="0" dirty="0">
                <a:solidFill>
                  <a:srgbClr val="4D4D4D"/>
                </a:solidFill>
                <a:effectLst/>
                <a:latin typeface="华文中宋" panose="02010600040101010101" pitchFamily="2" charset="-122"/>
                <a:ea typeface="华文中宋" panose="02010600040101010101" pitchFamily="2" charset="-122"/>
              </a:rPr>
              <a:t>（或点）命令通常用于重新执行刚</a:t>
            </a:r>
            <a:endParaRPr lang="en-US" altLang="zh-CN" sz="1600" b="1" i="0" dirty="0">
              <a:solidFill>
                <a:srgbClr val="4D4D4D"/>
              </a:solidFill>
              <a:effectLst/>
              <a:latin typeface="华文中宋" panose="02010600040101010101" pitchFamily="2" charset="-122"/>
              <a:ea typeface="华文中宋" panose="02010600040101010101" pitchFamily="2" charset="-122"/>
            </a:endParaRPr>
          </a:p>
          <a:p>
            <a:r>
              <a:rPr lang="zh-CN" altLang="en-US" sz="1600" b="1" i="0" dirty="0">
                <a:solidFill>
                  <a:srgbClr val="4D4D4D"/>
                </a:solidFill>
                <a:effectLst/>
                <a:latin typeface="华文中宋" panose="02010600040101010101" pitchFamily="2" charset="-122"/>
                <a:ea typeface="华文中宋" panose="02010600040101010101" pitchFamily="2" charset="-122"/>
              </a:rPr>
              <a:t>修改的初始化文档</a:t>
            </a:r>
            <a:r>
              <a:rPr lang="en-US" altLang="zh-CN" sz="1600" b="1" dirty="0">
                <a:solidFill>
                  <a:srgbClr val="4D4D4D"/>
                </a:solidFill>
                <a:latin typeface="华文中宋" panose="02010600040101010101" pitchFamily="2" charset="-122"/>
                <a:ea typeface="华文中宋" panose="02010600040101010101" pitchFamily="2" charset="-122"/>
              </a:rPr>
              <a:t> </a:t>
            </a:r>
            <a:r>
              <a:rPr lang="zh-CN" altLang="en-US" sz="1600" b="1" i="0" dirty="0">
                <a:solidFill>
                  <a:srgbClr val="4D4D4D"/>
                </a:solidFill>
                <a:effectLst/>
                <a:latin typeface="华文中宋" panose="02010600040101010101" pitchFamily="2" charset="-122"/>
                <a:ea typeface="华文中宋" panose="02010600040101010101" pitchFamily="2" charset="-122"/>
              </a:rPr>
              <a:t>如 </a:t>
            </a:r>
            <a:r>
              <a:rPr lang="en-US" altLang="zh-CN" sz="1600" b="1" i="0" dirty="0">
                <a:solidFill>
                  <a:srgbClr val="4D4D4D"/>
                </a:solidFill>
                <a:effectLst/>
                <a:latin typeface="华文中宋" panose="02010600040101010101" pitchFamily="2" charset="-122"/>
                <a:ea typeface="华文中宋" panose="02010600040101010101" pitchFamily="2" charset="-122"/>
              </a:rPr>
              <a:t>.</a:t>
            </a:r>
            <a:r>
              <a:rPr lang="en-US" altLang="zh-CN" sz="1600" b="1" i="0" dirty="0" err="1">
                <a:solidFill>
                  <a:srgbClr val="4D4D4D"/>
                </a:solidFill>
                <a:effectLst/>
                <a:latin typeface="华文中宋" panose="02010600040101010101" pitchFamily="2" charset="-122"/>
                <a:ea typeface="华文中宋" panose="02010600040101010101" pitchFamily="2" charset="-122"/>
              </a:rPr>
              <a:t>bash_profile</a:t>
            </a:r>
            <a:r>
              <a:rPr lang="en-US" altLang="zh-CN" sz="1600" b="1" i="0" dirty="0">
                <a:solidFill>
                  <a:srgbClr val="4D4D4D"/>
                </a:solidFill>
                <a:effectLst/>
                <a:latin typeface="华文中宋" panose="02010600040101010101" pitchFamily="2" charset="-122"/>
                <a:ea typeface="华文中宋" panose="02010600040101010101" pitchFamily="2" charset="-122"/>
              </a:rPr>
              <a:t> </a:t>
            </a:r>
            <a:r>
              <a:rPr lang="zh-CN" altLang="en-US" sz="1600" b="1" i="0" dirty="0">
                <a:solidFill>
                  <a:srgbClr val="4D4D4D"/>
                </a:solidFill>
                <a:effectLst/>
                <a:latin typeface="华文中宋" panose="02010600040101010101" pitchFamily="2" charset="-122"/>
                <a:ea typeface="华文中宋" panose="02010600040101010101" pitchFamily="2" charset="-122"/>
              </a:rPr>
              <a:t>和 </a:t>
            </a:r>
            <a:r>
              <a:rPr lang="en-US" altLang="zh-CN" sz="1600" b="1" i="0" dirty="0">
                <a:solidFill>
                  <a:srgbClr val="4D4D4D"/>
                </a:solidFill>
                <a:effectLst/>
                <a:latin typeface="华文中宋" panose="02010600040101010101" pitchFamily="2" charset="-122"/>
                <a:ea typeface="华文中宋" panose="02010600040101010101" pitchFamily="2" charset="-122"/>
              </a:rPr>
              <a:t>.profile </a:t>
            </a:r>
            <a:r>
              <a:rPr lang="zh-CN" altLang="en-US" sz="1600" b="1" i="0" dirty="0">
                <a:solidFill>
                  <a:srgbClr val="4D4D4D"/>
                </a:solidFill>
                <a:effectLst/>
                <a:latin typeface="华文中宋" panose="02010600040101010101" pitchFamily="2" charset="-122"/>
                <a:ea typeface="华文中宋" panose="02010600040101010101" pitchFamily="2" charset="-122"/>
              </a:rPr>
              <a:t>等等。</a:t>
            </a:r>
            <a:endParaRPr lang="en-US" altLang="zh-CN" sz="1600" b="1" i="0" dirty="0">
              <a:solidFill>
                <a:srgbClr val="4D4D4D"/>
              </a:solidFill>
              <a:effectLst/>
              <a:latin typeface="华文中宋" panose="02010600040101010101" pitchFamily="2" charset="-122"/>
              <a:ea typeface="华文中宋" panose="02010600040101010101" pitchFamily="2" charset="-122"/>
            </a:endParaRPr>
          </a:p>
          <a:p>
            <a:r>
              <a:rPr lang="zh-CN" altLang="en-US" sz="1600" b="1" i="0" dirty="0">
                <a:solidFill>
                  <a:srgbClr val="4D4D4D"/>
                </a:solidFill>
                <a:effectLst/>
                <a:latin typeface="华文中宋" panose="02010600040101010101" pitchFamily="2" charset="-122"/>
                <a:ea typeface="华文中宋" panose="02010600040101010101" pitchFamily="2" charset="-122"/>
              </a:rPr>
              <a:t>是</a:t>
            </a:r>
            <a:r>
              <a:rPr lang="en-US" altLang="zh-CN" sz="1600" b="1" i="0" dirty="0">
                <a:solidFill>
                  <a:srgbClr val="4D4D4D"/>
                </a:solidFill>
                <a:effectLst/>
                <a:latin typeface="华文中宋" panose="02010600040101010101" pitchFamily="2" charset="-122"/>
                <a:ea typeface="华文中宋" panose="02010600040101010101" pitchFamily="2" charset="-122"/>
              </a:rPr>
              <a:t>bash shell</a:t>
            </a:r>
            <a:r>
              <a:rPr lang="zh-CN" altLang="en-US" sz="1600" b="1" i="0" dirty="0">
                <a:solidFill>
                  <a:srgbClr val="4D4D4D"/>
                </a:solidFill>
                <a:effectLst/>
                <a:latin typeface="华文中宋" panose="02010600040101010101" pitchFamily="2" charset="-122"/>
                <a:ea typeface="华文中宋" panose="02010600040101010101" pitchFamily="2" charset="-122"/>
              </a:rPr>
              <a:t>的内置命令</a:t>
            </a:r>
            <a:endParaRPr lang="en-US" altLang="zh-CN" sz="1600" b="1" i="0" dirty="0">
              <a:solidFill>
                <a:srgbClr val="4D4D4D"/>
              </a:solidFill>
              <a:effectLst/>
              <a:latin typeface="华文中宋" panose="02010600040101010101" pitchFamily="2" charset="-122"/>
              <a:ea typeface="华文中宋" panose="02010600040101010101" pitchFamily="2" charset="-122"/>
            </a:endParaRPr>
          </a:p>
          <a:p>
            <a:r>
              <a:rPr lang="en-US" altLang="zh-CN" sz="1600" b="1" dirty="0">
                <a:solidFill>
                  <a:srgbClr val="4D4D4D"/>
                </a:solidFill>
                <a:latin typeface="华文中宋" panose="02010600040101010101" pitchFamily="2" charset="-122"/>
                <a:ea typeface="华文中宋" panose="02010600040101010101" pitchFamily="2" charset="-122"/>
              </a:rPr>
              <a:t>10</a:t>
            </a:r>
            <a:r>
              <a:rPr lang="zh-CN" altLang="en-US" sz="1600" b="1" dirty="0">
                <a:solidFill>
                  <a:srgbClr val="4D4D4D"/>
                </a:solidFill>
                <a:latin typeface="华文中宋" panose="02010600040101010101" pitchFamily="2" charset="-122"/>
                <a:ea typeface="华文中宋" panose="02010600040101010101" pitchFamily="2" charset="-122"/>
              </a:rPr>
              <a:t>、</a:t>
            </a:r>
            <a:r>
              <a:rPr lang="en-US" altLang="zh-CN" sz="1600" b="1" dirty="0">
                <a:solidFill>
                  <a:srgbClr val="4D4D4D"/>
                </a:solidFill>
                <a:latin typeface="华文中宋" panose="02010600040101010101" pitchFamily="2" charset="-122"/>
                <a:ea typeface="华文中宋" panose="02010600040101010101" pitchFamily="2" charset="-122"/>
              </a:rPr>
              <a:t>shell</a:t>
            </a:r>
            <a:r>
              <a:rPr lang="zh-CN" altLang="en-US" sz="1600" b="1" dirty="0">
                <a:solidFill>
                  <a:srgbClr val="4D4D4D"/>
                </a:solidFill>
                <a:latin typeface="华文中宋" panose="02010600040101010101" pitchFamily="2" charset="-122"/>
                <a:ea typeface="华文中宋" panose="02010600040101010101" pitchFamily="2" charset="-122"/>
              </a:rPr>
              <a:t>脚本</a:t>
            </a:r>
            <a:r>
              <a:rPr lang="en-US" altLang="zh-CN" sz="1600" b="1" dirty="0">
                <a:solidFill>
                  <a:srgbClr val="4D4D4D"/>
                </a:solidFill>
                <a:latin typeface="华文中宋" panose="02010600040101010101" pitchFamily="2" charset="-122"/>
                <a:ea typeface="华文中宋" panose="02010600040101010101" pitchFamily="2" charset="-122"/>
              </a:rPr>
              <a:t>==</a:t>
            </a:r>
            <a:r>
              <a:rPr lang="zh-CN" altLang="en-US" sz="1600" b="1" dirty="0">
                <a:solidFill>
                  <a:srgbClr val="4D4D4D"/>
                </a:solidFill>
                <a:latin typeface="华文中宋" panose="02010600040101010101" pitchFamily="2" charset="-122"/>
                <a:ea typeface="华文中宋" panose="02010600040101010101" pitchFamily="2" charset="-122"/>
              </a:rPr>
              <a:t>命令的堆积</a:t>
            </a:r>
            <a:endParaRPr lang="zh-CN" altLang="en-US" sz="1600" b="1" dirty="0">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EC55279B-F082-41FC-A0BF-8C35401EDE9B}"/>
              </a:ext>
            </a:extLst>
          </p:cNvPr>
          <p:cNvPicPr>
            <a:picLocks noChangeAspect="1"/>
          </p:cNvPicPr>
          <p:nvPr/>
        </p:nvPicPr>
        <p:blipFill>
          <a:blip r:embed="rId2"/>
          <a:stretch>
            <a:fillRect/>
          </a:stretch>
        </p:blipFill>
        <p:spPr>
          <a:xfrm>
            <a:off x="6453715" y="3169919"/>
            <a:ext cx="4900085" cy="2717415"/>
          </a:xfrm>
          <a:prstGeom prst="rect">
            <a:avLst/>
          </a:prstGeom>
        </p:spPr>
      </p:pic>
    </p:spTree>
    <p:extLst>
      <p:ext uri="{BB962C8B-B14F-4D97-AF65-F5344CB8AC3E}">
        <p14:creationId xmlns:p14="http://schemas.microsoft.com/office/powerpoint/2010/main" val="3946470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8C47D-785E-49EB-AEF7-4CB63CB416E6}"/>
              </a:ext>
            </a:extLst>
          </p:cNvPr>
          <p:cNvSpPr>
            <a:spLocks noGrp="1"/>
          </p:cNvSpPr>
          <p:nvPr>
            <p:ph type="title"/>
          </p:nvPr>
        </p:nvSpPr>
        <p:spPr/>
        <p:txBody>
          <a:bodyPr>
            <a:normAutofit/>
          </a:bodyPr>
          <a:lstStyle/>
          <a:p>
            <a:pPr algn="ctr"/>
            <a:r>
              <a:rPr lang="en-US" altLang="zh-CN" sz="2400" b="1" dirty="0">
                <a:solidFill>
                  <a:schemeClr val="accent1">
                    <a:lumMod val="75000"/>
                  </a:schemeClr>
                </a:solidFill>
                <a:highlight>
                  <a:srgbClr val="C0C0C0"/>
                </a:highlight>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highlight>
                  <a:srgbClr val="C0C0C0"/>
                </a:highlight>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highlight>
                  <a:srgbClr val="C0C0C0"/>
                </a:highlight>
                <a:latin typeface="华文中宋" panose="02010600040101010101" pitchFamily="2" charset="-122"/>
                <a:ea typeface="华文中宋" panose="02010600040101010101" pitchFamily="2" charset="-122"/>
              </a:rPr>
              <a:t>—01day</a:t>
            </a:r>
            <a:endParaRPr lang="zh-CN" altLang="en-US" sz="2400" dirty="0">
              <a:solidFill>
                <a:schemeClr val="accent1">
                  <a:lumMod val="75000"/>
                </a:schemeClr>
              </a:solidFill>
              <a:highlight>
                <a:srgbClr val="C0C0C0"/>
              </a:highlight>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B6A53B6F-34FE-4086-8DFE-CAF6F0081023}"/>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、变量的定义 变量名</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变量值</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这其中不能有任何空格</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变量名严格区分大小写 严格区分大小写</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unset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name</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、变量进行切割处理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echo ${A:2:3}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意思为从第</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个开始，分割</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个字符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123456 === 345(</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从</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0</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开始的</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4</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read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定义变量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read –p “Input you name: ” name  –p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定义提示用户的信息</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-n</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定义字符数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限制变量值的长度</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–s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不显示</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不显示用户输入的内容</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定义超时时间，默认单位为秒</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5</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declare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i</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A=123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定义有类型的变量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i</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表示的是整数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–r</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定义只读变量，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-x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定义环境变量，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定义普通数组，</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定义关联数组</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6</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declare –a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查看所有定义过的 普通数组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declare –A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查看所有定义过的关联数组</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413572268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65358-4DB1-4F3F-880C-0B5125DFE5AE}"/>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BBD680EE-6067-496F-B415-F521B227FE5C}"/>
              </a:ext>
            </a:extLst>
          </p:cNvPr>
          <p:cNvSpPr>
            <a:spLocks noGrp="1"/>
          </p:cNvSpPr>
          <p:nvPr>
            <p:ph idx="1"/>
          </p:nvPr>
        </p:nvSpPr>
        <p:spPr>
          <a:xfrm>
            <a:off x="838200" y="1825625"/>
            <a:ext cx="10515600" cy="4923518"/>
          </a:xfrm>
        </p:spPr>
        <p:txBody>
          <a:bodyPr>
            <a:normAutofit/>
          </a:bodyPr>
          <a:lstStyle/>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、本地变量</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当前用户自定义的变量，当前的进程中有效，其他进程及当前进程的子进程无效</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zh-CN" altLang="en-US" sz="1600" b="1" dirty="0">
                <a:solidFill>
                  <a:schemeClr val="accent1"/>
                </a:solidFill>
                <a:latin typeface="华文中宋" panose="02010600040101010101" pitchFamily="2" charset="-122"/>
                <a:ea typeface="华文中宋" panose="02010600040101010101" pitchFamily="2" charset="-122"/>
              </a:rPr>
              <a:t>如直接在终端中输入</a:t>
            </a:r>
            <a:r>
              <a:rPr lang="en-US" altLang="zh-CN" sz="1600" b="1" dirty="0">
                <a:solidFill>
                  <a:schemeClr val="accent1"/>
                </a:solidFill>
                <a:latin typeface="华文中宋" panose="02010600040101010101" pitchFamily="2" charset="-122"/>
                <a:ea typeface="华文中宋" panose="02010600040101010101" pitchFamily="2" charset="-122"/>
              </a:rPr>
              <a:t>:A=hello,</a:t>
            </a:r>
            <a:r>
              <a:rPr lang="zh-CN" altLang="en-US" sz="1600" b="1" dirty="0">
                <a:solidFill>
                  <a:schemeClr val="accent1"/>
                </a:solidFill>
                <a:latin typeface="华文中宋" panose="02010600040101010101" pitchFamily="2" charset="-122"/>
                <a:ea typeface="华文中宋" panose="02010600040101010101" pitchFamily="2" charset="-122"/>
              </a:rPr>
              <a:t>那么</a:t>
            </a:r>
            <a:r>
              <a:rPr lang="en-US" altLang="zh-CN" sz="1600" b="1" dirty="0">
                <a:solidFill>
                  <a:schemeClr val="accent1"/>
                </a:solidFill>
                <a:latin typeface="华文中宋" panose="02010600040101010101" pitchFamily="2" charset="-122"/>
                <a:ea typeface="华文中宋" panose="02010600040101010101" pitchFamily="2" charset="-122"/>
              </a:rPr>
              <a:t>A</a:t>
            </a:r>
            <a:r>
              <a:rPr lang="zh-CN" altLang="en-US" sz="1600" b="1" dirty="0">
                <a:solidFill>
                  <a:schemeClr val="accent1"/>
                </a:solidFill>
                <a:latin typeface="华文中宋" panose="02010600040101010101" pitchFamily="2" charset="-122"/>
                <a:ea typeface="华文中宋" panose="02010600040101010101" pitchFamily="2" charset="-122"/>
              </a:rPr>
              <a:t>就为一个本地变量</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、环境变量</a:t>
            </a:r>
            <a:r>
              <a:rPr lang="en-US" altLang="zh-CN" sz="1600" b="1" dirty="0">
                <a:solidFill>
                  <a:schemeClr val="accent1"/>
                </a:solidFill>
                <a:latin typeface="华文中宋" panose="02010600040101010101" pitchFamily="2" charset="-122"/>
                <a:ea typeface="华文中宋" panose="02010600040101010101" pitchFamily="2" charset="-122"/>
              </a:rPr>
              <a:t>:env</a:t>
            </a:r>
            <a:r>
              <a:rPr lang="zh-CN" altLang="en-US" sz="1600" b="1" dirty="0">
                <a:solidFill>
                  <a:schemeClr val="accent1"/>
                </a:solidFill>
                <a:latin typeface="华文中宋" panose="02010600040101010101" pitchFamily="2" charset="-122"/>
                <a:ea typeface="华文中宋" panose="02010600040101010101" pitchFamily="2" charset="-122"/>
              </a:rPr>
              <a:t>用于查看当前的环境变量 </a:t>
            </a:r>
            <a:r>
              <a:rPr lang="en-US" altLang="zh-CN" sz="1600" b="1" dirty="0">
                <a:solidFill>
                  <a:schemeClr val="accent1"/>
                </a:solidFill>
                <a:latin typeface="华文中宋" panose="02010600040101010101" pitchFamily="2" charset="-122"/>
                <a:ea typeface="华文中宋" panose="02010600040101010101" pitchFamily="2" charset="-122"/>
              </a:rPr>
              <a:t>env | grep A</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set</a:t>
            </a:r>
            <a:r>
              <a:rPr lang="zh-CN" altLang="en-US" sz="1600" b="1" dirty="0">
                <a:solidFill>
                  <a:schemeClr val="accent1"/>
                </a:solidFill>
                <a:latin typeface="华文中宋" panose="02010600040101010101" pitchFamily="2" charset="-122"/>
                <a:ea typeface="华文中宋" panose="02010600040101010101" pitchFamily="2" charset="-122"/>
              </a:rPr>
              <a:t>用于查看本地变量与环境变量</a:t>
            </a:r>
            <a:r>
              <a:rPr lang="en-US" altLang="zh-CN" sz="1600" b="1" dirty="0">
                <a:solidFill>
                  <a:schemeClr val="accent1"/>
                </a:solidFill>
                <a:latin typeface="华文中宋" panose="02010600040101010101" pitchFamily="2" charset="-122"/>
                <a:ea typeface="华文中宋" panose="02010600040101010101" pitchFamily="2" charset="-122"/>
              </a:rPr>
              <a:t>set | grep A</a:t>
            </a: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                                                                                                      export </a:t>
            </a:r>
            <a:r>
              <a:rPr lang="zh-CN" altLang="en-US" sz="1600" b="1" dirty="0">
                <a:solidFill>
                  <a:schemeClr val="accent1"/>
                </a:solidFill>
                <a:latin typeface="华文中宋" panose="02010600040101010101" pitchFamily="2" charset="-122"/>
                <a:ea typeface="华文中宋" panose="02010600040101010101" pitchFamily="2" charset="-122"/>
              </a:rPr>
              <a:t>可以将本地变量变为环境变量</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                                                                                                      A=hello  export A,</a:t>
            </a:r>
            <a:r>
              <a:rPr lang="zh-CN" altLang="en-US" sz="1600" b="1" dirty="0">
                <a:solidFill>
                  <a:schemeClr val="accent1"/>
                </a:solidFill>
                <a:latin typeface="华文中宋" panose="02010600040101010101" pitchFamily="2" charset="-122"/>
                <a:ea typeface="华文中宋" panose="02010600040101010101" pitchFamily="2" charset="-122"/>
              </a:rPr>
              <a:t>此时</a:t>
            </a:r>
            <a:r>
              <a:rPr lang="en-US" altLang="zh-CN" sz="1600" b="1" dirty="0">
                <a:solidFill>
                  <a:schemeClr val="accent1"/>
                </a:solidFill>
                <a:latin typeface="华文中宋" panose="02010600040101010101" pitchFamily="2" charset="-122"/>
                <a:ea typeface="华文中宋" panose="02010600040101010101" pitchFamily="2" charset="-122"/>
              </a:rPr>
              <a:t>A</a:t>
            </a:r>
            <a:r>
              <a:rPr lang="zh-CN" altLang="en-US" sz="1600" b="1" dirty="0">
                <a:solidFill>
                  <a:schemeClr val="accent1"/>
                </a:solidFill>
                <a:latin typeface="华文中宋" panose="02010600040101010101" pitchFamily="2" charset="-122"/>
                <a:ea typeface="华文中宋" panose="02010600040101010101" pitchFamily="2" charset="-122"/>
              </a:rPr>
              <a:t>从本地到环境 </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                                                                                                      env | grep A </a:t>
            </a:r>
            <a:r>
              <a:rPr lang="zh-CN" altLang="en-US" sz="1600" b="1" dirty="0">
                <a:solidFill>
                  <a:schemeClr val="accent1"/>
                </a:solidFill>
                <a:latin typeface="华文中宋" panose="02010600040101010101" pitchFamily="2" charset="-122"/>
                <a:ea typeface="华文中宋" panose="02010600040101010101" pitchFamily="2" charset="-122"/>
              </a:rPr>
              <a:t>即可查看的到 </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zh-CN" altLang="en-US" sz="1600" b="1" dirty="0">
                <a:solidFill>
                  <a:schemeClr val="accent1"/>
                </a:solidFill>
                <a:latin typeface="华文中宋" panose="02010600040101010101" pitchFamily="2" charset="-122"/>
                <a:ea typeface="华文中宋" panose="02010600040101010101" pitchFamily="2" charset="-122"/>
              </a:rPr>
              <a:t>                                                                                                      环境变量的作用域</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当前进程及其子进程</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zh-CN" altLang="en-US" sz="1600" b="1" dirty="0">
                <a:solidFill>
                  <a:schemeClr val="accent1"/>
                </a:solidFill>
                <a:latin typeface="华文中宋" panose="02010600040101010101" pitchFamily="2" charset="-122"/>
                <a:ea typeface="华文中宋" panose="02010600040101010101" pitchFamily="2" charset="-122"/>
              </a:rPr>
              <a:t>                                                                           </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生效</a:t>
            </a:r>
            <a:endParaRPr lang="en-US" altLang="zh-CN" sz="1600" b="1" dirty="0">
              <a:solidFill>
                <a:schemeClr val="accent1"/>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004FAE2C-0BA8-4F81-B855-9732420C48A6}"/>
              </a:ext>
            </a:extLst>
          </p:cNvPr>
          <p:cNvPicPr>
            <a:picLocks noChangeAspect="1"/>
          </p:cNvPicPr>
          <p:nvPr/>
        </p:nvPicPr>
        <p:blipFill>
          <a:blip r:embed="rId2"/>
          <a:stretch>
            <a:fillRect/>
          </a:stretch>
        </p:blipFill>
        <p:spPr>
          <a:xfrm>
            <a:off x="838200" y="2469348"/>
            <a:ext cx="9243861" cy="1745131"/>
          </a:xfrm>
          <a:prstGeom prst="rect">
            <a:avLst/>
          </a:prstGeom>
        </p:spPr>
      </p:pic>
      <p:pic>
        <p:nvPicPr>
          <p:cNvPr id="7" name="图片 6">
            <a:extLst>
              <a:ext uri="{FF2B5EF4-FFF2-40B4-BE49-F238E27FC236}">
                <a16:creationId xmlns:a16="http://schemas.microsoft.com/office/drawing/2014/main" id="{74CF74FB-1980-45FE-951B-720340927D7C}"/>
              </a:ext>
            </a:extLst>
          </p:cNvPr>
          <p:cNvPicPr>
            <a:picLocks noChangeAspect="1"/>
          </p:cNvPicPr>
          <p:nvPr/>
        </p:nvPicPr>
        <p:blipFill>
          <a:blip r:embed="rId3"/>
          <a:stretch>
            <a:fillRect/>
          </a:stretch>
        </p:blipFill>
        <p:spPr>
          <a:xfrm>
            <a:off x="838200" y="4601309"/>
            <a:ext cx="6637595" cy="1188823"/>
          </a:xfrm>
          <a:prstGeom prst="rect">
            <a:avLst/>
          </a:prstGeom>
        </p:spPr>
      </p:pic>
      <p:pic>
        <p:nvPicPr>
          <p:cNvPr id="9" name="图片 8">
            <a:extLst>
              <a:ext uri="{FF2B5EF4-FFF2-40B4-BE49-F238E27FC236}">
                <a16:creationId xmlns:a16="http://schemas.microsoft.com/office/drawing/2014/main" id="{C9E228D4-3567-4BF4-95CF-00B5C7A4C849}"/>
              </a:ext>
            </a:extLst>
          </p:cNvPr>
          <p:cNvPicPr>
            <a:picLocks noChangeAspect="1"/>
          </p:cNvPicPr>
          <p:nvPr/>
        </p:nvPicPr>
        <p:blipFill>
          <a:blip r:embed="rId4"/>
          <a:stretch>
            <a:fillRect/>
          </a:stretch>
        </p:blipFill>
        <p:spPr>
          <a:xfrm>
            <a:off x="3345397" y="5822321"/>
            <a:ext cx="4130398" cy="1120237"/>
          </a:xfrm>
          <a:prstGeom prst="rect">
            <a:avLst/>
          </a:prstGeom>
        </p:spPr>
      </p:pic>
    </p:spTree>
    <p:extLst>
      <p:ext uri="{BB962C8B-B14F-4D97-AF65-F5344CB8AC3E}">
        <p14:creationId xmlns:p14="http://schemas.microsoft.com/office/powerpoint/2010/main" val="7993003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BF80A-D638-4A3A-946E-865847B069D9}"/>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D798C48A-BFAF-4C0F-B1F8-EC2693B49DF8}"/>
              </a:ext>
            </a:extLst>
          </p:cNvPr>
          <p:cNvSpPr>
            <a:spLocks noGrp="1"/>
          </p:cNvSpPr>
          <p:nvPr>
            <p:ph idx="1"/>
          </p:nvPr>
        </p:nvSpPr>
        <p:spPr>
          <a:xfrm>
            <a:off x="838200" y="1825625"/>
            <a:ext cx="10515600" cy="4667250"/>
          </a:xfrm>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、全局变量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:vim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etc</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bash_bashrc</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，作用域对所有的用户及进程有效</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、内置变量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当前进程的进程号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echo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用于查看上一条命令执行后返回的状态，状态值为</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0</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表示执行正常</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$0:</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当前执行的程序或者是脚本名</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脚本后面接的参数的个数</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脚本后面的所有的参数，参数当做一个整体输出</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脚本后面的所有的参数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参数单独输出</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$1-$9:</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脚本后面的位置参数，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表示的是第一个位置的参数，依次类推</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直接在脚本的后面去传递参数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./1.sh a</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b</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c</a:t>
            </a: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D4B508BC-037B-4EA5-A408-1A5CBF8B402F}"/>
              </a:ext>
            </a:extLst>
          </p:cNvPr>
          <p:cNvPicPr>
            <a:picLocks noChangeAspect="1"/>
          </p:cNvPicPr>
          <p:nvPr/>
        </p:nvPicPr>
        <p:blipFill>
          <a:blip r:embed="rId2"/>
          <a:stretch>
            <a:fillRect/>
          </a:stretch>
        </p:blipFill>
        <p:spPr>
          <a:xfrm>
            <a:off x="933995" y="4594781"/>
            <a:ext cx="4640982" cy="1813717"/>
          </a:xfrm>
          <a:prstGeom prst="rect">
            <a:avLst/>
          </a:prstGeom>
        </p:spPr>
      </p:pic>
    </p:spTree>
    <p:extLst>
      <p:ext uri="{BB962C8B-B14F-4D97-AF65-F5344CB8AC3E}">
        <p14:creationId xmlns:p14="http://schemas.microsoft.com/office/powerpoint/2010/main" val="24904501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3E8EB-6DD0-4F03-8EBA-025C20D3C2CE}"/>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F71A86B0-C4F7-43CD-B933-C4B477836AC4}"/>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的四则运算，</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$((1+2))   */ $[85*74]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也可以通用</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$[10-5]     $((10/5))</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expr(express) expr 1 + 1  expr 3 \* 10 expr</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四则运算通吃</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expr 1 / 3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，注</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每个操作数之间要加空格</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且乘数要加</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，进行转义</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n=1;let n=n+1;echo $n;</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4</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、最后一个运算方式</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bc</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echo 2^3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bc</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在求幂运算时，直接使用</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运算符</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5</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let b=++a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先运算后赋值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let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简单的计算器 </a:t>
            </a:r>
            <a:r>
              <a:rPr lang="en-US" altLang="zh-CN" sz="1600" b="1" i="0" dirty="0">
                <a:solidFill>
                  <a:schemeClr val="accent1"/>
                </a:solidFill>
                <a:effectLst/>
                <a:latin typeface="华文中宋" panose="02010600040101010101" pitchFamily="2" charset="-122"/>
                <a:ea typeface="华文中宋" panose="02010600040101010101" pitchFamily="2" charset="-122"/>
              </a:rPr>
              <a:t>let a=5+4 b=9-3 </a:t>
            </a:r>
            <a:r>
              <a:rPr lang="zh-CN" altLang="en-US" sz="1600" b="1" dirty="0">
                <a:solidFill>
                  <a:schemeClr val="accent1"/>
                </a:solidFill>
                <a:latin typeface="华文中宋" panose="02010600040101010101" pitchFamily="2" charset="-122"/>
                <a:ea typeface="华文中宋" panose="02010600040101010101" pitchFamily="2" charset="-122"/>
              </a:rPr>
              <a:t>不加 </a:t>
            </a:r>
            <a:r>
              <a:rPr lang="en-US" altLang="zh-CN" sz="1600" b="1" dirty="0">
                <a:solidFill>
                  <a:schemeClr val="accent1"/>
                </a:solidFill>
                <a:latin typeface="华文中宋" panose="02010600040101010101" pitchFamily="2" charset="-122"/>
                <a:ea typeface="华文中宋" panose="02010600040101010101" pitchFamily="2" charset="-122"/>
              </a:rPr>
              <a:t>let</a:t>
            </a:r>
            <a:r>
              <a:rPr lang="zh-CN" altLang="en-US" sz="1600" b="1" dirty="0">
                <a:solidFill>
                  <a:schemeClr val="accent1"/>
                </a:solidFill>
                <a:latin typeface="华文中宋" panose="02010600040101010101" pitchFamily="2" charset="-122"/>
                <a:ea typeface="华文中宋" panose="02010600040101010101" pitchFamily="2" charset="-122"/>
              </a:rPr>
              <a:t>的话 </a:t>
            </a:r>
            <a:r>
              <a:rPr lang="en-US" altLang="zh-CN" sz="1600" b="1" dirty="0">
                <a:solidFill>
                  <a:schemeClr val="accent1"/>
                </a:solidFill>
                <a:latin typeface="华文中宋" panose="02010600040101010101" pitchFamily="2" charset="-122"/>
                <a:ea typeface="华文中宋" panose="02010600040101010101" pitchFamily="2" charset="-122"/>
              </a:rPr>
              <a:t>a=5+4 </a:t>
            </a:r>
            <a:r>
              <a:rPr lang="zh-CN" altLang="en-US" sz="1600" b="1" dirty="0">
                <a:solidFill>
                  <a:schemeClr val="accent1"/>
                </a:solidFill>
                <a:latin typeface="华文中宋" panose="02010600040101010101" pitchFamily="2" charset="-122"/>
                <a:ea typeface="华文中宋" panose="02010600040101010101" pitchFamily="2" charset="-122"/>
              </a:rPr>
              <a:t>并不会相加</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而是原本的表达式</a:t>
            </a:r>
          </a:p>
        </p:txBody>
      </p:sp>
      <p:pic>
        <p:nvPicPr>
          <p:cNvPr id="5" name="图片 4">
            <a:extLst>
              <a:ext uri="{FF2B5EF4-FFF2-40B4-BE49-F238E27FC236}">
                <a16:creationId xmlns:a16="http://schemas.microsoft.com/office/drawing/2014/main" id="{71416A4D-F1EA-4F37-AD0B-AA48A5D108C0}"/>
              </a:ext>
            </a:extLst>
          </p:cNvPr>
          <p:cNvPicPr>
            <a:picLocks noChangeAspect="1"/>
          </p:cNvPicPr>
          <p:nvPr/>
        </p:nvPicPr>
        <p:blipFill>
          <a:blip r:embed="rId2"/>
          <a:stretch>
            <a:fillRect/>
          </a:stretch>
        </p:blipFill>
        <p:spPr>
          <a:xfrm>
            <a:off x="4141815" y="2462863"/>
            <a:ext cx="4587638" cy="678239"/>
          </a:xfrm>
          <a:prstGeom prst="rect">
            <a:avLst/>
          </a:prstGeom>
        </p:spPr>
      </p:pic>
      <p:pic>
        <p:nvPicPr>
          <p:cNvPr id="7" name="图片 6">
            <a:extLst>
              <a:ext uri="{FF2B5EF4-FFF2-40B4-BE49-F238E27FC236}">
                <a16:creationId xmlns:a16="http://schemas.microsoft.com/office/drawing/2014/main" id="{2D521F02-3148-4DA1-95A1-16D1F159A301}"/>
              </a:ext>
            </a:extLst>
          </p:cNvPr>
          <p:cNvPicPr>
            <a:picLocks noChangeAspect="1"/>
          </p:cNvPicPr>
          <p:nvPr/>
        </p:nvPicPr>
        <p:blipFill>
          <a:blip r:embed="rId3"/>
          <a:stretch>
            <a:fillRect/>
          </a:stretch>
        </p:blipFill>
        <p:spPr>
          <a:xfrm>
            <a:off x="1136875" y="4001294"/>
            <a:ext cx="3177815" cy="1836579"/>
          </a:xfrm>
          <a:prstGeom prst="rect">
            <a:avLst/>
          </a:prstGeom>
        </p:spPr>
      </p:pic>
    </p:spTree>
    <p:extLst>
      <p:ext uri="{BB962C8B-B14F-4D97-AF65-F5344CB8AC3E}">
        <p14:creationId xmlns:p14="http://schemas.microsoft.com/office/powerpoint/2010/main" val="3025060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ABAD1-9E08-452B-8162-003E1C5F61A2}"/>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5DAF5D74-A15A-404A-BCCF-880EE39C71B8}"/>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、文件判断格式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格式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test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条件表达式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格式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条件表达式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，格式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条件表达式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这种写法支持正则表达式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注</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不管是</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，还是</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两边都有空格，一定要记得空格</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、判断参数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-e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判断文件是否存在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-s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判断文件是否存在则为一个非空文件</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有内容</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-d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判断一个文件是否存在且是一个目录，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-f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判断一个文件是否存在且是一个普通文件</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加</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可以让其可以一起执行</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-e 1.sh  ];echo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-L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判断是否存在软连接文件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-L test ]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软连接相当于对原文件进行的复制</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再用软连接的指针指向复制的文件</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而硬连接</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则是直接创建一个指针，指向它，并没有复制</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所以当原文件被删除后，硬连接就失效了，而软连接不会</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-L test ] &amp;&amp; echo $?   == [ -L test ];echo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 -L test ];echo $?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判断一个文件不存在</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en-US" altLang="zh-CN" sz="1600" b="1" i="0" dirty="0">
              <a:solidFill>
                <a:schemeClr val="accent1">
                  <a:lumMod val="75000"/>
                </a:schemeClr>
              </a:solidFill>
              <a:effectLst/>
              <a:latin typeface="华文中宋" panose="02010600040101010101" pitchFamily="2" charset="-122"/>
              <a:ea typeface="华文中宋" panose="02010600040101010101" pitchFamily="2" charset="-122"/>
            </a:endParaRPr>
          </a:p>
          <a:p>
            <a:r>
              <a:rPr lang="zh-CN" altLang="en-US" sz="1600" b="1" i="0" dirty="0">
                <a:solidFill>
                  <a:schemeClr val="accent1"/>
                </a:solidFill>
                <a:effectLst/>
                <a:latin typeface="华文中宋" panose="02010600040101010101" pitchFamily="2" charset="-122"/>
                <a:ea typeface="华文中宋" panose="02010600040101010101" pitchFamily="2" charset="-122"/>
              </a:rPr>
              <a:t>硬连接和软连接，名字上虽然只差一个字，本质完全不同，硬连接也是文件。其类型是普通文件。</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i="0" dirty="0">
                <a:solidFill>
                  <a:schemeClr val="accent1"/>
                </a:solidFill>
                <a:effectLst/>
                <a:latin typeface="华文中宋" panose="02010600040101010101" pitchFamily="2" charset="-122"/>
                <a:ea typeface="华文中宋" panose="02010600040101010101" pitchFamily="2" charset="-122"/>
              </a:rPr>
              <a:t>1.MP3</a:t>
            </a:r>
            <a:r>
              <a:rPr lang="zh-CN" altLang="en-US" sz="1600" b="1" i="0" dirty="0">
                <a:solidFill>
                  <a:schemeClr val="accent1"/>
                </a:solidFill>
                <a:effectLst/>
                <a:latin typeface="华文中宋" panose="02010600040101010101" pitchFamily="2" charset="-122"/>
                <a:ea typeface="华文中宋" panose="02010600040101010101" pitchFamily="2" charset="-122"/>
              </a:rPr>
              <a:t>文件是是哪种？答案：普通文件。</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2.</a:t>
            </a:r>
            <a:r>
              <a:rPr lang="zh-CN" altLang="en-US" sz="1600" b="1" i="0" dirty="0">
                <a:solidFill>
                  <a:schemeClr val="accent1"/>
                </a:solidFill>
                <a:effectLst/>
                <a:latin typeface="华文中宋" panose="02010600040101010101" pitchFamily="2" charset="-122"/>
                <a:ea typeface="华文中宋" panose="02010600040101010101" pitchFamily="2" charset="-122"/>
              </a:rPr>
              <a:t>二进制文件是哪种？答案：普通文件。</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3.</a:t>
            </a:r>
            <a:r>
              <a:rPr lang="zh-CN" altLang="en-US" sz="1600" b="1" i="0" dirty="0">
                <a:solidFill>
                  <a:schemeClr val="accent1"/>
                </a:solidFill>
                <a:effectLst/>
                <a:latin typeface="华文中宋" panose="02010600040101010101" pitchFamily="2" charset="-122"/>
                <a:ea typeface="华文中宋" panose="02010600040101010101" pitchFamily="2" charset="-122"/>
              </a:rPr>
              <a:t>文本文件是哪种？答案：普通文件。</a:t>
            </a:r>
            <a:endParaRPr lang="en-US" altLang="zh-CN" sz="1600" b="1" i="0" dirty="0">
              <a:solidFill>
                <a:schemeClr val="accent1"/>
              </a:solidFill>
              <a:effectLst/>
              <a:latin typeface="华文中宋" panose="02010600040101010101" pitchFamily="2" charset="-122"/>
              <a:ea typeface="华文中宋" panose="02010600040101010101" pitchFamily="2" charset="-122"/>
            </a:endParaRP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zh-CN" altLang="en-US" sz="1600" dirty="0"/>
          </a:p>
        </p:txBody>
      </p:sp>
      <p:pic>
        <p:nvPicPr>
          <p:cNvPr id="5" name="图片 4">
            <a:extLst>
              <a:ext uri="{FF2B5EF4-FFF2-40B4-BE49-F238E27FC236}">
                <a16:creationId xmlns:a16="http://schemas.microsoft.com/office/drawing/2014/main" id="{B0BB1526-90E0-47C2-9254-E778511DF967}"/>
              </a:ext>
            </a:extLst>
          </p:cNvPr>
          <p:cNvPicPr>
            <a:picLocks noChangeAspect="1"/>
          </p:cNvPicPr>
          <p:nvPr/>
        </p:nvPicPr>
        <p:blipFill>
          <a:blip r:embed="rId2"/>
          <a:stretch>
            <a:fillRect/>
          </a:stretch>
        </p:blipFill>
        <p:spPr>
          <a:xfrm>
            <a:off x="960120" y="3318442"/>
            <a:ext cx="4892464" cy="1562235"/>
          </a:xfrm>
          <a:prstGeom prst="rect">
            <a:avLst/>
          </a:prstGeom>
        </p:spPr>
      </p:pic>
    </p:spTree>
    <p:extLst>
      <p:ext uri="{BB962C8B-B14F-4D97-AF65-F5344CB8AC3E}">
        <p14:creationId xmlns:p14="http://schemas.microsoft.com/office/powerpoint/2010/main" val="27045316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8526E-4FEE-4E89-8AD7-ECAEBFFB58B4}"/>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4956907A-A510-4117-B242-EA95D9B22C4D}"/>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、判读文件权限的参数</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-r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当前用户对其是否可读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-u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是否有</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suid</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高级权限冒险位</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-w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当前用户对其是否可写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-g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是否有</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sgid</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高级权限强制位</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-x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当前用户对其是否可执行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-k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是否有</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位，高级权限粘滞位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root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用户可删</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、判断是否为字符串</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-z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判断字符串是否为空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test -z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hello";echo</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》》1</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-n</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判断字符串是否不为空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test -n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hello";echo</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》》0</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、判断整数大小</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-eq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等于</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-le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小于等于</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ge</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大于等于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-ne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不等于 </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[ 1 -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ge</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2 ];echo $?   》》1</a:t>
            </a:r>
          </a:p>
        </p:txBody>
      </p:sp>
    </p:spTree>
    <p:extLst>
      <p:ext uri="{BB962C8B-B14F-4D97-AF65-F5344CB8AC3E}">
        <p14:creationId xmlns:p14="http://schemas.microsoft.com/office/powerpoint/2010/main" val="37086314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2CDD9-3151-4CC3-8B44-3FF168420626}"/>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64289DB3-C669-4E3E-9A0B-62F61F12306E}"/>
              </a:ext>
            </a:extLst>
          </p:cNvPr>
          <p:cNvSpPr>
            <a:spLocks noGrp="1"/>
          </p:cNvSpPr>
          <p:nvPr>
            <p:ph idx="1"/>
          </p:nvPr>
        </p:nvSpPr>
        <p:spPr>
          <a:xfrm>
            <a:off x="838200" y="1825624"/>
            <a:ext cx="10515600" cy="5385073"/>
          </a:xfrm>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、多重条件判断</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和</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&amp;&amp;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逻辑与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[ 1 -eq 1 -a 1 -ne 0 ] [ 1 -eq 1 &amp;&amp; 1 -ne 0 ]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-o</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和</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逻辑或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[ 1 -eq 1 -o 1 -ne 0 ] [ 1 -eq 1 || 1 -ne 0 ]</a:t>
            </a: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特别说明</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&amp;&amp;</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前面的表达式为真，才会执行后面的代码</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前面的表达式为假，才会执行后面的代码</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只用于分割命令或者表达式</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例子 ：</a:t>
            </a:r>
            <a:r>
              <a:rPr lang="es-ES" altLang="zh-CN" sz="1600" b="1" dirty="0">
                <a:solidFill>
                  <a:schemeClr val="accent1">
                    <a:lumMod val="75000"/>
                  </a:schemeClr>
                </a:solidFill>
                <a:latin typeface="华文中宋" panose="02010600040101010101" pitchFamily="2" charset="-122"/>
                <a:ea typeface="华文中宋" panose="02010600040101010101" pitchFamily="2" charset="-122"/>
              </a:rPr>
              <a:t>[ $(id -u) -eq 0 ] &amp;&amp; echo “admin“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用</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接收结果</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s-ES" altLang="zh-CN" sz="1600" b="1" dirty="0">
                <a:solidFill>
                  <a:schemeClr val="accent1">
                    <a:lumMod val="75000"/>
                  </a:schemeClr>
                </a:solidFill>
                <a:latin typeface="华文中宋" panose="02010600040101010101" pitchFamily="2" charset="-122"/>
                <a:ea typeface="华文中宋" panose="02010600040101010101" pitchFamily="2" charset="-122"/>
              </a:rPr>
              <a:t>[ $(id -u) -eq 0 ] &amp;&amp; echo “admin” || echo “not admin“</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是管理员打印前面的，不是就打印后面的</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6ABF49C3-0EB5-4A84-B415-26946925A5D0}"/>
              </a:ext>
            </a:extLst>
          </p:cNvPr>
          <p:cNvPicPr>
            <a:picLocks noChangeAspect="1"/>
          </p:cNvPicPr>
          <p:nvPr/>
        </p:nvPicPr>
        <p:blipFill>
          <a:blip r:embed="rId2"/>
          <a:stretch>
            <a:fillRect/>
          </a:stretch>
        </p:blipFill>
        <p:spPr>
          <a:xfrm>
            <a:off x="838200" y="4920716"/>
            <a:ext cx="5471634" cy="2168013"/>
          </a:xfrm>
          <a:prstGeom prst="rect">
            <a:avLst/>
          </a:prstGeom>
        </p:spPr>
      </p:pic>
    </p:spTree>
    <p:extLst>
      <p:ext uri="{BB962C8B-B14F-4D97-AF65-F5344CB8AC3E}">
        <p14:creationId xmlns:p14="http://schemas.microsoft.com/office/powerpoint/2010/main" val="1282305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015341-8B29-4D42-AC28-6738B9B0C2A3}"/>
              </a:ext>
            </a:extLst>
          </p:cNvPr>
          <p:cNvSpPr>
            <a:spLocks noGrp="1"/>
          </p:cNvSpPr>
          <p:nvPr>
            <p:ph type="title"/>
          </p:nvPr>
        </p:nvSpPr>
        <p:spPr/>
        <p:txBody>
          <a:bodyPr>
            <a:normAutofit/>
          </a:bodyPr>
          <a:lstStyle/>
          <a:p>
            <a:pPr algn="ctr"/>
            <a:r>
              <a:rPr lang="en-US" altLang="zh-CN" sz="2800" b="1" dirty="0"/>
              <a:t>ubuntu</a:t>
            </a:r>
            <a:r>
              <a:rPr lang="zh-CN" altLang="en-US" sz="2800" b="1" dirty="0"/>
              <a:t>终端添加背景图片</a:t>
            </a:r>
          </a:p>
        </p:txBody>
      </p:sp>
      <p:sp>
        <p:nvSpPr>
          <p:cNvPr id="3" name="内容占位符 2">
            <a:extLst>
              <a:ext uri="{FF2B5EF4-FFF2-40B4-BE49-F238E27FC236}">
                <a16:creationId xmlns:a16="http://schemas.microsoft.com/office/drawing/2014/main" id="{9C8489F7-5F32-4121-A888-813493D04782}"/>
              </a:ext>
            </a:extLst>
          </p:cNvPr>
          <p:cNvSpPr>
            <a:spLocks noGrp="1"/>
          </p:cNvSpPr>
          <p:nvPr>
            <p:ph idx="1"/>
          </p:nvPr>
        </p:nvSpPr>
        <p:spPr/>
        <p:txBody>
          <a:bodyPr>
            <a:normAutofit/>
          </a:bodyPr>
          <a:lstStyle/>
          <a:p>
            <a:r>
              <a:rPr lang="en-US" altLang="zh-CN" sz="1800" b="1" dirty="0"/>
              <a:t>1</a:t>
            </a:r>
            <a:r>
              <a:rPr lang="zh-CN" altLang="en-US" sz="1800" b="1" dirty="0"/>
              <a:t>、</a:t>
            </a:r>
            <a:r>
              <a:rPr lang="en-US" altLang="zh-CN" sz="1800" b="1" dirty="0">
                <a:hlinkClick r:id="rId2"/>
              </a:rPr>
              <a:t>https://jingyan.baidu.com/article/84b4f565b70c5660f6da3226.html</a:t>
            </a:r>
            <a:endParaRPr lang="en-US" altLang="zh-CN" sz="1800" b="1" dirty="0"/>
          </a:p>
          <a:p>
            <a:r>
              <a:rPr lang="en-US" altLang="zh-CN" sz="1800" b="1" dirty="0"/>
              <a:t>2</a:t>
            </a:r>
            <a:r>
              <a:rPr lang="zh-CN" altLang="en-US" sz="1800" b="1" dirty="0"/>
              <a:t>、</a:t>
            </a:r>
            <a:r>
              <a:rPr lang="en-US" altLang="zh-CN" sz="1800" b="1" dirty="0"/>
              <a:t>ubuntu </a:t>
            </a:r>
            <a:r>
              <a:rPr lang="zh-CN" altLang="en-US" sz="1800" b="1" dirty="0"/>
              <a:t>取消桌面的回收站等图标，打造干净的桌面</a:t>
            </a:r>
            <a:endParaRPr lang="en-US" altLang="zh-CN" sz="1800" b="1" dirty="0"/>
          </a:p>
          <a:p>
            <a:r>
              <a:rPr lang="en-US" altLang="zh-CN" sz="1800" b="1" dirty="0">
                <a:hlinkClick r:id="rId3"/>
              </a:rPr>
              <a:t>https://blog.csdn.net/david_sheep/article/details/82761799</a:t>
            </a:r>
            <a:endParaRPr lang="en-US" altLang="zh-CN" sz="1800" b="1" dirty="0"/>
          </a:p>
        </p:txBody>
      </p:sp>
    </p:spTree>
    <p:extLst>
      <p:ext uri="{BB962C8B-B14F-4D97-AF65-F5344CB8AC3E}">
        <p14:creationId xmlns:p14="http://schemas.microsoft.com/office/powerpoint/2010/main" val="37487194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E92DF-02E9-487A-B9E2-2CA609BC3510}"/>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89600B7D-73E8-4B38-8C64-F6C5C1F80B8B}"/>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与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的区别</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p>
          <a:p>
            <a:r>
              <a:rPr lang="es-ES" altLang="zh-CN" sz="1600" b="1" dirty="0">
                <a:solidFill>
                  <a:schemeClr val="accent1"/>
                </a:solidFill>
                <a:latin typeface="华文中宋" panose="02010600040101010101" pitchFamily="2" charset="-122"/>
                <a:ea typeface="华文中宋" panose="02010600040101010101" pitchFamily="2" charset="-122"/>
              </a:rPr>
              <a:t>A=hello;[[ $A = hello ]];echo $? A=hello;[ “$A” = “hello”];echo $?</a:t>
            </a:r>
          </a:p>
          <a:p>
            <a:r>
              <a:rPr lang="es-E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里面比较字符，可以不加引号 ，而</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中则一定要加</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zh-CN" altLang="en-US" sz="1600" b="1" dirty="0">
                <a:solidFill>
                  <a:schemeClr val="accent1"/>
                </a:solidFill>
                <a:latin typeface="华文中宋" panose="02010600040101010101" pitchFamily="2" charset="-122"/>
                <a:ea typeface="华文中宋" panose="02010600040101010101" pitchFamily="2" charset="-122"/>
              </a:rPr>
              <a:t>还有就是</a:t>
            </a:r>
            <a:r>
              <a:rPr lang="en-US" altLang="zh-CN" sz="1600" b="1" dirty="0">
                <a:solidFill>
                  <a:schemeClr val="accent1"/>
                </a:solidFill>
                <a:latin typeface="华文中宋" panose="02010600040101010101" pitchFamily="2" charset="-122"/>
                <a:ea typeface="华文中宋" panose="02010600040101010101" pitchFamily="2" charset="-122"/>
              </a:rPr>
              <a:t>: -a </a:t>
            </a:r>
            <a:r>
              <a:rPr lang="zh-CN" altLang="en-US" sz="1600" b="1" dirty="0">
                <a:solidFill>
                  <a:schemeClr val="accent1"/>
                </a:solidFill>
                <a:latin typeface="华文中宋" panose="02010600040101010101" pitchFamily="2" charset="-122"/>
                <a:ea typeface="华文中宋" panose="02010600040101010101" pitchFamily="2" charset="-122"/>
              </a:rPr>
              <a:t>与</a:t>
            </a:r>
            <a:r>
              <a:rPr lang="en-US" altLang="zh-CN" sz="1600" b="1" dirty="0">
                <a:solidFill>
                  <a:schemeClr val="accent1"/>
                </a:solidFill>
                <a:latin typeface="华文中宋" panose="02010600040101010101" pitchFamily="2" charset="-122"/>
                <a:ea typeface="华文中宋" panose="02010600040101010101" pitchFamily="2" charset="-122"/>
              </a:rPr>
              <a:t>&amp;&amp; -o</a:t>
            </a:r>
            <a:r>
              <a:rPr lang="zh-CN" altLang="en-US" sz="1600" b="1" dirty="0">
                <a:solidFill>
                  <a:schemeClr val="accent1"/>
                </a:solidFill>
                <a:latin typeface="华文中宋" panose="02010600040101010101" pitchFamily="2" charset="-122"/>
                <a:ea typeface="华文中宋" panose="02010600040101010101" pitchFamily="2" charset="-122"/>
              </a:rPr>
              <a:t> 与 </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在</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中不能使用</a:t>
            </a:r>
            <a:r>
              <a:rPr lang="en-US" altLang="zh-CN" sz="1600" b="1" dirty="0">
                <a:solidFill>
                  <a:schemeClr val="accent1"/>
                </a:solidFill>
                <a:latin typeface="华文中宋" panose="02010600040101010101" pitchFamily="2" charset="-122"/>
                <a:ea typeface="华文中宋" panose="02010600040101010101" pitchFamily="2" charset="-122"/>
              </a:rPr>
              <a:t>&amp;&amp; || </a:t>
            </a:r>
            <a:r>
              <a:rPr lang="zh-CN" altLang="en-US" sz="1600" b="1" dirty="0">
                <a:solidFill>
                  <a:schemeClr val="accent1"/>
                </a:solidFill>
                <a:latin typeface="华文中宋" panose="02010600040101010101" pitchFamily="2" charset="-122"/>
                <a:ea typeface="华文中宋" panose="02010600040101010101" pitchFamily="2" charset="-122"/>
              </a:rPr>
              <a:t>而要用</a:t>
            </a:r>
            <a:r>
              <a:rPr lang="en-US" altLang="zh-CN" sz="1600" b="1" dirty="0">
                <a:solidFill>
                  <a:schemeClr val="accent1"/>
                </a:solidFill>
                <a:latin typeface="华文中宋" panose="02010600040101010101" pitchFamily="2" charset="-122"/>
                <a:ea typeface="华文中宋" panose="02010600040101010101" pitchFamily="2" charset="-122"/>
              </a:rPr>
              <a:t>-a –o</a:t>
            </a:r>
          </a:p>
          <a:p>
            <a:r>
              <a:rPr lang="en-US" altLang="zh-CN" sz="1600" b="1" dirty="0">
                <a:solidFill>
                  <a:schemeClr val="accent1"/>
                </a:solidFill>
                <a:latin typeface="华文中宋" panose="02010600040101010101" pitchFamily="2" charset="-122"/>
                <a:ea typeface="华文中宋" panose="02010600040101010101" pitchFamily="2" charset="-122"/>
              </a:rPr>
              <a:t>[ -e test -a -L test  ];echo $?                      [[ -e test &amp;&amp; -L test  ]];echo $?</a:t>
            </a:r>
          </a:p>
          <a:p>
            <a:endParaRPr lang="zh-CN" altLang="en-US" sz="1600" b="1" dirty="0">
              <a:solidFill>
                <a:schemeClr val="accent1"/>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091B7884-61A3-474C-9F92-E1239960C6F7}"/>
              </a:ext>
            </a:extLst>
          </p:cNvPr>
          <p:cNvPicPr>
            <a:picLocks noChangeAspect="1"/>
          </p:cNvPicPr>
          <p:nvPr/>
        </p:nvPicPr>
        <p:blipFill>
          <a:blip r:embed="rId2"/>
          <a:stretch>
            <a:fillRect/>
          </a:stretch>
        </p:blipFill>
        <p:spPr>
          <a:xfrm>
            <a:off x="838200" y="3615606"/>
            <a:ext cx="4480948" cy="1943268"/>
          </a:xfrm>
          <a:prstGeom prst="rect">
            <a:avLst/>
          </a:prstGeom>
        </p:spPr>
      </p:pic>
    </p:spTree>
    <p:extLst>
      <p:ext uri="{BB962C8B-B14F-4D97-AF65-F5344CB8AC3E}">
        <p14:creationId xmlns:p14="http://schemas.microsoft.com/office/powerpoint/2010/main" val="9684559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DFE5C-CE27-4B27-902A-77B45979D9BB}"/>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7E955E36-FF4F-4EA0-A340-FC56319B6902}"/>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if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结构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if [ condition ];then</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recommend</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else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recommend</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fi</a:t>
            </a: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、将</a:t>
            </a:r>
            <a:r>
              <a:rPr lang="en-US" altLang="zh-CN" sz="1600" b="1" dirty="0">
                <a:solidFill>
                  <a:schemeClr val="accent1"/>
                </a:solidFill>
                <a:latin typeface="华文中宋" panose="02010600040101010101" pitchFamily="2" charset="-122"/>
                <a:ea typeface="华文中宋" panose="02010600040101010101" pitchFamily="2" charset="-122"/>
              </a:rPr>
              <a:t>if</a:t>
            </a:r>
            <a:r>
              <a:rPr lang="zh-CN" altLang="en-US" sz="1600" b="1" dirty="0">
                <a:solidFill>
                  <a:schemeClr val="accent1"/>
                </a:solidFill>
                <a:latin typeface="华文中宋" panose="02010600040101010101" pitchFamily="2" charset="-122"/>
                <a:ea typeface="华文中宋" panose="02010600040101010101" pitchFamily="2" charset="-122"/>
              </a:rPr>
              <a:t>结构写入到脚本中去</a:t>
            </a:r>
          </a:p>
        </p:txBody>
      </p:sp>
      <p:pic>
        <p:nvPicPr>
          <p:cNvPr id="5" name="图片 4">
            <a:extLst>
              <a:ext uri="{FF2B5EF4-FFF2-40B4-BE49-F238E27FC236}">
                <a16:creationId xmlns:a16="http://schemas.microsoft.com/office/drawing/2014/main" id="{BE4DA843-6FEA-4E9D-8883-358E74E4C4E2}"/>
              </a:ext>
            </a:extLst>
          </p:cNvPr>
          <p:cNvPicPr>
            <a:picLocks noChangeAspect="1"/>
          </p:cNvPicPr>
          <p:nvPr/>
        </p:nvPicPr>
        <p:blipFill>
          <a:blip r:embed="rId2"/>
          <a:stretch>
            <a:fillRect/>
          </a:stretch>
        </p:blipFill>
        <p:spPr>
          <a:xfrm>
            <a:off x="4579483" y="1892438"/>
            <a:ext cx="3154953" cy="983065"/>
          </a:xfrm>
          <a:prstGeom prst="rect">
            <a:avLst/>
          </a:prstGeom>
        </p:spPr>
      </p:pic>
      <p:pic>
        <p:nvPicPr>
          <p:cNvPr id="7" name="图片 6">
            <a:extLst>
              <a:ext uri="{FF2B5EF4-FFF2-40B4-BE49-F238E27FC236}">
                <a16:creationId xmlns:a16="http://schemas.microsoft.com/office/drawing/2014/main" id="{754CAEEA-08E1-48C4-96CD-715F7BAA3EFC}"/>
              </a:ext>
            </a:extLst>
          </p:cNvPr>
          <p:cNvPicPr>
            <a:picLocks noChangeAspect="1"/>
          </p:cNvPicPr>
          <p:nvPr/>
        </p:nvPicPr>
        <p:blipFill>
          <a:blip r:embed="rId3"/>
          <a:stretch>
            <a:fillRect/>
          </a:stretch>
        </p:blipFill>
        <p:spPr>
          <a:xfrm>
            <a:off x="838200" y="4300886"/>
            <a:ext cx="3642676" cy="1356478"/>
          </a:xfrm>
          <a:prstGeom prst="rect">
            <a:avLst/>
          </a:prstGeom>
        </p:spPr>
      </p:pic>
      <p:pic>
        <p:nvPicPr>
          <p:cNvPr id="9" name="图片 8">
            <a:extLst>
              <a:ext uri="{FF2B5EF4-FFF2-40B4-BE49-F238E27FC236}">
                <a16:creationId xmlns:a16="http://schemas.microsoft.com/office/drawing/2014/main" id="{C77E57BC-F62D-4E2F-9989-187F8036D1F9}"/>
              </a:ext>
            </a:extLst>
          </p:cNvPr>
          <p:cNvPicPr>
            <a:picLocks noChangeAspect="1"/>
          </p:cNvPicPr>
          <p:nvPr/>
        </p:nvPicPr>
        <p:blipFill>
          <a:blip r:embed="rId4"/>
          <a:stretch>
            <a:fillRect/>
          </a:stretch>
        </p:blipFill>
        <p:spPr>
          <a:xfrm>
            <a:off x="4739448" y="4300886"/>
            <a:ext cx="4419983" cy="1821338"/>
          </a:xfrm>
          <a:prstGeom prst="rect">
            <a:avLst/>
          </a:prstGeom>
        </p:spPr>
      </p:pic>
      <p:pic>
        <p:nvPicPr>
          <p:cNvPr id="11" name="图片 10">
            <a:extLst>
              <a:ext uri="{FF2B5EF4-FFF2-40B4-BE49-F238E27FC236}">
                <a16:creationId xmlns:a16="http://schemas.microsoft.com/office/drawing/2014/main" id="{00F11063-3360-4092-A9F7-C0AEE04BF61B}"/>
              </a:ext>
            </a:extLst>
          </p:cNvPr>
          <p:cNvPicPr>
            <a:picLocks noChangeAspect="1"/>
          </p:cNvPicPr>
          <p:nvPr/>
        </p:nvPicPr>
        <p:blipFill>
          <a:blip r:embed="rId5"/>
          <a:stretch>
            <a:fillRect/>
          </a:stretch>
        </p:blipFill>
        <p:spPr>
          <a:xfrm>
            <a:off x="4739448" y="2983630"/>
            <a:ext cx="3284505" cy="1249788"/>
          </a:xfrm>
          <a:prstGeom prst="rect">
            <a:avLst/>
          </a:prstGeom>
        </p:spPr>
      </p:pic>
    </p:spTree>
    <p:extLst>
      <p:ext uri="{BB962C8B-B14F-4D97-AF65-F5344CB8AC3E}">
        <p14:creationId xmlns:p14="http://schemas.microsoft.com/office/powerpoint/2010/main" val="1551150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CDAB0-8CE3-46AE-BE0D-8223A3458CC9}"/>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—03day</a:t>
            </a:r>
            <a:endParaRPr lang="zh-CN" altLang="en-US" sz="2400" dirty="0"/>
          </a:p>
        </p:txBody>
      </p:sp>
      <p:sp>
        <p:nvSpPr>
          <p:cNvPr id="3" name="内容占位符 2">
            <a:extLst>
              <a:ext uri="{FF2B5EF4-FFF2-40B4-BE49-F238E27FC236}">
                <a16:creationId xmlns:a16="http://schemas.microsoft.com/office/drawing/2014/main" id="{A3FD83BD-95FF-4401-A6BC-25034CF940E8}"/>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for</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循环，带列表与不带列表的形式</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39EF7BD4-6F3E-4D9B-A414-83936755482C}"/>
              </a:ext>
            </a:extLst>
          </p:cNvPr>
          <p:cNvPicPr>
            <a:picLocks noChangeAspect="1"/>
          </p:cNvPicPr>
          <p:nvPr/>
        </p:nvPicPr>
        <p:blipFill>
          <a:blip r:embed="rId2"/>
          <a:stretch>
            <a:fillRect/>
          </a:stretch>
        </p:blipFill>
        <p:spPr>
          <a:xfrm>
            <a:off x="838200" y="2240686"/>
            <a:ext cx="4404742" cy="3177815"/>
          </a:xfrm>
          <a:prstGeom prst="rect">
            <a:avLst/>
          </a:prstGeom>
        </p:spPr>
      </p:pic>
      <p:pic>
        <p:nvPicPr>
          <p:cNvPr id="7" name="图片 6">
            <a:extLst>
              <a:ext uri="{FF2B5EF4-FFF2-40B4-BE49-F238E27FC236}">
                <a16:creationId xmlns:a16="http://schemas.microsoft.com/office/drawing/2014/main" id="{8A7A9089-CE03-4EF1-BFE9-630E53E965F4}"/>
              </a:ext>
            </a:extLst>
          </p:cNvPr>
          <p:cNvPicPr>
            <a:picLocks noChangeAspect="1"/>
          </p:cNvPicPr>
          <p:nvPr/>
        </p:nvPicPr>
        <p:blipFill>
          <a:blip r:embed="rId3"/>
          <a:stretch>
            <a:fillRect/>
          </a:stretch>
        </p:blipFill>
        <p:spPr>
          <a:xfrm>
            <a:off x="5397468" y="2240686"/>
            <a:ext cx="4915326" cy="2171888"/>
          </a:xfrm>
          <a:prstGeom prst="rect">
            <a:avLst/>
          </a:prstGeom>
        </p:spPr>
      </p:pic>
      <p:pic>
        <p:nvPicPr>
          <p:cNvPr id="9" name="图片 8">
            <a:extLst>
              <a:ext uri="{FF2B5EF4-FFF2-40B4-BE49-F238E27FC236}">
                <a16:creationId xmlns:a16="http://schemas.microsoft.com/office/drawing/2014/main" id="{085F47DB-835E-404B-B4EE-244549860468}"/>
              </a:ext>
            </a:extLst>
          </p:cNvPr>
          <p:cNvPicPr>
            <a:picLocks noChangeAspect="1"/>
          </p:cNvPicPr>
          <p:nvPr/>
        </p:nvPicPr>
        <p:blipFill>
          <a:blip r:embed="rId4"/>
          <a:stretch>
            <a:fillRect/>
          </a:stretch>
        </p:blipFill>
        <p:spPr>
          <a:xfrm>
            <a:off x="5397468" y="4412574"/>
            <a:ext cx="2834886" cy="1371719"/>
          </a:xfrm>
          <a:prstGeom prst="rect">
            <a:avLst/>
          </a:prstGeom>
        </p:spPr>
      </p:pic>
      <p:pic>
        <p:nvPicPr>
          <p:cNvPr id="11" name="图片 10">
            <a:extLst>
              <a:ext uri="{FF2B5EF4-FFF2-40B4-BE49-F238E27FC236}">
                <a16:creationId xmlns:a16="http://schemas.microsoft.com/office/drawing/2014/main" id="{AC0316D5-FEA4-4E12-9FE4-EB8CA82AF03D}"/>
              </a:ext>
            </a:extLst>
          </p:cNvPr>
          <p:cNvPicPr>
            <a:picLocks noChangeAspect="1"/>
          </p:cNvPicPr>
          <p:nvPr/>
        </p:nvPicPr>
        <p:blipFill>
          <a:blip r:embed="rId5"/>
          <a:stretch>
            <a:fillRect/>
          </a:stretch>
        </p:blipFill>
        <p:spPr>
          <a:xfrm>
            <a:off x="8307876" y="4464781"/>
            <a:ext cx="2316681" cy="1089754"/>
          </a:xfrm>
          <a:prstGeom prst="rect">
            <a:avLst/>
          </a:prstGeom>
        </p:spPr>
      </p:pic>
    </p:spTree>
    <p:extLst>
      <p:ext uri="{BB962C8B-B14F-4D97-AF65-F5344CB8AC3E}">
        <p14:creationId xmlns:p14="http://schemas.microsoft.com/office/powerpoint/2010/main" val="13823023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57566-A473-4924-8BEE-AD2E3D36E27F}"/>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—03day</a:t>
            </a:r>
            <a:endParaRPr lang="zh-CN" altLang="en-US" sz="2400" dirty="0"/>
          </a:p>
        </p:txBody>
      </p:sp>
      <p:sp>
        <p:nvSpPr>
          <p:cNvPr id="3" name="内容占位符 2">
            <a:extLst>
              <a:ext uri="{FF2B5EF4-FFF2-40B4-BE49-F238E27FC236}">
                <a16:creationId xmlns:a16="http://schemas.microsoft.com/office/drawing/2014/main" id="{E89DB19F-D55A-4D27-B12D-16100315425E}"/>
              </a:ext>
            </a:extLst>
          </p:cNvPr>
          <p:cNvSpPr>
            <a:spLocks noGrp="1"/>
          </p:cNvSpPr>
          <p:nvPr>
            <p:ph idx="1"/>
          </p:nvPr>
        </p:nvSpPr>
        <p:spPr/>
        <p:txBody>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i="0" dirty="0">
                <a:solidFill>
                  <a:schemeClr val="accent1"/>
                </a:solidFill>
                <a:effectLst/>
                <a:latin typeface="华文中宋" panose="02010600040101010101" pitchFamily="2" charset="-122"/>
                <a:ea typeface="华文中宋" panose="02010600040101010101" pitchFamily="2" charset="-122"/>
              </a:rPr>
              <a:t>Shell</a:t>
            </a:r>
            <a:r>
              <a:rPr lang="zh-CN" altLang="en-US" sz="1600" b="1" i="0" dirty="0">
                <a:solidFill>
                  <a:schemeClr val="accent1"/>
                </a:solidFill>
                <a:effectLst/>
                <a:latin typeface="华文中宋" panose="02010600040101010101" pitchFamily="2" charset="-122"/>
                <a:ea typeface="华文中宋" panose="02010600040101010101" pitchFamily="2" charset="-122"/>
              </a:rPr>
              <a:t>重定向＆</a:t>
            </a:r>
            <a:r>
              <a:rPr lang="en-US" altLang="zh-CN" sz="1600" b="1" i="0" dirty="0">
                <a:solidFill>
                  <a:schemeClr val="accent1"/>
                </a:solidFill>
                <a:effectLst/>
                <a:latin typeface="华文中宋" panose="02010600040101010101" pitchFamily="2" charset="-122"/>
                <a:ea typeface="华文中宋" panose="02010600040101010101" pitchFamily="2" charset="-122"/>
              </a:rPr>
              <a:t>&gt;file</a:t>
            </a:r>
            <a:r>
              <a:rPr lang="zh-CN" altLang="en-US" sz="1600" b="1" i="0" dirty="0">
                <a:solidFill>
                  <a:schemeClr val="accent1"/>
                </a:solidFill>
                <a:effectLst/>
                <a:latin typeface="华文中宋" panose="02010600040101010101" pitchFamily="2" charset="-122"/>
                <a:ea typeface="华文中宋" panose="02010600040101010101" pitchFamily="2" charset="-122"/>
              </a:rPr>
              <a:t>、</a:t>
            </a:r>
            <a:r>
              <a:rPr lang="en-US" altLang="zh-CN" sz="1600" b="1" i="0" dirty="0">
                <a:solidFill>
                  <a:schemeClr val="accent1"/>
                </a:solidFill>
                <a:effectLst/>
                <a:latin typeface="华文中宋" panose="02010600040101010101" pitchFamily="2" charset="-122"/>
                <a:ea typeface="华文中宋" panose="02010600040101010101" pitchFamily="2" charset="-122"/>
              </a:rPr>
              <a:t>2&gt;&amp;1</a:t>
            </a:r>
            <a:r>
              <a:rPr lang="zh-CN" altLang="en-US" sz="1600" b="1" i="0" dirty="0">
                <a:solidFill>
                  <a:schemeClr val="accent1"/>
                </a:solidFill>
                <a:effectLst/>
                <a:latin typeface="华文中宋" panose="02010600040101010101" pitchFamily="2" charset="-122"/>
                <a:ea typeface="华文中宋" panose="02010600040101010101" pitchFamily="2" charset="-122"/>
              </a:rPr>
              <a:t>、</a:t>
            </a:r>
            <a:r>
              <a:rPr lang="en-US" altLang="zh-CN" sz="1600" b="1" i="0" dirty="0">
                <a:solidFill>
                  <a:schemeClr val="accent1"/>
                </a:solidFill>
                <a:effectLst/>
                <a:latin typeface="华文中宋" panose="02010600040101010101" pitchFamily="2" charset="-122"/>
                <a:ea typeface="华文中宋" panose="02010600040101010101" pitchFamily="2" charset="-122"/>
              </a:rPr>
              <a:t>1&gt;&amp;2</a:t>
            </a:r>
            <a:r>
              <a:rPr lang="zh-CN" altLang="en-US" sz="1600" b="1" i="0" dirty="0">
                <a:solidFill>
                  <a:schemeClr val="accent1"/>
                </a:solidFill>
                <a:effectLst/>
                <a:latin typeface="华文中宋" panose="02010600040101010101" pitchFamily="2" charset="-122"/>
                <a:ea typeface="华文中宋" panose="02010600040101010101" pitchFamily="2" charset="-122"/>
              </a:rPr>
              <a:t>的区别</a:t>
            </a:r>
            <a:endParaRPr lang="en-US" altLang="zh-CN" sz="1600" b="1" i="0" dirty="0">
              <a:solidFill>
                <a:schemeClr val="accent1"/>
              </a:solidFill>
              <a:effectLst/>
              <a:latin typeface="华文中宋" panose="02010600040101010101" pitchFamily="2" charset="-122"/>
              <a:ea typeface="华文中宋" panose="02010600040101010101" pitchFamily="2" charset="-122"/>
            </a:endParaRPr>
          </a:p>
          <a:p>
            <a:r>
              <a:rPr lang="en-US" altLang="zh-CN" sz="1600" b="1" i="0" dirty="0">
                <a:solidFill>
                  <a:schemeClr val="accent1"/>
                </a:solidFill>
                <a:effectLst/>
                <a:latin typeface="华文中宋" panose="02010600040101010101" pitchFamily="2" charset="-122"/>
                <a:ea typeface="华文中宋" panose="02010600040101010101" pitchFamily="2" charset="-122"/>
              </a:rPr>
              <a:t>shell</a:t>
            </a:r>
            <a:r>
              <a:rPr lang="zh-CN" altLang="en-US" sz="1600" b="1" i="0" dirty="0">
                <a:solidFill>
                  <a:schemeClr val="accent1"/>
                </a:solidFill>
                <a:effectLst/>
                <a:latin typeface="华文中宋" panose="02010600040101010101" pitchFamily="2" charset="-122"/>
                <a:ea typeface="华文中宋" panose="02010600040101010101" pitchFamily="2" charset="-122"/>
              </a:rPr>
              <a:t>上</a:t>
            </a:r>
            <a:r>
              <a:rPr lang="en-US" altLang="zh-CN" sz="1600" b="1" i="0" dirty="0">
                <a:solidFill>
                  <a:schemeClr val="accent1"/>
                </a:solidFill>
                <a:effectLst/>
                <a:latin typeface="华文中宋" panose="02010600040101010101" pitchFamily="2" charset="-122"/>
                <a:ea typeface="华文中宋" panose="02010600040101010101" pitchFamily="2" charset="-122"/>
              </a:rPr>
              <a:t>:</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0</a:t>
            </a:r>
            <a:r>
              <a:rPr lang="zh-CN" altLang="en-US" sz="1600" b="1" i="0" dirty="0">
                <a:solidFill>
                  <a:schemeClr val="accent1"/>
                </a:solidFill>
                <a:effectLst/>
                <a:latin typeface="华文中宋" panose="02010600040101010101" pitchFamily="2" charset="-122"/>
                <a:ea typeface="华文中宋" panose="02010600040101010101" pitchFamily="2" charset="-122"/>
              </a:rPr>
              <a:t>表示标准输入</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1</a:t>
            </a:r>
            <a:r>
              <a:rPr lang="zh-CN" altLang="en-US" sz="1600" b="1" i="0" dirty="0">
                <a:solidFill>
                  <a:schemeClr val="accent1"/>
                </a:solidFill>
                <a:effectLst/>
                <a:latin typeface="华文中宋" panose="02010600040101010101" pitchFamily="2" charset="-122"/>
                <a:ea typeface="华文中宋" panose="02010600040101010101" pitchFamily="2" charset="-122"/>
              </a:rPr>
              <a:t>表示标准输出</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2</a:t>
            </a:r>
            <a:r>
              <a:rPr lang="zh-CN" altLang="en-US" sz="1600" b="1" i="0" dirty="0">
                <a:solidFill>
                  <a:schemeClr val="accent1"/>
                </a:solidFill>
                <a:effectLst/>
                <a:latin typeface="华文中宋" panose="02010600040101010101" pitchFamily="2" charset="-122"/>
                <a:ea typeface="华文中宋" panose="02010600040101010101" pitchFamily="2" charset="-122"/>
              </a:rPr>
              <a:t>表示标准错误输出</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&gt; </a:t>
            </a:r>
            <a:r>
              <a:rPr lang="zh-CN" altLang="en-US" sz="1600" b="1" i="0" dirty="0">
                <a:solidFill>
                  <a:schemeClr val="accent1"/>
                </a:solidFill>
                <a:effectLst/>
                <a:latin typeface="华文中宋" panose="02010600040101010101" pitchFamily="2" charset="-122"/>
                <a:ea typeface="华文中宋" panose="02010600040101010101" pitchFamily="2" charset="-122"/>
              </a:rPr>
              <a:t>默认为标准输出重定向，与 </a:t>
            </a:r>
            <a:r>
              <a:rPr lang="en-US" altLang="zh-CN" sz="1600" b="1" i="0" dirty="0">
                <a:solidFill>
                  <a:schemeClr val="accent1"/>
                </a:solidFill>
                <a:effectLst/>
                <a:latin typeface="华文中宋" panose="02010600040101010101" pitchFamily="2" charset="-122"/>
                <a:ea typeface="华文中宋" panose="02010600040101010101" pitchFamily="2" charset="-122"/>
              </a:rPr>
              <a:t>1&gt; </a:t>
            </a:r>
            <a:r>
              <a:rPr lang="zh-CN" altLang="en-US" sz="1600" b="1" i="0" dirty="0">
                <a:solidFill>
                  <a:schemeClr val="accent1"/>
                </a:solidFill>
                <a:effectLst/>
                <a:latin typeface="华文中宋" panose="02010600040101010101" pitchFamily="2" charset="-122"/>
                <a:ea typeface="华文中宋" panose="02010600040101010101" pitchFamily="2" charset="-122"/>
              </a:rPr>
              <a:t>相同</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2&gt;&amp;1 </a:t>
            </a:r>
            <a:r>
              <a:rPr lang="zh-CN" altLang="en-US" sz="1600" b="1" i="0" dirty="0">
                <a:solidFill>
                  <a:schemeClr val="accent1"/>
                </a:solidFill>
                <a:effectLst/>
                <a:latin typeface="华文中宋" panose="02010600040101010101" pitchFamily="2" charset="-122"/>
                <a:ea typeface="华文中宋" panose="02010600040101010101" pitchFamily="2" charset="-122"/>
              </a:rPr>
              <a:t>意思是把 标准错误输出 重定向到 标准输出</a:t>
            </a:r>
            <a:r>
              <a:rPr lang="en-US" altLang="zh-CN" sz="1600" b="1" i="0" dirty="0">
                <a:solidFill>
                  <a:schemeClr val="accent1"/>
                </a:solidFill>
                <a:effectLst/>
                <a:latin typeface="华文中宋" panose="02010600040101010101" pitchFamily="2" charset="-122"/>
                <a:ea typeface="华文中宋" panose="02010600040101010101" pitchFamily="2" charset="-122"/>
              </a:rPr>
              <a:t>.</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&amp;&gt;file </a:t>
            </a:r>
            <a:r>
              <a:rPr lang="zh-CN" altLang="en-US" sz="1600" b="1" i="0" dirty="0">
                <a:solidFill>
                  <a:schemeClr val="accent1"/>
                </a:solidFill>
                <a:effectLst/>
                <a:latin typeface="华文中宋" panose="02010600040101010101" pitchFamily="2" charset="-122"/>
                <a:ea typeface="华文中宋" panose="02010600040101010101" pitchFamily="2" charset="-122"/>
              </a:rPr>
              <a:t>意思是把 标准输出 和 标准错误输出 都重定向到文件</a:t>
            </a:r>
            <a:r>
              <a:rPr lang="en-US" altLang="zh-CN" sz="1600" b="1" i="0" dirty="0">
                <a:solidFill>
                  <a:schemeClr val="accent1"/>
                </a:solidFill>
                <a:effectLst/>
                <a:latin typeface="华文中宋" panose="02010600040101010101" pitchFamily="2" charset="-122"/>
                <a:ea typeface="华文中宋" panose="02010600040101010101" pitchFamily="2" charset="-122"/>
              </a:rPr>
              <a:t>file</a:t>
            </a:r>
            <a:r>
              <a:rPr lang="zh-CN" altLang="en-US" sz="1600" b="1" i="0" dirty="0">
                <a:solidFill>
                  <a:schemeClr val="accent1"/>
                </a:solidFill>
                <a:effectLst/>
                <a:latin typeface="华文中宋" panose="02010600040101010101" pitchFamily="2" charset="-122"/>
                <a:ea typeface="华文中宋" panose="02010600040101010101" pitchFamily="2" charset="-122"/>
              </a:rPr>
              <a:t>中</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、简单的说就是，我们在执行某个指令的时候，可能会伴随着会输出一些提示，有正确的提示也有错误的提示</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输出正确的提示的叫标准输出流，错误的提示叫标准错误流 如</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tar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zxvf</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1.tar.gz 1&gt; 1.txt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其中</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1&gt;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的作用就是将</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该指令的输出提示存放到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1.txt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中， 如果该指令在执行的时候出现了错误 则要用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2&gt;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才能把错误的提示也放到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1.txt</a:t>
            </a: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中去才行 而如果使用了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&amp;&gt;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则不管是正确提示还是错误提示都会被存放到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1.txt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中去</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p>
          <a:p>
            <a:r>
              <a:rPr lang="en-US" altLang="zh-CN" sz="1600" b="1" dirty="0">
                <a:solidFill>
                  <a:schemeClr val="accent1"/>
                </a:solidFill>
                <a:latin typeface="华文中宋" panose="02010600040101010101" pitchFamily="2" charset="-122"/>
                <a:ea typeface="华文中宋" panose="02010600040101010101" pitchFamily="2" charset="-122"/>
              </a:rPr>
              <a:t> bash 12.sh &gt; 1.txt 2&gt;&amp;1 </a:t>
            </a:r>
            <a:r>
              <a:rPr lang="zh-CN" altLang="en-US" sz="1600" b="1" dirty="0">
                <a:solidFill>
                  <a:schemeClr val="accent1"/>
                </a:solidFill>
                <a:latin typeface="华文中宋" panose="02010600040101010101" pitchFamily="2" charset="-122"/>
                <a:ea typeface="华文中宋" panose="02010600040101010101" pitchFamily="2" charset="-122"/>
              </a:rPr>
              <a:t>这条指令的作用相当于 一个</a:t>
            </a:r>
            <a:r>
              <a:rPr lang="en-US" altLang="zh-CN" sz="1600" b="1" dirty="0">
                <a:solidFill>
                  <a:schemeClr val="accent1"/>
                </a:solidFill>
                <a:latin typeface="华文中宋" panose="02010600040101010101" pitchFamily="2" charset="-122"/>
                <a:ea typeface="华文中宋" panose="02010600040101010101" pitchFamily="2" charset="-122"/>
              </a:rPr>
              <a:t>&amp;&gt; </a:t>
            </a:r>
            <a:r>
              <a:rPr lang="zh-CN" altLang="en-US" sz="1600" b="1" dirty="0">
                <a:solidFill>
                  <a:schemeClr val="accent1"/>
                </a:solidFill>
                <a:latin typeface="华文中宋" panose="02010600040101010101" pitchFamily="2" charset="-122"/>
                <a:ea typeface="华文中宋" panose="02010600040101010101" pitchFamily="2" charset="-122"/>
              </a:rPr>
              <a:t>意思是 一开始这个只接受标准输出流，但是如果这是有一个标准错误流，那么就通过 </a:t>
            </a:r>
            <a:r>
              <a:rPr lang="en-US" altLang="zh-CN" sz="1600" b="1" dirty="0">
                <a:solidFill>
                  <a:schemeClr val="accent1"/>
                </a:solidFill>
                <a:latin typeface="华文中宋" panose="02010600040101010101" pitchFamily="2" charset="-122"/>
                <a:ea typeface="华文中宋" panose="02010600040101010101" pitchFamily="2" charset="-122"/>
              </a:rPr>
              <a:t>2&gt;&amp;1</a:t>
            </a:r>
            <a:r>
              <a:rPr lang="zh-CN" altLang="en-US" sz="1600" b="1" dirty="0">
                <a:solidFill>
                  <a:schemeClr val="accent1"/>
                </a:solidFill>
                <a:latin typeface="华文中宋" panose="02010600040101010101" pitchFamily="2" charset="-122"/>
                <a:ea typeface="华文中宋" panose="02010600040101010101" pitchFamily="2" charset="-122"/>
              </a:rPr>
              <a:t>将标准错误流重定向为标准输出流 ，将错误提示也存放到</a:t>
            </a:r>
            <a:r>
              <a:rPr lang="en-US" altLang="zh-CN" sz="1600" b="1" dirty="0">
                <a:solidFill>
                  <a:schemeClr val="accent1"/>
                </a:solidFill>
                <a:latin typeface="华文中宋" panose="02010600040101010101" pitchFamily="2" charset="-122"/>
                <a:ea typeface="华文中宋" panose="02010600040101010101" pitchFamily="2" charset="-122"/>
              </a:rPr>
              <a:t>1.txt</a:t>
            </a:r>
            <a:r>
              <a:rPr lang="zh-CN" altLang="en-US" sz="1600" b="1" dirty="0">
                <a:solidFill>
                  <a:schemeClr val="accent1"/>
                </a:solidFill>
                <a:latin typeface="华文中宋" panose="02010600040101010101" pitchFamily="2" charset="-122"/>
                <a:ea typeface="华文中宋" panose="02010600040101010101" pitchFamily="2" charset="-122"/>
              </a:rPr>
              <a:t>中去</a:t>
            </a:r>
          </a:p>
        </p:txBody>
      </p:sp>
    </p:spTree>
    <p:extLst>
      <p:ext uri="{BB962C8B-B14F-4D97-AF65-F5344CB8AC3E}">
        <p14:creationId xmlns:p14="http://schemas.microsoft.com/office/powerpoint/2010/main" val="6951562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7A846-21C0-40C3-A5EB-A3577CB9DE4D}"/>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—03day</a:t>
            </a:r>
            <a:endParaRPr lang="zh-CN" altLang="en-US" sz="2400" dirty="0"/>
          </a:p>
        </p:txBody>
      </p:sp>
      <p:pic>
        <p:nvPicPr>
          <p:cNvPr id="5" name="内容占位符 4">
            <a:extLst>
              <a:ext uri="{FF2B5EF4-FFF2-40B4-BE49-F238E27FC236}">
                <a16:creationId xmlns:a16="http://schemas.microsoft.com/office/drawing/2014/main" id="{52BDD203-1AAD-4AF1-A68F-EAE15963F128}"/>
              </a:ext>
            </a:extLst>
          </p:cNvPr>
          <p:cNvPicPr>
            <a:picLocks noGrp="1" noChangeAspect="1"/>
          </p:cNvPicPr>
          <p:nvPr>
            <p:ph idx="1"/>
          </p:nvPr>
        </p:nvPicPr>
        <p:blipFill>
          <a:blip r:embed="rId2"/>
          <a:stretch>
            <a:fillRect/>
          </a:stretch>
        </p:blipFill>
        <p:spPr>
          <a:xfrm>
            <a:off x="838200" y="1836287"/>
            <a:ext cx="4801016" cy="3063505"/>
          </a:xfrm>
        </p:spPr>
      </p:pic>
      <p:pic>
        <p:nvPicPr>
          <p:cNvPr id="4" name="图片 3">
            <a:extLst>
              <a:ext uri="{FF2B5EF4-FFF2-40B4-BE49-F238E27FC236}">
                <a16:creationId xmlns:a16="http://schemas.microsoft.com/office/drawing/2014/main" id="{66239A57-6C19-486E-B9F7-D8E10E0880C1}"/>
              </a:ext>
            </a:extLst>
          </p:cNvPr>
          <p:cNvPicPr>
            <a:picLocks noChangeAspect="1"/>
          </p:cNvPicPr>
          <p:nvPr/>
        </p:nvPicPr>
        <p:blipFill>
          <a:blip r:embed="rId3"/>
          <a:stretch>
            <a:fillRect/>
          </a:stretch>
        </p:blipFill>
        <p:spPr>
          <a:xfrm>
            <a:off x="5749558" y="1836287"/>
            <a:ext cx="6370872" cy="2309060"/>
          </a:xfrm>
          <a:prstGeom prst="rect">
            <a:avLst/>
          </a:prstGeom>
        </p:spPr>
      </p:pic>
      <p:pic>
        <p:nvPicPr>
          <p:cNvPr id="7" name="图片 6">
            <a:extLst>
              <a:ext uri="{FF2B5EF4-FFF2-40B4-BE49-F238E27FC236}">
                <a16:creationId xmlns:a16="http://schemas.microsoft.com/office/drawing/2014/main" id="{95E68171-417B-4C8B-AC90-7A33A05D94A9}"/>
              </a:ext>
            </a:extLst>
          </p:cNvPr>
          <p:cNvPicPr>
            <a:picLocks noChangeAspect="1"/>
          </p:cNvPicPr>
          <p:nvPr/>
        </p:nvPicPr>
        <p:blipFill>
          <a:blip r:embed="rId4"/>
          <a:stretch>
            <a:fillRect/>
          </a:stretch>
        </p:blipFill>
        <p:spPr>
          <a:xfrm>
            <a:off x="5749558" y="4290946"/>
            <a:ext cx="4541914" cy="602032"/>
          </a:xfrm>
          <a:prstGeom prst="rect">
            <a:avLst/>
          </a:prstGeom>
        </p:spPr>
      </p:pic>
    </p:spTree>
    <p:extLst>
      <p:ext uri="{BB962C8B-B14F-4D97-AF65-F5344CB8AC3E}">
        <p14:creationId xmlns:p14="http://schemas.microsoft.com/office/powerpoint/2010/main" val="12749212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401A9-C40D-40A1-A155-162C4D5D3E7B}"/>
              </a:ext>
            </a:extLst>
          </p:cNvPr>
          <p:cNvSpPr>
            <a:spLocks noGrp="1"/>
          </p:cNvSpPr>
          <p:nvPr>
            <p:ph type="title"/>
          </p:nvPr>
        </p:nvSpPr>
        <p:spPr/>
        <p:txBody>
          <a:bodyPr>
            <a:normAutofit/>
          </a:bodyPr>
          <a:lstStyle/>
          <a:p>
            <a:pPr algn="ctr"/>
            <a:r>
              <a:rPr lang="en-US" altLang="zh-CN" sz="2400" b="1" dirty="0">
                <a:solidFill>
                  <a:schemeClr val="accent1"/>
                </a:solidFill>
                <a:latin typeface="华文中宋" panose="02010600040101010101" pitchFamily="2" charset="-122"/>
                <a:ea typeface="华文中宋" panose="02010600040101010101" pitchFamily="2" charset="-122"/>
              </a:rPr>
              <a:t>Shell</a:t>
            </a:r>
            <a:r>
              <a:rPr lang="zh-CN" altLang="en-US" sz="2400" b="1" dirty="0">
                <a:solidFill>
                  <a:schemeClr val="accent1"/>
                </a:solidFill>
                <a:latin typeface="华文中宋" panose="02010600040101010101" pitchFamily="2" charset="-122"/>
                <a:ea typeface="华文中宋" panose="02010600040101010101" pitchFamily="2" charset="-122"/>
              </a:rPr>
              <a:t>编程</a:t>
            </a:r>
            <a:r>
              <a:rPr lang="en-US" altLang="zh-CN" sz="2400" b="1" dirty="0">
                <a:solidFill>
                  <a:schemeClr val="accent1"/>
                </a:solidFill>
                <a:latin typeface="华文中宋" panose="02010600040101010101" pitchFamily="2" charset="-122"/>
                <a:ea typeface="华文中宋" panose="02010600040101010101" pitchFamily="2" charset="-122"/>
              </a:rPr>
              <a:t>—03day</a:t>
            </a:r>
            <a:endParaRPr lang="zh-CN" altLang="en-US" sz="2400" dirty="0">
              <a:solidFill>
                <a:schemeClr val="accent1"/>
              </a:solidFill>
            </a:endParaRPr>
          </a:p>
        </p:txBody>
      </p:sp>
      <p:sp>
        <p:nvSpPr>
          <p:cNvPr id="3" name="内容占位符 2">
            <a:extLst>
              <a:ext uri="{FF2B5EF4-FFF2-40B4-BE49-F238E27FC236}">
                <a16:creationId xmlns:a16="http://schemas.microsoft.com/office/drawing/2014/main" id="{E0F05A14-CDDF-4B92-83D5-426AFA258D2F}"/>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expect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自动应答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tcl</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语言</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先安装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sudo</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apt install expect –y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之后即可编写脚本</a:t>
            </a:r>
            <a:endParaRPr lang="zh-CN" altLang="en-US" sz="1600" dirty="0"/>
          </a:p>
        </p:txBody>
      </p:sp>
      <p:pic>
        <p:nvPicPr>
          <p:cNvPr id="5" name="图片 4">
            <a:extLst>
              <a:ext uri="{FF2B5EF4-FFF2-40B4-BE49-F238E27FC236}">
                <a16:creationId xmlns:a16="http://schemas.microsoft.com/office/drawing/2014/main" id="{0D346E00-0AAE-427D-BE8F-4AC9131351D9}"/>
              </a:ext>
            </a:extLst>
          </p:cNvPr>
          <p:cNvPicPr>
            <a:picLocks noChangeAspect="1"/>
          </p:cNvPicPr>
          <p:nvPr/>
        </p:nvPicPr>
        <p:blipFill>
          <a:blip r:embed="rId2"/>
          <a:stretch>
            <a:fillRect/>
          </a:stretch>
        </p:blipFill>
        <p:spPr>
          <a:xfrm>
            <a:off x="838200" y="2575417"/>
            <a:ext cx="5159187" cy="3292125"/>
          </a:xfrm>
          <a:prstGeom prst="rect">
            <a:avLst/>
          </a:prstGeom>
        </p:spPr>
      </p:pic>
    </p:spTree>
    <p:extLst>
      <p:ext uri="{BB962C8B-B14F-4D97-AF65-F5344CB8AC3E}">
        <p14:creationId xmlns:p14="http://schemas.microsoft.com/office/powerpoint/2010/main" val="26697663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729BE-F72D-4E63-B77F-986E08EDF800}"/>
              </a:ext>
            </a:extLst>
          </p:cNvPr>
          <p:cNvSpPr>
            <a:spLocks noGrp="1"/>
          </p:cNvSpPr>
          <p:nvPr>
            <p:ph type="title"/>
          </p:nvPr>
        </p:nvSpPr>
        <p:spPr/>
        <p:txBody>
          <a:bodyPr>
            <a:normAutofit/>
          </a:bodyPr>
          <a:lstStyle/>
          <a:p>
            <a:pPr algn="ctr"/>
            <a:r>
              <a:rPr lang="en-US" altLang="zh-CN" sz="2400" b="1" dirty="0">
                <a:solidFill>
                  <a:schemeClr val="accent1"/>
                </a:solidFill>
                <a:latin typeface="华文中宋" panose="02010600040101010101" pitchFamily="2" charset="-122"/>
                <a:ea typeface="华文中宋" panose="02010600040101010101" pitchFamily="2" charset="-122"/>
              </a:rPr>
              <a:t>Shell</a:t>
            </a:r>
            <a:r>
              <a:rPr lang="zh-CN" altLang="en-US" sz="2400" b="1" dirty="0">
                <a:solidFill>
                  <a:schemeClr val="accent1"/>
                </a:solidFill>
                <a:latin typeface="华文中宋" panose="02010600040101010101" pitchFamily="2" charset="-122"/>
                <a:ea typeface="华文中宋" panose="02010600040101010101" pitchFamily="2" charset="-122"/>
              </a:rPr>
              <a:t>编程</a:t>
            </a:r>
            <a:r>
              <a:rPr lang="en-US" altLang="zh-CN" sz="2400" b="1" dirty="0">
                <a:solidFill>
                  <a:schemeClr val="accent1"/>
                </a:solidFill>
                <a:latin typeface="华文中宋" panose="02010600040101010101" pitchFamily="2" charset="-122"/>
                <a:ea typeface="华文中宋" panose="02010600040101010101" pitchFamily="2" charset="-122"/>
              </a:rPr>
              <a:t>—03day</a:t>
            </a:r>
            <a:endParaRPr lang="zh-CN" altLang="en-US" sz="2400" dirty="0"/>
          </a:p>
        </p:txBody>
      </p:sp>
      <p:sp>
        <p:nvSpPr>
          <p:cNvPr id="3" name="内容占位符 2">
            <a:extLst>
              <a:ext uri="{FF2B5EF4-FFF2-40B4-BE49-F238E27FC236}">
                <a16:creationId xmlns:a16="http://schemas.microsoft.com/office/drawing/2014/main" id="{9BC2DD2A-0062-49C6-943D-9D5C910BD807}"/>
              </a:ext>
            </a:extLst>
          </p:cNvPr>
          <p:cNvSpPr>
            <a:spLocks noGrp="1"/>
          </p:cNvSpPr>
          <p:nvPr>
            <p:ph idx="1"/>
          </p:nvPr>
        </p:nvSpPr>
        <p:spPr/>
        <p:txBody>
          <a:bodyPr>
            <a:normAutofit/>
          </a:bodyPr>
          <a:lstStyle/>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expect</a:t>
            </a:r>
            <a:r>
              <a:rPr lang="zh-CN" altLang="en-US" sz="1600" b="1" dirty="0">
                <a:solidFill>
                  <a:schemeClr val="accent1"/>
                </a:solidFill>
                <a:latin typeface="华文中宋" panose="02010600040101010101" pitchFamily="2" charset="-122"/>
                <a:ea typeface="华文中宋" panose="02010600040101010101" pitchFamily="2" charset="-122"/>
              </a:rPr>
              <a:t>的使用</a:t>
            </a:r>
            <a:r>
              <a:rPr lang="en-US" altLang="zh-CN" sz="1600" b="1" dirty="0">
                <a:solidFill>
                  <a:schemeClr val="accent1"/>
                </a:solidFill>
                <a:latin typeface="华文中宋" panose="02010600040101010101" pitchFamily="2" charset="-122"/>
                <a:ea typeface="华文中宋" panose="02010600040101010101" pitchFamily="2" charset="-122"/>
              </a:rPr>
              <a:t>:expect </a:t>
            </a:r>
            <a:r>
              <a:rPr lang="zh-CN" altLang="en-US" sz="1600" b="1" dirty="0">
                <a:solidFill>
                  <a:schemeClr val="accent1"/>
                </a:solidFill>
                <a:latin typeface="华文中宋" panose="02010600040101010101" pitchFamily="2" charset="-122"/>
                <a:ea typeface="华文中宋" panose="02010600040101010101" pitchFamily="2" charset="-122"/>
              </a:rPr>
              <a:t>自动交互式语言 </a:t>
            </a:r>
            <a:r>
              <a:rPr lang="en-US" altLang="zh-CN" sz="1600" b="1" dirty="0" err="1">
                <a:solidFill>
                  <a:schemeClr val="accent1"/>
                </a:solidFill>
                <a:latin typeface="华文中宋" panose="02010600040101010101" pitchFamily="2" charset="-122"/>
                <a:ea typeface="华文中宋" panose="02010600040101010101" pitchFamily="2" charset="-122"/>
              </a:rPr>
              <a:t>sudo</a:t>
            </a:r>
            <a:r>
              <a:rPr lang="en-US" altLang="zh-CN" sz="1600" b="1" dirty="0">
                <a:solidFill>
                  <a:schemeClr val="accent1"/>
                </a:solidFill>
                <a:latin typeface="华文中宋" panose="02010600040101010101" pitchFamily="2" charset="-122"/>
                <a:ea typeface="华文中宋" panose="02010600040101010101" pitchFamily="2" charset="-122"/>
              </a:rPr>
              <a:t> apt install expect -y </a:t>
            </a:r>
          </a:p>
          <a:p>
            <a:pPr marL="0" indent="0">
              <a:buNone/>
            </a:pPr>
            <a:r>
              <a:rPr lang="zh-CN" altLang="en-US" sz="1600" b="1" dirty="0">
                <a:solidFill>
                  <a:schemeClr val="accent1"/>
                </a:solidFill>
                <a:latin typeface="华文中宋" panose="02010600040101010101" pitchFamily="2" charset="-122"/>
                <a:ea typeface="华文中宋" panose="02010600040101010101" pitchFamily="2" charset="-122"/>
              </a:rPr>
              <a:t>指令</a:t>
            </a:r>
            <a:r>
              <a:rPr lang="en-US" altLang="zh-CN" sz="1600" b="1" dirty="0">
                <a:solidFill>
                  <a:schemeClr val="accent1"/>
                </a:solidFill>
                <a:latin typeface="华文中宋" panose="02010600040101010101" pitchFamily="2" charset="-122"/>
                <a:ea typeface="华文中宋" panose="02010600040101010101" pitchFamily="2" charset="-122"/>
              </a:rPr>
              <a:t>:send   </a:t>
            </a:r>
            <a:r>
              <a:rPr lang="zh-CN" altLang="en-US" sz="1600" b="1" dirty="0">
                <a:solidFill>
                  <a:schemeClr val="accent1"/>
                </a:solidFill>
                <a:latin typeface="华文中宋" panose="02010600040101010101" pitchFamily="2" charset="-122"/>
                <a:ea typeface="华文中宋" panose="02010600040101010101" pitchFamily="2" charset="-122"/>
              </a:rPr>
              <a:t>执行交互动作，将交互要执行的动作进行输入给交互指令</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Interact: </a:t>
            </a:r>
            <a:r>
              <a:rPr lang="zh-CN" altLang="en-US" sz="1600" b="1" dirty="0">
                <a:solidFill>
                  <a:schemeClr val="accent1"/>
                </a:solidFill>
                <a:latin typeface="华文中宋" panose="02010600040101010101" pitchFamily="2" charset="-122"/>
                <a:ea typeface="华文中宋" panose="02010600040101010101" pitchFamily="2" charset="-122"/>
              </a:rPr>
              <a:t>执行完后保持交互状态，把控制权交给控制台</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err="1">
                <a:solidFill>
                  <a:schemeClr val="accent1"/>
                </a:solidFill>
                <a:latin typeface="华文中宋" panose="02010600040101010101" pitchFamily="2" charset="-122"/>
                <a:ea typeface="华文中宋" panose="02010600040101010101" pitchFamily="2" charset="-122"/>
              </a:rPr>
              <a:t>exp_continue</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继续执行接下来的交互操作</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argv</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 </a:t>
            </a:r>
            <a:r>
              <a:rPr lang="en-US" altLang="zh-CN" sz="1600" b="1" dirty="0">
                <a:solidFill>
                  <a:schemeClr val="accent1"/>
                </a:solidFill>
                <a:latin typeface="华文中宋" panose="02010600040101010101" pitchFamily="2" charset="-122"/>
                <a:ea typeface="华文中宋" panose="02010600040101010101" pitchFamily="2" charset="-122"/>
              </a:rPr>
              <a:t>[ ;index $</a:t>
            </a:r>
            <a:r>
              <a:rPr lang="en-US" altLang="zh-CN" sz="1600" b="1" dirty="0" err="1">
                <a:solidFill>
                  <a:schemeClr val="accent1"/>
                </a:solidFill>
                <a:latin typeface="华文中宋" panose="02010600040101010101" pitchFamily="2" charset="-122"/>
                <a:ea typeface="华文中宋" panose="02010600040101010101" pitchFamily="2" charset="-122"/>
              </a:rPr>
              <a:t>argv</a:t>
            </a:r>
            <a:r>
              <a:rPr lang="en-US" altLang="zh-CN" sz="1600" b="1" dirty="0">
                <a:solidFill>
                  <a:schemeClr val="accent1"/>
                </a:solidFill>
                <a:latin typeface="华文中宋" panose="02010600040101010101" pitchFamily="2" charset="-122"/>
                <a:ea typeface="华文中宋" panose="02010600040101010101" pitchFamily="2" charset="-122"/>
              </a:rPr>
              <a:t> 0 ] </a:t>
            </a:r>
            <a:r>
              <a:rPr lang="zh-CN" altLang="en-US" sz="1600" b="1" dirty="0">
                <a:solidFill>
                  <a:schemeClr val="accent1"/>
                </a:solidFill>
                <a:latin typeface="华文中宋" panose="02010600040101010101" pitchFamily="2" charset="-122"/>
                <a:ea typeface="华文中宋" panose="02010600040101010101" pitchFamily="2" charset="-122"/>
              </a:rPr>
              <a:t>用来接收外界传过来的参数</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Expect: </a:t>
            </a:r>
            <a:r>
              <a:rPr lang="zh-CN" altLang="en-US" sz="1600" b="1" dirty="0">
                <a:solidFill>
                  <a:schemeClr val="accent1"/>
                </a:solidFill>
                <a:latin typeface="华文中宋" panose="02010600040101010101" pitchFamily="2" charset="-122"/>
                <a:ea typeface="华文中宋" panose="02010600040101010101" pitchFamily="2" charset="-122"/>
              </a:rPr>
              <a:t>判断输出结果是否包含某项字符串，没有则立即返回，否则就等待一段时间后返回，等待时间通过</a:t>
            </a:r>
            <a:r>
              <a:rPr lang="en-US" altLang="zh-CN" sz="1600" b="1" dirty="0">
                <a:solidFill>
                  <a:schemeClr val="accent1"/>
                </a:solidFill>
                <a:latin typeface="华文中宋" panose="02010600040101010101" pitchFamily="2" charset="-122"/>
                <a:ea typeface="华文中宋" panose="02010600040101010101" pitchFamily="2" charset="-122"/>
              </a:rPr>
              <a:t>timeout </a:t>
            </a:r>
            <a:r>
              <a:rPr lang="zh-CN" altLang="en-US" sz="1600" b="1" dirty="0">
                <a:solidFill>
                  <a:schemeClr val="accent1"/>
                </a:solidFill>
                <a:latin typeface="华文中宋" panose="02010600040101010101" pitchFamily="2" charset="-122"/>
                <a:ea typeface="华文中宋" panose="02010600040101010101" pitchFamily="2" charset="-122"/>
              </a:rPr>
              <a:t>设定</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、正则表达式</a:t>
            </a:r>
            <a:r>
              <a:rPr lang="en-US" altLang="zh-CN" sz="1600" b="1" dirty="0">
                <a:solidFill>
                  <a:schemeClr val="accent1"/>
                </a:solidFill>
                <a:latin typeface="华文中宋" panose="02010600040101010101" pitchFamily="2" charset="-122"/>
                <a:ea typeface="华文中宋" panose="02010600040101010101" pitchFamily="2" charset="-122"/>
              </a:rPr>
              <a:t>: grep </a:t>
            </a:r>
            <a:r>
              <a:rPr lang="en-US" altLang="zh-CN" sz="1600" b="1" dirty="0" err="1">
                <a:solidFill>
                  <a:schemeClr val="accent1"/>
                </a:solidFill>
                <a:latin typeface="华文中宋" panose="02010600040101010101" pitchFamily="2" charset="-122"/>
                <a:ea typeface="华文中宋" panose="02010600040101010101" pitchFamily="2" charset="-122"/>
              </a:rPr>
              <a:t>r..t</a:t>
            </a:r>
            <a:r>
              <a:rPr lang="en-US" altLang="zh-CN" sz="1600" b="1" dirty="0">
                <a:solidFill>
                  <a:schemeClr val="accent1"/>
                </a:solidFill>
                <a:latin typeface="华文中宋" panose="02010600040101010101" pitchFamily="2" charset="-122"/>
                <a:ea typeface="华文中宋" panose="02010600040101010101" pitchFamily="2" charset="-122"/>
              </a:rPr>
              <a:t> passwd  </a:t>
            </a:r>
            <a:r>
              <a:rPr lang="zh-CN" altLang="en-US" sz="1600" b="1" dirty="0">
                <a:solidFill>
                  <a:schemeClr val="accent1"/>
                </a:solidFill>
                <a:latin typeface="华文中宋" panose="02010600040101010101" pitchFamily="2" charset="-122"/>
                <a:ea typeface="华文中宋" panose="02010600040101010101" pitchFamily="2" charset="-122"/>
              </a:rPr>
              <a:t>找出</a:t>
            </a:r>
            <a:r>
              <a:rPr lang="en-US" altLang="zh-CN" sz="1600" b="1" dirty="0">
                <a:solidFill>
                  <a:schemeClr val="accent1"/>
                </a:solidFill>
                <a:latin typeface="华文中宋" panose="02010600040101010101" pitchFamily="2" charset="-122"/>
                <a:ea typeface="华文中宋" panose="02010600040101010101" pitchFamily="2" charset="-122"/>
              </a:rPr>
              <a:t>r</a:t>
            </a:r>
            <a:r>
              <a:rPr lang="zh-CN" altLang="en-US" sz="1600" b="1" dirty="0">
                <a:solidFill>
                  <a:schemeClr val="accent1"/>
                </a:solidFill>
                <a:latin typeface="华文中宋" panose="02010600040101010101" pitchFamily="2" charset="-122"/>
                <a:ea typeface="华文中宋" panose="02010600040101010101" pitchFamily="2" charset="-122"/>
              </a:rPr>
              <a:t>开头</a:t>
            </a:r>
            <a:r>
              <a:rPr lang="en-US" altLang="zh-CN" sz="1600" b="1" dirty="0">
                <a:solidFill>
                  <a:schemeClr val="accent1"/>
                </a:solidFill>
                <a:latin typeface="华文中宋" panose="02010600040101010101" pitchFamily="2" charset="-122"/>
                <a:ea typeface="华文中宋" panose="02010600040101010101" pitchFamily="2" charset="-122"/>
              </a:rPr>
              <a:t>t</a:t>
            </a:r>
            <a:r>
              <a:rPr lang="zh-CN" altLang="en-US" sz="1600" b="1" dirty="0">
                <a:solidFill>
                  <a:schemeClr val="accent1"/>
                </a:solidFill>
                <a:latin typeface="华文中宋" panose="02010600040101010101" pitchFamily="2" charset="-122"/>
                <a:ea typeface="华文中宋" panose="02010600040101010101" pitchFamily="2" charset="-122"/>
              </a:rPr>
              <a:t>结尾的 或者可以写 </a:t>
            </a:r>
            <a:r>
              <a:rPr lang="en-US" altLang="zh-CN" sz="1600" b="1" dirty="0">
                <a:solidFill>
                  <a:schemeClr val="accent1"/>
                </a:solidFill>
                <a:latin typeface="华文中宋" panose="02010600040101010101" pitchFamily="2" charset="-122"/>
                <a:ea typeface="华文中宋" panose="02010600040101010101" pitchFamily="2" charset="-122"/>
              </a:rPr>
              <a:t>grep ^r.*t passwd</a:t>
            </a:r>
            <a:endParaRPr lang="zh-CN" altLang="en-US" sz="1600" dirty="0"/>
          </a:p>
        </p:txBody>
      </p:sp>
    </p:spTree>
    <p:extLst>
      <p:ext uri="{BB962C8B-B14F-4D97-AF65-F5344CB8AC3E}">
        <p14:creationId xmlns:p14="http://schemas.microsoft.com/office/powerpoint/2010/main" val="11924036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5895B7-EC8D-4A54-AD62-AAE68C5D5084}"/>
              </a:ext>
            </a:extLst>
          </p:cNvPr>
          <p:cNvSpPr>
            <a:spLocks noGrp="1"/>
          </p:cNvSpPr>
          <p:nvPr>
            <p:ph type="title"/>
          </p:nvPr>
        </p:nvSpPr>
        <p:spPr/>
        <p:txBody>
          <a:bodyPr>
            <a:normAutofit/>
          </a:bodyPr>
          <a:lstStyle/>
          <a:p>
            <a:pPr algn="ctr"/>
            <a:r>
              <a:rPr lang="en-US" altLang="zh-CN" sz="2400" b="1" dirty="0">
                <a:solidFill>
                  <a:schemeClr val="accent1"/>
                </a:solidFill>
                <a:latin typeface="华文中宋" panose="02010600040101010101" pitchFamily="2" charset="-122"/>
                <a:ea typeface="华文中宋" panose="02010600040101010101" pitchFamily="2" charset="-122"/>
              </a:rPr>
              <a:t>Shell</a:t>
            </a:r>
            <a:r>
              <a:rPr lang="zh-CN" altLang="en-US" sz="2400" b="1" dirty="0">
                <a:solidFill>
                  <a:schemeClr val="accent1"/>
                </a:solidFill>
                <a:latin typeface="华文中宋" panose="02010600040101010101" pitchFamily="2" charset="-122"/>
                <a:ea typeface="华文中宋" panose="02010600040101010101" pitchFamily="2" charset="-122"/>
              </a:rPr>
              <a:t>编程</a:t>
            </a:r>
            <a:r>
              <a:rPr lang="en-US" altLang="zh-CN" sz="2400" b="1" dirty="0">
                <a:solidFill>
                  <a:schemeClr val="accent1"/>
                </a:solidFill>
                <a:latin typeface="华文中宋" panose="02010600040101010101" pitchFamily="2" charset="-122"/>
                <a:ea typeface="华文中宋" panose="02010600040101010101" pitchFamily="2" charset="-122"/>
              </a:rPr>
              <a:t>—04day</a:t>
            </a:r>
            <a:endParaRPr lang="zh-CN" altLang="en-US" sz="2400" dirty="0">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4A102121-0B4E-4885-B7AA-0DB11AE8BE85}"/>
              </a:ext>
            </a:extLst>
          </p:cNvPr>
          <p:cNvSpPr>
            <a:spLocks noGrp="1"/>
          </p:cNvSpPr>
          <p:nvPr>
            <p:ph idx="1"/>
          </p:nvPr>
        </p:nvSpPr>
        <p:spPr/>
        <p:txBody>
          <a:bodyPr>
            <a:normAutofit/>
          </a:bodyPr>
          <a:lstStyle/>
          <a:p>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、数组</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普通数组、关联数组</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array[0]=hello array[1]=world  (2)</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array=(hello ,world)   (3)</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array=`cat 1.txt`  </a:t>
            </a:r>
          </a:p>
          <a:p>
            <a:r>
              <a:rPr lang="zh-CN" altLang="en-US" sz="1600" b="1" dirty="0">
                <a:solidFill>
                  <a:schemeClr val="accent1"/>
                </a:solidFill>
                <a:latin typeface="华文中宋" panose="02010600040101010101" pitchFamily="2" charset="-122"/>
                <a:ea typeface="华文中宋" panose="02010600040101010101" pitchFamily="2" charset="-122"/>
              </a:rPr>
              <a:t>这三种方式都可以定义普通数组</a:t>
            </a:r>
            <a:endParaRPr lang="en-US" altLang="zh-CN" sz="1600" b="1" dirty="0">
              <a:solidFill>
                <a:schemeClr val="accent1"/>
              </a:solidFill>
              <a:latin typeface="华文中宋" panose="02010600040101010101" pitchFamily="2" charset="-122"/>
              <a:ea typeface="华文中宋" panose="02010600040101010101" pitchFamily="2" charset="-122"/>
            </a:endParaRPr>
          </a:p>
          <a:p>
            <a:endParaRPr lang="en-US" altLang="zh-CN" sz="1600" b="1" dirty="0">
              <a:solidFill>
                <a:schemeClr val="accent1"/>
              </a:solidFill>
              <a:latin typeface="华文中宋" panose="02010600040101010101" pitchFamily="2" charset="-122"/>
              <a:ea typeface="华文中宋" panose="02010600040101010101" pitchFamily="2" charset="-122"/>
            </a:endParaRPr>
          </a:p>
          <a:p>
            <a:endParaRPr lang="en-US" altLang="zh-CN" sz="1600" b="1" dirty="0">
              <a:solidFill>
                <a:schemeClr val="accent1"/>
              </a:solidFill>
              <a:latin typeface="华文中宋" panose="02010600040101010101" pitchFamily="2" charset="-122"/>
              <a:ea typeface="华文中宋" panose="02010600040101010101" pitchFamily="2" charset="-122"/>
            </a:endParaRPr>
          </a:p>
          <a:p>
            <a:endParaRPr lang="en-US" altLang="zh-CN" sz="1600" b="1" dirty="0">
              <a:solidFill>
                <a:schemeClr val="accent1"/>
              </a:solidFill>
              <a:latin typeface="华文中宋" panose="02010600040101010101" pitchFamily="2" charset="-122"/>
              <a:ea typeface="华文中宋" panose="02010600040101010101" pitchFamily="2" charset="-122"/>
            </a:endParaRPr>
          </a:p>
          <a:p>
            <a:endParaRPr lang="en-US" altLang="zh-CN" sz="1600" b="1" dirty="0">
              <a:solidFill>
                <a:schemeClr val="accent1"/>
              </a:solidFill>
              <a:latin typeface="华文中宋" panose="02010600040101010101" pitchFamily="2" charset="-122"/>
              <a:ea typeface="华文中宋" panose="02010600040101010101" pitchFamily="2" charset="-122"/>
            </a:endParaRPr>
          </a:p>
          <a:p>
            <a:endParaRPr lang="en-US" altLang="zh-CN" sz="1600" b="1" dirty="0">
              <a:solidFill>
                <a:schemeClr val="accent1"/>
              </a:solidFill>
              <a:latin typeface="华文中宋" panose="02010600040101010101" pitchFamily="2" charset="-122"/>
              <a:ea typeface="华文中宋" panose="02010600040101010101" pitchFamily="2" charset="-122"/>
            </a:endParaRPr>
          </a:p>
          <a:p>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、定义关联数组的步骤</a:t>
            </a:r>
            <a:r>
              <a:rPr lang="en-US" altLang="zh-CN"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(1)</a:t>
            </a:r>
            <a:r>
              <a:rPr lang="zh-CN" altLang="en-US"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、首先声明关联数组 </a:t>
            </a:r>
            <a:r>
              <a:rPr lang="en-US" altLang="zh-CN"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declare -A  asso_array1 </a:t>
            </a:r>
          </a:p>
          <a:p>
            <a:r>
              <a:rPr lang="en-US" altLang="zh-CN"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(2)</a:t>
            </a:r>
            <a:r>
              <a:rPr lang="zh-CN" altLang="en-US"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、数组赋值</a:t>
            </a:r>
            <a:r>
              <a:rPr lang="en-US" altLang="zh-CN"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一次赋一个值</a:t>
            </a:r>
            <a:r>
              <a:rPr lang="en-US" altLang="zh-CN"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1600" b="1" dirty="0" err="1">
                <a:solidFill>
                  <a:schemeClr val="accent1"/>
                </a:solidFill>
                <a:latin typeface="华文中宋" panose="02010600040101010101" pitchFamily="2" charset="-122"/>
                <a:ea typeface="华文中宋" panose="02010600040101010101" pitchFamily="2" charset="-122"/>
                <a:sym typeface="Wingdings" panose="05000000000000000000" pitchFamily="2" charset="2"/>
              </a:rPr>
              <a:t>asso_array</a:t>
            </a:r>
            <a:r>
              <a:rPr lang="en-US" altLang="zh-CN"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[hello]=line</a:t>
            </a:r>
          </a:p>
          <a:p>
            <a:r>
              <a:rPr lang="en-US" altLang="zh-CN"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(3)</a:t>
            </a:r>
            <a:r>
              <a:rPr lang="zh-CN" altLang="en-US"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、数组赋值</a:t>
            </a:r>
            <a:r>
              <a:rPr lang="en-US" altLang="zh-CN"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一次赋多个值</a:t>
            </a:r>
            <a:r>
              <a:rPr lang="en-US" altLang="zh-CN" sz="1600" b="1" dirty="0">
                <a:solidFill>
                  <a:schemeClr val="accent1"/>
                </a:solidFill>
                <a:latin typeface="华文中宋" panose="02010600040101010101" pitchFamily="2" charset="-122"/>
                <a:ea typeface="华文中宋" panose="02010600040101010101" pitchFamily="2" charset="-122"/>
                <a:sym typeface="Wingdings" panose="05000000000000000000" pitchFamily="2" charset="2"/>
              </a:rPr>
              <a:t>) asso_aray1=([hello]=world [loss]=get)</a:t>
            </a:r>
            <a:endParaRPr lang="zh-CN" altLang="en-US" sz="1600" dirty="0"/>
          </a:p>
        </p:txBody>
      </p:sp>
      <p:pic>
        <p:nvPicPr>
          <p:cNvPr id="5" name="图片 4">
            <a:extLst>
              <a:ext uri="{FF2B5EF4-FFF2-40B4-BE49-F238E27FC236}">
                <a16:creationId xmlns:a16="http://schemas.microsoft.com/office/drawing/2014/main" id="{24AA48BD-2BBF-4ACC-9A75-AA412ACFE331}"/>
              </a:ext>
            </a:extLst>
          </p:cNvPr>
          <p:cNvPicPr>
            <a:picLocks noChangeAspect="1"/>
          </p:cNvPicPr>
          <p:nvPr/>
        </p:nvPicPr>
        <p:blipFill>
          <a:blip r:embed="rId2"/>
          <a:stretch>
            <a:fillRect/>
          </a:stretch>
        </p:blipFill>
        <p:spPr>
          <a:xfrm>
            <a:off x="838200" y="2911841"/>
            <a:ext cx="5128704" cy="2027096"/>
          </a:xfrm>
          <a:prstGeom prst="rect">
            <a:avLst/>
          </a:prstGeom>
        </p:spPr>
      </p:pic>
    </p:spTree>
    <p:extLst>
      <p:ext uri="{BB962C8B-B14F-4D97-AF65-F5344CB8AC3E}">
        <p14:creationId xmlns:p14="http://schemas.microsoft.com/office/powerpoint/2010/main" val="31299118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5A81A-6D2F-47BD-BEA0-55A10FDE28C7}"/>
              </a:ext>
            </a:extLst>
          </p:cNvPr>
          <p:cNvSpPr>
            <a:spLocks noGrp="1"/>
          </p:cNvSpPr>
          <p:nvPr>
            <p:ph type="title"/>
          </p:nvPr>
        </p:nvSpPr>
        <p:spPr/>
        <p:txBody>
          <a:bodyPr>
            <a:normAutofit/>
          </a:bodyPr>
          <a:lstStyle/>
          <a:p>
            <a:pPr algn="ctr"/>
            <a:r>
              <a:rPr lang="en-US" altLang="zh-CN" sz="2400" b="1" dirty="0">
                <a:solidFill>
                  <a:schemeClr val="accent1"/>
                </a:solidFill>
                <a:latin typeface="华文中宋" panose="02010600040101010101" pitchFamily="2" charset="-122"/>
                <a:ea typeface="华文中宋" panose="02010600040101010101" pitchFamily="2" charset="-122"/>
              </a:rPr>
              <a:t>Shell</a:t>
            </a:r>
            <a:r>
              <a:rPr lang="zh-CN" altLang="en-US" sz="2400" b="1" dirty="0">
                <a:solidFill>
                  <a:schemeClr val="accent1"/>
                </a:solidFill>
                <a:latin typeface="华文中宋" panose="02010600040101010101" pitchFamily="2" charset="-122"/>
                <a:ea typeface="华文中宋" panose="02010600040101010101" pitchFamily="2" charset="-122"/>
              </a:rPr>
              <a:t>编程</a:t>
            </a:r>
            <a:r>
              <a:rPr lang="en-US" altLang="zh-CN" sz="2400" b="1" dirty="0">
                <a:solidFill>
                  <a:schemeClr val="accent1"/>
                </a:solidFill>
                <a:latin typeface="华文中宋" panose="02010600040101010101" pitchFamily="2" charset="-122"/>
                <a:ea typeface="华文中宋" panose="02010600040101010101" pitchFamily="2" charset="-122"/>
              </a:rPr>
              <a:t>—04day</a:t>
            </a:r>
            <a:endParaRPr lang="zh-CN" altLang="en-US" sz="2400" dirty="0"/>
          </a:p>
        </p:txBody>
      </p:sp>
      <p:sp>
        <p:nvSpPr>
          <p:cNvPr id="3" name="内容占位符 2">
            <a:extLst>
              <a:ext uri="{FF2B5EF4-FFF2-40B4-BE49-F238E27FC236}">
                <a16:creationId xmlns:a16="http://schemas.microsoft.com/office/drawing/2014/main" id="{A69CC8B8-05CA-426A-BF41-DEEF26A96B84}"/>
              </a:ext>
            </a:extLst>
          </p:cNvPr>
          <p:cNvSpPr>
            <a:spLocks noGrp="1"/>
          </p:cNvSpPr>
          <p:nvPr>
            <p:ph idx="1"/>
          </p:nvPr>
        </p:nvSpPr>
        <p:spPr/>
        <p:txBody>
          <a:bodyPr>
            <a:normAutofit/>
          </a:bodyPr>
          <a:lstStyle/>
          <a:p>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、取出一个目录下目录和文件 </a:t>
            </a:r>
            <a:r>
              <a:rPr lang="en-US" altLang="zh-CN" sz="1600" b="1" dirty="0" err="1">
                <a:solidFill>
                  <a:schemeClr val="accent1"/>
                </a:solidFill>
                <a:latin typeface="华文中宋" panose="02010600040101010101" pitchFamily="2" charset="-122"/>
                <a:ea typeface="华文中宋" panose="02010600040101010101" pitchFamily="2" charset="-122"/>
              </a:rPr>
              <a:t>dirname</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和 </a:t>
            </a:r>
            <a:r>
              <a:rPr lang="en-US" altLang="zh-CN" sz="1600" b="1" dirty="0" err="1">
                <a:solidFill>
                  <a:schemeClr val="accent1"/>
                </a:solidFill>
                <a:latin typeface="华文中宋" panose="02010600040101010101" pitchFamily="2" charset="-122"/>
                <a:ea typeface="华文中宋" panose="02010600040101010101" pitchFamily="2" charset="-122"/>
              </a:rPr>
              <a:t>basename</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A=/root/Desktop/shell/mem.txt</a:t>
            </a:r>
          </a:p>
          <a:p>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、函数的定义</a:t>
            </a:r>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hello(){ }    (2)</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function world(){ }  </a:t>
            </a:r>
            <a:r>
              <a:rPr lang="zh-CN" altLang="en-US" sz="1600" b="1" dirty="0">
                <a:solidFill>
                  <a:schemeClr val="accent1"/>
                </a:solidFill>
                <a:latin typeface="华文中宋" panose="02010600040101010101" pitchFamily="2" charset="-122"/>
                <a:ea typeface="华文中宋" panose="02010600040101010101" pitchFamily="2" charset="-122"/>
              </a:rPr>
              <a:t>两种定义方式</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3</a:t>
            </a:r>
            <a:r>
              <a:rPr lang="zh-CN" altLang="en-US" sz="1600" b="1" dirty="0">
                <a:solidFill>
                  <a:schemeClr val="accent1"/>
                </a:solidFill>
                <a:latin typeface="华文中宋" panose="02010600040101010101" pitchFamily="2" charset="-122"/>
                <a:ea typeface="华文中宋" panose="02010600040101010101" pitchFamily="2" charset="-122"/>
              </a:rPr>
              <a:t>、调用</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退出</a:t>
            </a:r>
            <a:r>
              <a:rPr lang="en-US" altLang="zh-CN" sz="1600" b="1" dirty="0">
                <a:solidFill>
                  <a:schemeClr val="accent1"/>
                </a:solidFill>
                <a:latin typeface="华文中宋" panose="02010600040101010101" pitchFamily="2" charset="-122"/>
                <a:ea typeface="华文中宋" panose="02010600040101010101" pitchFamily="2" charset="-122"/>
              </a:rPr>
              <a:t>vim</a:t>
            </a:r>
            <a:r>
              <a:rPr lang="zh-CN" altLang="en-US" sz="1600" b="1" dirty="0">
                <a:solidFill>
                  <a:schemeClr val="accent1"/>
                </a:solidFill>
                <a:latin typeface="华文中宋" panose="02010600040101010101" pitchFamily="2" charset="-122"/>
                <a:ea typeface="华文中宋" panose="02010600040101010101" pitchFamily="2" charset="-122"/>
              </a:rPr>
              <a:t>编辑器 </a:t>
            </a:r>
            <a:r>
              <a:rPr lang="en-US" altLang="zh-CN" sz="1600" b="1" dirty="0">
                <a:solidFill>
                  <a:schemeClr val="accent1"/>
                </a:solidFill>
                <a:latin typeface="华文中宋" panose="02010600040101010101" pitchFamily="2" charset="-122"/>
                <a:ea typeface="华文中宋" panose="02010600040101010101" pitchFamily="2" charset="-122"/>
              </a:rPr>
              <a:t>source </a:t>
            </a:r>
            <a:r>
              <a:rPr lang="en-US" altLang="zh-CN" sz="1600" b="1" dirty="0" err="1">
                <a:solidFill>
                  <a:schemeClr val="accent1"/>
                </a:solidFill>
                <a:latin typeface="华文中宋" panose="02010600040101010101" pitchFamily="2" charset="-122"/>
                <a:ea typeface="华文中宋" panose="02010600040101010101" pitchFamily="2" charset="-122"/>
              </a:rPr>
              <a:t>sh</a:t>
            </a:r>
            <a:r>
              <a:rPr lang="zh-CN" altLang="en-US" sz="1600" b="1" dirty="0">
                <a:solidFill>
                  <a:schemeClr val="accent1"/>
                </a:solidFill>
                <a:latin typeface="华文中宋" panose="02010600040101010101" pitchFamily="2" charset="-122"/>
                <a:ea typeface="华文中宋" panose="02010600040101010101" pitchFamily="2" charset="-122"/>
              </a:rPr>
              <a:t>脚本名  再直接通过函数的名字就可以调用对应的函数</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4</a:t>
            </a:r>
            <a:r>
              <a:rPr lang="zh-CN" altLang="en-US" sz="1600" b="1" dirty="0">
                <a:solidFill>
                  <a:schemeClr val="accent1"/>
                </a:solidFill>
                <a:latin typeface="华文中宋" panose="02010600040101010101" pitchFamily="2" charset="-122"/>
                <a:ea typeface="华文中宋" panose="02010600040101010101" pitchFamily="2" charset="-122"/>
              </a:rPr>
              <a:t>、如果两个不同的脚本中有相同的函数名的话那么，以最后一次的脚本为标准去调用相应的函数</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5</a:t>
            </a:r>
            <a:r>
              <a:rPr lang="zh-CN" altLang="en-US" sz="1600" b="1" dirty="0">
                <a:solidFill>
                  <a:schemeClr val="accent1"/>
                </a:solidFill>
                <a:latin typeface="华文中宋" panose="02010600040101010101" pitchFamily="2" charset="-122"/>
                <a:ea typeface="华文中宋" panose="02010600040101010101" pitchFamily="2" charset="-122"/>
              </a:rPr>
              <a:t>、要是函数的某个用户下全部生效，可以在</a:t>
            </a:r>
            <a:r>
              <a:rPr lang="en-US" altLang="zh-CN" sz="1600" b="1" dirty="0" err="1">
                <a:solidFill>
                  <a:schemeClr val="accent1"/>
                </a:solidFill>
                <a:latin typeface="华文中宋" panose="02010600040101010101" pitchFamily="2" charset="-122"/>
                <a:ea typeface="华文中宋" panose="02010600040101010101" pitchFamily="2" charset="-122"/>
              </a:rPr>
              <a:t>bashrc</a:t>
            </a:r>
            <a:r>
              <a:rPr lang="zh-CN" altLang="en-US" sz="1600" b="1" dirty="0">
                <a:solidFill>
                  <a:schemeClr val="accent1"/>
                </a:solidFill>
                <a:latin typeface="华文中宋" panose="02010600040101010101" pitchFamily="2" charset="-122"/>
                <a:ea typeface="华文中宋" panose="02010600040101010101" pitchFamily="2" charset="-122"/>
              </a:rPr>
              <a:t>中进行函数的定义，在</a:t>
            </a:r>
            <a:r>
              <a:rPr lang="en-US" altLang="zh-CN" sz="1600" b="1" dirty="0">
                <a:solidFill>
                  <a:schemeClr val="accent1"/>
                </a:solidFill>
                <a:latin typeface="华文中宋" panose="02010600040101010101" pitchFamily="2" charset="-122"/>
                <a:ea typeface="华文中宋" panose="02010600040101010101" pitchFamily="2" charset="-122"/>
              </a:rPr>
              <a:t>source</a:t>
            </a:r>
            <a:r>
              <a:rPr lang="zh-CN" altLang="en-US" sz="1600" b="1" dirty="0">
                <a:solidFill>
                  <a:schemeClr val="accent1"/>
                </a:solidFill>
                <a:latin typeface="华文中宋" panose="02010600040101010101" pitchFamily="2" charset="-122"/>
                <a:ea typeface="华文中宋" panose="02010600040101010101" pitchFamily="2" charset="-122"/>
              </a:rPr>
              <a:t>下即可进行函数的任意调用</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6</a:t>
            </a:r>
            <a:r>
              <a:rPr lang="zh-CN" altLang="en-US" sz="1600" b="1" dirty="0">
                <a:solidFill>
                  <a:schemeClr val="accent1"/>
                </a:solidFill>
                <a:latin typeface="华文中宋" panose="02010600040101010101" pitchFamily="2" charset="-122"/>
                <a:ea typeface="华文中宋" panose="02010600040101010101" pitchFamily="2" charset="-122"/>
              </a:rPr>
              <a:t>、在脚本中调用函数</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直接写函数名就可以   不用</a:t>
            </a:r>
            <a:r>
              <a:rPr lang="en-US" altLang="zh-CN" sz="1600" b="1" dirty="0">
                <a:solidFill>
                  <a:schemeClr val="accent1"/>
                </a:solidFill>
                <a:latin typeface="华文中宋" panose="02010600040101010101" pitchFamily="2" charset="-122"/>
                <a:ea typeface="华文中宋" panose="02010600040101010101" pitchFamily="2" charset="-122"/>
              </a:rPr>
              <a:t>()</a:t>
            </a:r>
          </a:p>
        </p:txBody>
      </p:sp>
      <p:pic>
        <p:nvPicPr>
          <p:cNvPr id="5" name="图片 4">
            <a:extLst>
              <a:ext uri="{FF2B5EF4-FFF2-40B4-BE49-F238E27FC236}">
                <a16:creationId xmlns:a16="http://schemas.microsoft.com/office/drawing/2014/main" id="{A2299AEA-EB7D-42A4-9876-5101F5038B96}"/>
              </a:ext>
            </a:extLst>
          </p:cNvPr>
          <p:cNvPicPr>
            <a:picLocks noChangeAspect="1"/>
          </p:cNvPicPr>
          <p:nvPr/>
        </p:nvPicPr>
        <p:blipFill>
          <a:blip r:embed="rId2"/>
          <a:stretch>
            <a:fillRect/>
          </a:stretch>
        </p:blipFill>
        <p:spPr>
          <a:xfrm>
            <a:off x="1095513" y="4892534"/>
            <a:ext cx="3086367" cy="1165961"/>
          </a:xfrm>
          <a:prstGeom prst="rect">
            <a:avLst/>
          </a:prstGeom>
        </p:spPr>
      </p:pic>
      <p:pic>
        <p:nvPicPr>
          <p:cNvPr id="7" name="图片 6">
            <a:extLst>
              <a:ext uri="{FF2B5EF4-FFF2-40B4-BE49-F238E27FC236}">
                <a16:creationId xmlns:a16="http://schemas.microsoft.com/office/drawing/2014/main" id="{4625B773-DE64-4CAA-B0D5-982845452055}"/>
              </a:ext>
            </a:extLst>
          </p:cNvPr>
          <p:cNvPicPr>
            <a:picLocks noChangeAspect="1"/>
          </p:cNvPicPr>
          <p:nvPr/>
        </p:nvPicPr>
        <p:blipFill>
          <a:blip r:embed="rId3"/>
          <a:stretch>
            <a:fillRect/>
          </a:stretch>
        </p:blipFill>
        <p:spPr>
          <a:xfrm>
            <a:off x="4452852" y="4886837"/>
            <a:ext cx="3314987" cy="1425063"/>
          </a:xfrm>
          <a:prstGeom prst="rect">
            <a:avLst/>
          </a:prstGeom>
        </p:spPr>
      </p:pic>
      <p:pic>
        <p:nvPicPr>
          <p:cNvPr id="6" name="图片 5">
            <a:extLst>
              <a:ext uri="{FF2B5EF4-FFF2-40B4-BE49-F238E27FC236}">
                <a16:creationId xmlns:a16="http://schemas.microsoft.com/office/drawing/2014/main" id="{115E7C72-65B1-4B98-ACF8-2B8E09DF272B}"/>
              </a:ext>
            </a:extLst>
          </p:cNvPr>
          <p:cNvPicPr>
            <a:picLocks noChangeAspect="1"/>
          </p:cNvPicPr>
          <p:nvPr/>
        </p:nvPicPr>
        <p:blipFill>
          <a:blip r:embed="rId4"/>
          <a:stretch>
            <a:fillRect/>
          </a:stretch>
        </p:blipFill>
        <p:spPr>
          <a:xfrm>
            <a:off x="4487480" y="2090057"/>
            <a:ext cx="5840250" cy="1105988"/>
          </a:xfrm>
          <a:prstGeom prst="rect">
            <a:avLst/>
          </a:prstGeom>
        </p:spPr>
      </p:pic>
      <p:pic>
        <p:nvPicPr>
          <p:cNvPr id="9" name="图片 8">
            <a:extLst>
              <a:ext uri="{FF2B5EF4-FFF2-40B4-BE49-F238E27FC236}">
                <a16:creationId xmlns:a16="http://schemas.microsoft.com/office/drawing/2014/main" id="{63FB4CF3-8B8E-4C43-AE86-E40F936978EA}"/>
              </a:ext>
            </a:extLst>
          </p:cNvPr>
          <p:cNvPicPr>
            <a:picLocks noChangeAspect="1"/>
          </p:cNvPicPr>
          <p:nvPr/>
        </p:nvPicPr>
        <p:blipFill>
          <a:blip r:embed="rId5"/>
          <a:stretch>
            <a:fillRect/>
          </a:stretch>
        </p:blipFill>
        <p:spPr>
          <a:xfrm>
            <a:off x="6301120" y="4164506"/>
            <a:ext cx="3855846" cy="722331"/>
          </a:xfrm>
          <a:prstGeom prst="rect">
            <a:avLst/>
          </a:prstGeom>
        </p:spPr>
      </p:pic>
    </p:spTree>
    <p:extLst>
      <p:ext uri="{BB962C8B-B14F-4D97-AF65-F5344CB8AC3E}">
        <p14:creationId xmlns:p14="http://schemas.microsoft.com/office/powerpoint/2010/main" val="38882069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80145-BFA2-4C21-8BA2-EB87040B0C44}"/>
              </a:ext>
            </a:extLst>
          </p:cNvPr>
          <p:cNvSpPr>
            <a:spLocks noGrp="1"/>
          </p:cNvSpPr>
          <p:nvPr>
            <p:ph type="title"/>
          </p:nvPr>
        </p:nvSpPr>
        <p:spPr/>
        <p:txBody>
          <a:bodyPr>
            <a:normAutofit/>
          </a:bodyPr>
          <a:lstStyle/>
          <a:p>
            <a:pPr algn="ctr"/>
            <a:r>
              <a:rPr lang="en-US" altLang="zh-CN" sz="2400" b="1" dirty="0">
                <a:solidFill>
                  <a:schemeClr val="accent1"/>
                </a:solidFill>
                <a:latin typeface="华文中宋" panose="02010600040101010101" pitchFamily="2" charset="-122"/>
                <a:ea typeface="华文中宋" panose="02010600040101010101" pitchFamily="2" charset="-122"/>
              </a:rPr>
              <a:t>Shell</a:t>
            </a:r>
            <a:r>
              <a:rPr lang="zh-CN" altLang="en-US" sz="2400" b="1" dirty="0">
                <a:solidFill>
                  <a:schemeClr val="accent1"/>
                </a:solidFill>
                <a:latin typeface="华文中宋" panose="02010600040101010101" pitchFamily="2" charset="-122"/>
                <a:ea typeface="华文中宋" panose="02010600040101010101" pitchFamily="2" charset="-122"/>
              </a:rPr>
              <a:t>编程</a:t>
            </a:r>
            <a:r>
              <a:rPr lang="en-US" altLang="zh-CN" sz="2400" b="1" dirty="0">
                <a:solidFill>
                  <a:schemeClr val="accent1"/>
                </a:solidFill>
                <a:latin typeface="华文中宋" panose="02010600040101010101" pitchFamily="2" charset="-122"/>
                <a:ea typeface="华文中宋" panose="02010600040101010101" pitchFamily="2" charset="-122"/>
              </a:rPr>
              <a:t>—04day</a:t>
            </a:r>
            <a:endParaRPr lang="zh-CN" altLang="en-US" sz="2400" dirty="0"/>
          </a:p>
        </p:txBody>
      </p:sp>
      <p:sp>
        <p:nvSpPr>
          <p:cNvPr id="3" name="内容占位符 2">
            <a:extLst>
              <a:ext uri="{FF2B5EF4-FFF2-40B4-BE49-F238E27FC236}">
                <a16:creationId xmlns:a16="http://schemas.microsoft.com/office/drawing/2014/main" id="{F4D005B2-79FF-4471-9885-953AEB8A2CAA}"/>
              </a:ext>
            </a:extLst>
          </p:cNvPr>
          <p:cNvSpPr>
            <a:spLocks noGrp="1"/>
          </p:cNvSpPr>
          <p:nvPr>
            <p:ph idx="1"/>
          </p:nvPr>
        </p:nvSpPr>
        <p:spPr/>
        <p:txBody>
          <a:bodyPr>
            <a:noAutofit/>
          </a:bodyPr>
          <a:lstStyle/>
          <a:p>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sed</a:t>
            </a:r>
            <a:r>
              <a:rPr lang="zh-CN" altLang="en-US" sz="1600" b="1" dirty="0">
                <a:solidFill>
                  <a:schemeClr val="accent1"/>
                </a:solidFill>
                <a:latin typeface="华文中宋" panose="02010600040101010101" pitchFamily="2" charset="-122"/>
                <a:ea typeface="华文中宋" panose="02010600040101010101" pitchFamily="2" charset="-122"/>
              </a:rPr>
              <a:t>操作</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主要的作用是在文件的外部修改文件的内容</a:t>
            </a:r>
            <a:r>
              <a:rPr lang="en-US" altLang="zh-CN" sz="1600" b="1" dirty="0">
                <a:solidFill>
                  <a:schemeClr val="accent1"/>
                </a:solidFill>
                <a:latin typeface="华文中宋" panose="02010600040101010101" pitchFamily="2" charset="-122"/>
                <a:ea typeface="华文中宋" panose="02010600040101010101" pitchFamily="2" charset="-122"/>
              </a:rPr>
              <a:t>)</a:t>
            </a:r>
          </a:p>
          <a:p>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sed "s/this/self/g" demo.py   </a:t>
            </a:r>
            <a:r>
              <a:rPr lang="zh-CN" altLang="en-US" sz="1600" b="1" dirty="0">
                <a:solidFill>
                  <a:schemeClr val="accent1"/>
                </a:solidFill>
                <a:latin typeface="华文中宋" panose="02010600040101010101" pitchFamily="2" charset="-122"/>
                <a:ea typeface="华文中宋" panose="02010600040101010101" pitchFamily="2" charset="-122"/>
              </a:rPr>
              <a:t>这与</a:t>
            </a:r>
            <a:r>
              <a:rPr lang="en-US" altLang="zh-CN" sz="1600" b="1" dirty="0">
                <a:solidFill>
                  <a:schemeClr val="accent1"/>
                </a:solidFill>
                <a:latin typeface="华文中宋" panose="02010600040101010101" pitchFamily="2" charset="-122"/>
                <a:ea typeface="华文中宋" panose="02010600040101010101" pitchFamily="2" charset="-122"/>
              </a:rPr>
              <a:t>vim</a:t>
            </a:r>
            <a:r>
              <a:rPr lang="zh-CN" altLang="en-US" sz="1600" b="1" dirty="0">
                <a:solidFill>
                  <a:schemeClr val="accent1"/>
                </a:solidFill>
                <a:latin typeface="华文中宋" panose="02010600040101010101" pitchFamily="2" charset="-122"/>
                <a:ea typeface="华文中宋" panose="02010600040101010101" pitchFamily="2" charset="-122"/>
              </a:rPr>
              <a:t>的替换操作一样</a:t>
            </a:r>
          </a:p>
          <a:p>
            <a:r>
              <a:rPr lang="zh-CN" altLang="en-US" sz="1600" b="1" dirty="0">
                <a:solidFill>
                  <a:schemeClr val="accent1"/>
                </a:solidFill>
                <a:latin typeface="华文中宋" panose="02010600040101010101" pitchFamily="2" charset="-122"/>
                <a:ea typeface="华文中宋" panose="02010600040101010101" pitchFamily="2" charset="-122"/>
              </a:rPr>
              <a:t>都是通过正则的形式去进行替换，只是使用的场景不同罢了</a:t>
            </a:r>
          </a:p>
          <a:p>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sed -</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en-US" altLang="zh-CN" sz="1600" b="1" dirty="0">
                <a:solidFill>
                  <a:schemeClr val="accent1"/>
                </a:solidFill>
                <a:latin typeface="华文中宋" panose="02010600040101010101" pitchFamily="2" charset="-122"/>
                <a:ea typeface="华文中宋" panose="02010600040101010101" pitchFamily="2" charset="-122"/>
              </a:rPr>
              <a:t> "s/this/self/g" demo.py</a:t>
            </a:r>
          </a:p>
          <a:p>
            <a:r>
              <a:rPr lang="zh-CN" altLang="en-US" sz="1600" b="1" dirty="0">
                <a:solidFill>
                  <a:schemeClr val="accent1"/>
                </a:solidFill>
                <a:latin typeface="华文中宋" panose="02010600040101010101" pitchFamily="2" charset="-122"/>
                <a:ea typeface="华文中宋" panose="02010600040101010101" pitchFamily="2" charset="-122"/>
              </a:rPr>
              <a:t>加</a:t>
            </a: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参数可以把修改写入到文件中去</a:t>
            </a:r>
          </a:p>
          <a:p>
            <a:r>
              <a:rPr lang="en-US" altLang="zh-CN" sz="1600" b="1" dirty="0">
                <a:solidFill>
                  <a:schemeClr val="accent1"/>
                </a:solidFill>
                <a:latin typeface="华文中宋" panose="02010600040101010101" pitchFamily="2" charset="-122"/>
                <a:ea typeface="华文中宋" panose="02010600040101010101" pitchFamily="2" charset="-122"/>
              </a:rPr>
              <a:t>(3)</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sed -</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en-US" altLang="zh-CN" sz="1600" b="1" dirty="0">
                <a:solidFill>
                  <a:schemeClr val="accent1"/>
                </a:solidFill>
                <a:latin typeface="华文中宋" panose="02010600040101010101" pitchFamily="2" charset="-122"/>
                <a:ea typeface="华文中宋" panose="02010600040101010101" pitchFamily="2" charset="-122"/>
              </a:rPr>
              <a:t> "s/^duck/&amp;my_/g" demo.py </a:t>
            </a:r>
          </a:p>
          <a:p>
            <a:r>
              <a:rPr lang="zh-CN" altLang="en-US" sz="1600" b="1" dirty="0">
                <a:solidFill>
                  <a:schemeClr val="accent1"/>
                </a:solidFill>
                <a:latin typeface="华文中宋" panose="02010600040101010101" pitchFamily="2" charset="-122"/>
                <a:ea typeface="华文中宋" panose="02010600040101010101" pitchFamily="2" charset="-122"/>
              </a:rPr>
              <a:t>其中的</a:t>
            </a:r>
            <a:r>
              <a:rPr lang="en-US" altLang="zh-CN" sz="1600" b="1" dirty="0">
                <a:solidFill>
                  <a:schemeClr val="accent1"/>
                </a:solidFill>
                <a:latin typeface="华文中宋" panose="02010600040101010101" pitchFamily="2" charset="-122"/>
                <a:ea typeface="华文中宋" panose="02010600040101010101" pitchFamily="2" charset="-122"/>
              </a:rPr>
              <a:t>&amp;</a:t>
            </a:r>
            <a:r>
              <a:rPr lang="zh-CN" altLang="en-US" sz="1600" b="1" dirty="0">
                <a:solidFill>
                  <a:schemeClr val="accent1"/>
                </a:solidFill>
                <a:latin typeface="华文中宋" panose="02010600040101010101" pitchFamily="2" charset="-122"/>
                <a:ea typeface="华文中宋" panose="02010600040101010101" pitchFamily="2" charset="-122"/>
              </a:rPr>
              <a:t>表示的是追加，而不是替换了，而</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表示的是在</a:t>
            </a:r>
            <a:r>
              <a:rPr lang="en-US" altLang="zh-CN" sz="1600" b="1" dirty="0">
                <a:solidFill>
                  <a:schemeClr val="accent1"/>
                </a:solidFill>
                <a:latin typeface="华文中宋" panose="02010600040101010101" pitchFamily="2" charset="-122"/>
                <a:ea typeface="华文中宋" panose="02010600040101010101" pitchFamily="2" charset="-122"/>
              </a:rPr>
              <a:t>duck</a:t>
            </a:r>
            <a:r>
              <a:rPr lang="zh-CN" altLang="en-US" sz="1600" b="1" dirty="0">
                <a:solidFill>
                  <a:schemeClr val="accent1"/>
                </a:solidFill>
                <a:latin typeface="华文中宋" panose="02010600040101010101" pitchFamily="2" charset="-122"/>
                <a:ea typeface="华文中宋" panose="02010600040101010101" pitchFamily="2" charset="-122"/>
              </a:rPr>
              <a:t>的前面去追加为</a:t>
            </a:r>
            <a:r>
              <a:rPr lang="en-US" altLang="zh-CN" sz="1600" b="1" dirty="0" err="1">
                <a:solidFill>
                  <a:schemeClr val="accent1"/>
                </a:solidFill>
                <a:latin typeface="华文中宋" panose="02010600040101010101" pitchFamily="2" charset="-122"/>
                <a:ea typeface="华文中宋" panose="02010600040101010101" pitchFamily="2" charset="-122"/>
              </a:rPr>
              <a:t>my_duck</a:t>
            </a:r>
            <a:r>
              <a:rPr lang="zh-CN" altLang="en-US" sz="1600" b="1" dirty="0">
                <a:solidFill>
                  <a:schemeClr val="accent1"/>
                </a:solidFill>
                <a:latin typeface="华文中宋" panose="02010600040101010101" pitchFamily="2" charset="-122"/>
                <a:ea typeface="华文中宋" panose="02010600040101010101" pitchFamily="2" charset="-122"/>
              </a:rPr>
              <a:t>，不加</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则是在后面追加为</a:t>
            </a:r>
            <a:r>
              <a:rPr lang="en-US" altLang="zh-CN" sz="1600" b="1" dirty="0" err="1">
                <a:solidFill>
                  <a:schemeClr val="accent1"/>
                </a:solidFill>
                <a:latin typeface="华文中宋" panose="02010600040101010101" pitchFamily="2" charset="-122"/>
                <a:ea typeface="华文中宋" panose="02010600040101010101" pitchFamily="2" charset="-122"/>
              </a:rPr>
              <a:t>duck_my</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(4)</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sed -</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en-US" altLang="zh-CN" sz="1600" b="1" dirty="0">
                <a:solidFill>
                  <a:schemeClr val="accent1"/>
                </a:solidFill>
                <a:latin typeface="华文中宋" panose="02010600040101010101" pitchFamily="2" charset="-122"/>
                <a:ea typeface="华文中宋" panose="02010600040101010101" pitchFamily="2" charset="-122"/>
              </a:rPr>
              <a:t> "s/$/&amp;!/g" demo.py</a:t>
            </a:r>
          </a:p>
          <a:p>
            <a:r>
              <a:rPr lang="zh-CN" altLang="en-US" sz="1600" b="1" dirty="0">
                <a:solidFill>
                  <a:schemeClr val="accent1"/>
                </a:solidFill>
                <a:latin typeface="华文中宋" panose="02010600040101010101" pitchFamily="2" charset="-122"/>
                <a:ea typeface="华文中宋" panose="02010600040101010101" pitchFamily="2" charset="-122"/>
              </a:rPr>
              <a:t>在末尾加感叹号</a:t>
            </a:r>
          </a:p>
          <a:p>
            <a:r>
              <a:rPr lang="en-US" altLang="zh-CN" sz="1600" b="1" dirty="0">
                <a:solidFill>
                  <a:schemeClr val="accent1"/>
                </a:solidFill>
                <a:latin typeface="华文中宋" panose="02010600040101010101" pitchFamily="2" charset="-122"/>
                <a:ea typeface="华文中宋" panose="02010600040101010101" pitchFamily="2" charset="-122"/>
              </a:rPr>
              <a:t>(5)</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sed -</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en-US" altLang="zh-CN" sz="1600" b="1" dirty="0">
                <a:solidFill>
                  <a:schemeClr val="accent1"/>
                </a:solidFill>
                <a:latin typeface="华文中宋" panose="02010600040101010101" pitchFamily="2" charset="-122"/>
                <a:ea typeface="华文中宋" panose="02010600040101010101" pitchFamily="2" charset="-122"/>
              </a:rPr>
              <a:t> "/how/a text/g" demo.py</a:t>
            </a:r>
          </a:p>
          <a:p>
            <a:r>
              <a:rPr lang="en-US" altLang="zh-CN" sz="1600" b="1" dirty="0">
                <a:solidFill>
                  <a:schemeClr val="accent1"/>
                </a:solidFill>
                <a:latin typeface="华文中宋" panose="02010600040101010101" pitchFamily="2" charset="-122"/>
                <a:ea typeface="华文中宋" panose="02010600040101010101" pitchFamily="2" charset="-122"/>
              </a:rPr>
              <a:t>-a</a:t>
            </a:r>
            <a:r>
              <a:rPr lang="zh-CN" altLang="en-US" sz="1600" b="1" dirty="0">
                <a:solidFill>
                  <a:schemeClr val="accent1"/>
                </a:solidFill>
                <a:latin typeface="华文中宋" panose="02010600040101010101" pitchFamily="2" charset="-122"/>
                <a:ea typeface="华文中宋" panose="02010600040101010101" pitchFamily="2" charset="-122"/>
              </a:rPr>
              <a:t>表示的是在指定内容的下一行后加新内容</a:t>
            </a:r>
            <a:r>
              <a:rPr lang="en-US" altLang="zh-CN" sz="1600" b="1" dirty="0">
                <a:solidFill>
                  <a:schemeClr val="accent1"/>
                </a:solidFill>
                <a:latin typeface="华文中宋" panose="02010600040101010101" pitchFamily="2" charset="-122"/>
                <a:ea typeface="华文中宋" panose="02010600040101010101" pitchFamily="2" charset="-122"/>
              </a:rPr>
              <a:t>text</a:t>
            </a:r>
          </a:p>
          <a:p>
            <a:r>
              <a:rPr lang="zh-CN" altLang="en-US" sz="1600" b="1" dirty="0">
                <a:solidFill>
                  <a:schemeClr val="accent1"/>
                </a:solidFill>
                <a:latin typeface="华文中宋" panose="02010600040101010101" pitchFamily="2" charset="-122"/>
                <a:ea typeface="华文中宋" panose="02010600040101010101" pitchFamily="2" charset="-122"/>
              </a:rPr>
              <a:t>打印</a:t>
            </a:r>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到</a:t>
            </a:r>
            <a:r>
              <a:rPr lang="en-US" altLang="zh-CN" sz="1600" b="1" dirty="0">
                <a:solidFill>
                  <a:schemeClr val="accent1"/>
                </a:solidFill>
                <a:latin typeface="华文中宋" panose="02010600040101010101" pitchFamily="2" charset="-122"/>
                <a:ea typeface="华文中宋" panose="02010600040101010101" pitchFamily="2" charset="-122"/>
              </a:rPr>
              <a:t>5</a:t>
            </a:r>
            <a:r>
              <a:rPr lang="zh-CN" altLang="en-US" sz="1600" b="1" dirty="0">
                <a:solidFill>
                  <a:schemeClr val="accent1"/>
                </a:solidFill>
                <a:latin typeface="华文中宋" panose="02010600040101010101" pitchFamily="2" charset="-122"/>
                <a:ea typeface="华文中宋" panose="02010600040101010101" pitchFamily="2" charset="-122"/>
              </a:rPr>
              <a:t>行的内容</a:t>
            </a:r>
          </a:p>
        </p:txBody>
      </p:sp>
    </p:spTree>
    <p:extLst>
      <p:ext uri="{BB962C8B-B14F-4D97-AF65-F5344CB8AC3E}">
        <p14:creationId xmlns:p14="http://schemas.microsoft.com/office/powerpoint/2010/main" val="1991654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6A8A6-6584-4EB3-8BCD-F19AE0BD8849}"/>
              </a:ext>
            </a:extLst>
          </p:cNvPr>
          <p:cNvSpPr>
            <a:spLocks noGrp="1"/>
          </p:cNvSpPr>
          <p:nvPr>
            <p:ph type="title"/>
          </p:nvPr>
        </p:nvSpPr>
        <p:spPr/>
        <p:txBody>
          <a:bodyPr>
            <a:normAutofit/>
          </a:bodyPr>
          <a:lstStyle/>
          <a:p>
            <a:pPr algn="ctr"/>
            <a:r>
              <a:rPr lang="zh-CN" altLang="en-US" sz="2800" b="1" dirty="0">
                <a:latin typeface="华文楷体" panose="02010600040101010101" pitchFamily="2" charset="-122"/>
                <a:ea typeface="华文楷体" panose="02010600040101010101" pitchFamily="2" charset="-122"/>
              </a:rPr>
              <a:t>配置国内源</a:t>
            </a:r>
          </a:p>
        </p:txBody>
      </p:sp>
      <p:sp>
        <p:nvSpPr>
          <p:cNvPr id="3" name="内容占位符 2">
            <a:extLst>
              <a:ext uri="{FF2B5EF4-FFF2-40B4-BE49-F238E27FC236}">
                <a16:creationId xmlns:a16="http://schemas.microsoft.com/office/drawing/2014/main" id="{C878B12B-3B91-4F7C-812D-1A5836E35A15}"/>
              </a:ext>
            </a:extLst>
          </p:cNvPr>
          <p:cNvSpPr>
            <a:spLocks noGrp="1"/>
          </p:cNvSpPr>
          <p:nvPr>
            <p:ph idx="1"/>
          </p:nvPr>
        </p:nvSpPr>
        <p:spPr/>
        <p:txBody>
          <a:bodyPr/>
          <a:lstStyle/>
          <a:p>
            <a:r>
              <a:rPr lang="zh-CN" altLang="en-US" sz="1800" dirty="0">
                <a:latin typeface="华文楷体" panose="02010600040101010101" pitchFamily="2" charset="-122"/>
                <a:ea typeface="华文楷体" panose="02010600040101010101" pitchFamily="2" charset="-122"/>
              </a:rPr>
              <a:t>参考资料</a:t>
            </a:r>
            <a:r>
              <a:rPr lang="en-US" altLang="zh-CN" sz="1800" dirty="0">
                <a:latin typeface="华文楷体" panose="02010600040101010101" pitchFamily="2" charset="-122"/>
                <a:ea typeface="华文楷体" panose="02010600040101010101" pitchFamily="2" charset="-122"/>
              </a:rPr>
              <a:t>:</a:t>
            </a:r>
            <a:r>
              <a:rPr lang="en-US" altLang="zh-CN" dirty="0"/>
              <a:t> </a:t>
            </a:r>
            <a:r>
              <a:rPr lang="en-US" altLang="zh-CN" sz="1600" b="1" dirty="0">
                <a:hlinkClick r:id="rId2"/>
              </a:rPr>
              <a:t>https://yq.aliyun.com/articles/653767?spm=a2c4e.11153940.0.0.4934756b3IV0xN</a:t>
            </a:r>
            <a:endParaRPr lang="en-US" altLang="zh-CN" sz="1600" b="1" dirty="0"/>
          </a:p>
          <a:p>
            <a:r>
              <a:rPr lang="en-US" altLang="zh-CN" sz="1600" b="1" dirty="0">
                <a:hlinkClick r:id="rId3"/>
              </a:rPr>
              <a:t>https://blog.csdn.net/fantaxy025025/article/details/84918199</a:t>
            </a:r>
            <a:endParaRPr lang="en-US" altLang="zh-CN" sz="1600" b="1" dirty="0"/>
          </a:p>
          <a:p>
            <a:r>
              <a:rPr lang="en-US" altLang="zh-CN" sz="1600" b="1" dirty="0">
                <a:hlinkClick r:id="rId4"/>
              </a:rPr>
              <a:t>https://www.cnblogs.com/nineep/p/6795692.html</a:t>
            </a:r>
            <a:endParaRPr lang="en-US" altLang="zh-CN" sz="1600" b="1"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、备份</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针对所有</a:t>
            </a:r>
            <a:r>
              <a:rPr lang="en-US" altLang="zh-CN" sz="1800" dirty="0">
                <a:latin typeface="华文楷体" panose="02010600040101010101" pitchFamily="2" charset="-122"/>
                <a:ea typeface="华文楷体" panose="02010600040101010101" pitchFamily="2" charset="-122"/>
              </a:rPr>
              <a:t>CentOS</a:t>
            </a:r>
            <a:r>
              <a:rPr lang="zh-CN" altLang="en-US" sz="1800" dirty="0">
                <a:latin typeface="华文楷体" panose="02010600040101010101" pitchFamily="2" charset="-122"/>
                <a:ea typeface="华文楷体" panose="02010600040101010101" pitchFamily="2" charset="-122"/>
              </a:rPr>
              <a:t>可用，备份文件在当前路径下</a:t>
            </a:r>
            <a:r>
              <a:rPr lang="en-US" altLang="zh-CN" sz="1800" dirty="0">
                <a:latin typeface="华文楷体" panose="02010600040101010101" pitchFamily="2" charset="-122"/>
                <a:ea typeface="华文楷体" panose="02010600040101010101" pitchFamily="2" charset="-122"/>
              </a:rPr>
              <a:t>)</a:t>
            </a:r>
          </a:p>
          <a:p>
            <a:r>
              <a:rPr lang="en-US" altLang="zh-CN" sz="1800" dirty="0">
                <a:latin typeface="华文楷体" panose="02010600040101010101" pitchFamily="2" charset="-122"/>
                <a:ea typeface="华文楷体" panose="02010600040101010101" pitchFamily="2" charset="-122"/>
              </a:rPr>
              <a:t>mv /</a:t>
            </a:r>
            <a:r>
              <a:rPr lang="en-US" altLang="zh-CN" sz="1800" dirty="0" err="1">
                <a:latin typeface="华文楷体" panose="02010600040101010101" pitchFamily="2" charset="-122"/>
                <a:ea typeface="华文楷体" panose="02010600040101010101" pitchFamily="2" charset="-122"/>
              </a:rPr>
              <a:t>etc</a:t>
            </a:r>
            <a:r>
              <a:rPr lang="en-US" altLang="zh-CN"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yum.repos.d</a:t>
            </a:r>
            <a:r>
              <a:rPr lang="en-US" altLang="zh-CN" sz="1800" dirty="0">
                <a:latin typeface="华文楷体" panose="02010600040101010101" pitchFamily="2" charset="-122"/>
                <a:ea typeface="华文楷体" panose="02010600040101010101" pitchFamily="2" charset="-122"/>
              </a:rPr>
              <a:t>/CentOS-</a:t>
            </a:r>
            <a:r>
              <a:rPr lang="en-US" altLang="zh-CN" sz="1800" dirty="0" err="1">
                <a:latin typeface="华文楷体" panose="02010600040101010101" pitchFamily="2" charset="-122"/>
                <a:ea typeface="华文楷体" panose="02010600040101010101" pitchFamily="2" charset="-122"/>
              </a:rPr>
              <a:t>Base.repo</a:t>
            </a:r>
            <a:r>
              <a:rPr lang="en-US" altLang="zh-CN" sz="1800" dirty="0">
                <a:latin typeface="华文楷体" panose="02010600040101010101" pitchFamily="2" charset="-122"/>
                <a:ea typeface="华文楷体" panose="02010600040101010101" pitchFamily="2" charset="-122"/>
              </a:rPr>
              <a:t> /</a:t>
            </a:r>
            <a:r>
              <a:rPr lang="en-US" altLang="zh-CN" sz="1800" dirty="0" err="1">
                <a:latin typeface="华文楷体" panose="02010600040101010101" pitchFamily="2" charset="-122"/>
                <a:ea typeface="华文楷体" panose="02010600040101010101" pitchFamily="2" charset="-122"/>
              </a:rPr>
              <a:t>etc</a:t>
            </a:r>
            <a:r>
              <a:rPr lang="en-US" altLang="zh-CN"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yum.repos.d</a:t>
            </a:r>
            <a:r>
              <a:rPr lang="en-US" altLang="zh-CN" sz="1800" dirty="0">
                <a:latin typeface="华文楷体" panose="02010600040101010101" pitchFamily="2" charset="-122"/>
                <a:ea typeface="华文楷体" panose="02010600040101010101" pitchFamily="2" charset="-122"/>
              </a:rPr>
              <a:t>/CentOS-</a:t>
            </a:r>
            <a:r>
              <a:rPr lang="en-US" altLang="zh-CN" sz="1800" dirty="0" err="1">
                <a:latin typeface="华文楷体" panose="02010600040101010101" pitchFamily="2" charset="-122"/>
                <a:ea typeface="华文楷体" panose="02010600040101010101" pitchFamily="2" charset="-122"/>
              </a:rPr>
              <a:t>Base.repo.backup</a:t>
            </a:r>
            <a:endParaRPr lang="en-US" altLang="zh-CN" sz="1800"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2</a:t>
            </a:r>
            <a:r>
              <a:rPr lang="zh-CN" altLang="en-US" sz="1800" dirty="0">
                <a:latin typeface="华文楷体" panose="02010600040101010101" pitchFamily="2" charset="-122"/>
                <a:ea typeface="华文楷体" panose="02010600040101010101" pitchFamily="2" charset="-122"/>
              </a:rPr>
              <a:t>、下载新的</a:t>
            </a:r>
            <a:r>
              <a:rPr lang="en-US" altLang="zh-CN" sz="1800" dirty="0">
                <a:latin typeface="华文楷体" panose="02010600040101010101" pitchFamily="2" charset="-122"/>
                <a:ea typeface="华文楷体" panose="02010600040101010101" pitchFamily="2" charset="-122"/>
              </a:rPr>
              <a:t>CentOS-</a:t>
            </a:r>
            <a:r>
              <a:rPr lang="en-US" altLang="zh-CN" sz="1800" dirty="0" err="1">
                <a:latin typeface="华文楷体" panose="02010600040101010101" pitchFamily="2" charset="-122"/>
                <a:ea typeface="华文楷体" panose="02010600040101010101" pitchFamily="2" charset="-122"/>
              </a:rPr>
              <a:t>Base.repo</a:t>
            </a:r>
            <a:r>
              <a:rPr lang="en-US" altLang="zh-CN" sz="1800" dirty="0">
                <a:latin typeface="华文楷体" panose="02010600040101010101" pitchFamily="2" charset="-122"/>
                <a:ea typeface="华文楷体" panose="02010600040101010101" pitchFamily="2" charset="-122"/>
              </a:rPr>
              <a:t> </a:t>
            </a:r>
            <a:r>
              <a:rPr lang="zh-CN" altLang="en-US" sz="1800" dirty="0">
                <a:latin typeface="华文楷体" panose="02010600040101010101" pitchFamily="2" charset="-122"/>
                <a:ea typeface="华文楷体" panose="02010600040101010101" pitchFamily="2" charset="-122"/>
              </a:rPr>
              <a:t>到</a:t>
            </a:r>
            <a:r>
              <a:rPr lang="en-US" altLang="zh-CN"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etc</a:t>
            </a:r>
            <a:r>
              <a:rPr lang="en-US" altLang="zh-CN"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yum.repos.d</a:t>
            </a:r>
            <a:r>
              <a:rPr lang="en-US" altLang="zh-CN" sz="1800" dirty="0">
                <a:latin typeface="华文楷体" panose="02010600040101010101" pitchFamily="2" charset="-122"/>
                <a:ea typeface="华文楷体" panose="02010600040101010101" pitchFamily="2" charset="-122"/>
              </a:rPr>
              <a:t>/</a:t>
            </a:r>
          </a:p>
          <a:p>
            <a:r>
              <a:rPr lang="en-US" altLang="zh-CN" sz="1800" dirty="0" err="1">
                <a:latin typeface="华文楷体" panose="02010600040101010101" pitchFamily="2" charset="-122"/>
                <a:ea typeface="华文楷体" panose="02010600040101010101" pitchFamily="2" charset="-122"/>
              </a:rPr>
              <a:t>wget</a:t>
            </a:r>
            <a:r>
              <a:rPr lang="en-US" altLang="zh-CN" sz="1800" dirty="0">
                <a:latin typeface="华文楷体" panose="02010600040101010101" pitchFamily="2" charset="-122"/>
                <a:ea typeface="华文楷体" panose="02010600040101010101" pitchFamily="2" charset="-122"/>
              </a:rPr>
              <a:t> -O /</a:t>
            </a:r>
            <a:r>
              <a:rPr lang="en-US" altLang="zh-CN" sz="1800" dirty="0" err="1">
                <a:latin typeface="华文楷体" panose="02010600040101010101" pitchFamily="2" charset="-122"/>
                <a:ea typeface="华文楷体" panose="02010600040101010101" pitchFamily="2" charset="-122"/>
              </a:rPr>
              <a:t>etc</a:t>
            </a:r>
            <a:r>
              <a:rPr lang="en-US" altLang="zh-CN"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yum.repos.d</a:t>
            </a:r>
            <a:r>
              <a:rPr lang="en-US" altLang="zh-CN" sz="1800" dirty="0">
                <a:latin typeface="华文楷体" panose="02010600040101010101" pitchFamily="2" charset="-122"/>
                <a:ea typeface="华文楷体" panose="02010600040101010101" pitchFamily="2" charset="-122"/>
              </a:rPr>
              <a:t>/CentOS-</a:t>
            </a:r>
            <a:r>
              <a:rPr lang="en-US" altLang="zh-CN" sz="1800" dirty="0" err="1">
                <a:latin typeface="华文楷体" panose="02010600040101010101" pitchFamily="2" charset="-122"/>
                <a:ea typeface="华文楷体" panose="02010600040101010101" pitchFamily="2" charset="-122"/>
              </a:rPr>
              <a:t>Base.repo</a:t>
            </a:r>
            <a:r>
              <a:rPr lang="en-US" altLang="zh-CN" sz="1800" dirty="0">
                <a:latin typeface="华文楷体" panose="02010600040101010101" pitchFamily="2" charset="-122"/>
                <a:ea typeface="华文楷体" panose="02010600040101010101" pitchFamily="2" charset="-122"/>
              </a:rPr>
              <a:t> </a:t>
            </a:r>
            <a:r>
              <a:rPr lang="en-US" altLang="zh-CN" sz="1800" dirty="0">
                <a:latin typeface="华文楷体" panose="02010600040101010101" pitchFamily="2" charset="-122"/>
                <a:ea typeface="华文楷体" panose="02010600040101010101" pitchFamily="2" charset="-122"/>
                <a:hlinkClick r:id="rId5"/>
              </a:rPr>
              <a:t>http://mirrors.aliyun.com/repo/Centos-7.repo</a:t>
            </a:r>
            <a:endParaRPr lang="en-US" altLang="zh-CN" sz="1800"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3</a:t>
            </a:r>
            <a:r>
              <a:rPr lang="zh-CN" altLang="en-US" sz="1800" dirty="0">
                <a:latin typeface="华文楷体" panose="02010600040101010101" pitchFamily="2" charset="-122"/>
                <a:ea typeface="华文楷体" panose="02010600040101010101" pitchFamily="2" charset="-122"/>
              </a:rPr>
              <a:t>、之后运行</a:t>
            </a:r>
            <a:r>
              <a:rPr lang="en-US" altLang="zh-CN" sz="1800" dirty="0">
                <a:latin typeface="华文楷体" panose="02010600040101010101" pitchFamily="2" charset="-122"/>
                <a:ea typeface="华文楷体" panose="02010600040101010101" pitchFamily="2" charset="-122"/>
              </a:rPr>
              <a:t>yum </a:t>
            </a:r>
            <a:r>
              <a:rPr lang="en-US" altLang="zh-CN" sz="1800" dirty="0" err="1">
                <a:latin typeface="华文楷体" panose="02010600040101010101" pitchFamily="2" charset="-122"/>
                <a:ea typeface="华文楷体" panose="02010600040101010101" pitchFamily="2" charset="-122"/>
              </a:rPr>
              <a:t>makecache</a:t>
            </a:r>
            <a:r>
              <a:rPr lang="zh-CN" altLang="en-US" sz="1800" dirty="0">
                <a:latin typeface="华文楷体" panose="02010600040101010101" pitchFamily="2" charset="-122"/>
                <a:ea typeface="华文楷体" panose="02010600040101010101" pitchFamily="2" charset="-122"/>
              </a:rPr>
              <a:t>生成缓存</a:t>
            </a:r>
          </a:p>
          <a:p>
            <a:r>
              <a:rPr lang="en-US" altLang="zh-CN" sz="1800" dirty="0">
                <a:latin typeface="华文楷体" panose="02010600040101010101" pitchFamily="2" charset="-122"/>
                <a:ea typeface="华文楷体" panose="02010600040101010101" pitchFamily="2" charset="-122"/>
              </a:rPr>
              <a:t>yum </a:t>
            </a:r>
            <a:r>
              <a:rPr lang="en-US" altLang="zh-CN" sz="1800" dirty="0" err="1">
                <a:latin typeface="华文楷体" panose="02010600040101010101" pitchFamily="2" charset="-122"/>
                <a:ea typeface="华文楷体" panose="02010600040101010101" pitchFamily="2" charset="-122"/>
              </a:rPr>
              <a:t>makecache</a:t>
            </a:r>
            <a:endParaRPr lang="en-US" altLang="zh-CN" sz="1800"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4</a:t>
            </a:r>
            <a:r>
              <a:rPr lang="zh-CN" altLang="en-US" sz="1800" dirty="0">
                <a:latin typeface="华文楷体" panose="02010600040101010101" pitchFamily="2" charset="-122"/>
                <a:ea typeface="华文楷体" panose="02010600040101010101" pitchFamily="2" charset="-122"/>
              </a:rPr>
              <a:t>、关于</a:t>
            </a:r>
            <a:r>
              <a:rPr lang="en-US" altLang="zh-CN" sz="1800" dirty="0">
                <a:latin typeface="华文楷体" panose="02010600040101010101" pitchFamily="2" charset="-122"/>
                <a:ea typeface="华文楷体" panose="02010600040101010101" pitchFamily="2" charset="-122"/>
              </a:rPr>
              <a:t>yum</a:t>
            </a:r>
            <a:r>
              <a:rPr lang="zh-CN" altLang="en-US" sz="1800" dirty="0">
                <a:latin typeface="华文楷体" panose="02010600040101010101" pitchFamily="2" charset="-122"/>
                <a:ea typeface="华文楷体" panose="02010600040101010101" pitchFamily="2" charset="-122"/>
              </a:rPr>
              <a:t>源与</a:t>
            </a:r>
            <a:r>
              <a:rPr lang="en-US" altLang="zh-CN" sz="1800" dirty="0" err="1">
                <a:latin typeface="华文楷体" panose="02010600040101010101" pitchFamily="2" charset="-122"/>
                <a:ea typeface="华文楷体" panose="02010600040101010101" pitchFamily="2" charset="-122"/>
              </a:rPr>
              <a:t>epel</a:t>
            </a:r>
            <a:r>
              <a:rPr lang="zh-CN" altLang="en-US" sz="1800" dirty="0">
                <a:latin typeface="华文楷体" panose="02010600040101010101" pitchFamily="2" charset="-122"/>
                <a:ea typeface="华文楷体" panose="02010600040101010101" pitchFamily="2" charset="-122"/>
              </a:rPr>
              <a:t>源的区别</a:t>
            </a:r>
            <a:r>
              <a:rPr lang="en-US" altLang="zh-CN" sz="1800" dirty="0">
                <a:latin typeface="华文楷体" panose="02010600040101010101" pitchFamily="2" charset="-122"/>
                <a:ea typeface="华文楷体" panose="02010600040101010101" pitchFamily="2" charset="-122"/>
              </a:rPr>
              <a:t>:</a:t>
            </a:r>
          </a:p>
          <a:p>
            <a:r>
              <a:rPr lang="en-US" altLang="zh-CN" sz="1600" b="1" dirty="0" err="1">
                <a:latin typeface="华文楷体" panose="02010600040101010101" pitchFamily="2" charset="-122"/>
                <a:ea typeface="华文楷体" panose="02010600040101010101" pitchFamily="2" charset="-122"/>
              </a:rPr>
              <a:t>epel</a:t>
            </a:r>
            <a:r>
              <a:rPr lang="en-US" altLang="zh-CN" sz="1600" b="1" dirty="0">
                <a:latin typeface="华文楷体" panose="02010600040101010101" pitchFamily="2" charset="-122"/>
                <a:ea typeface="华文楷体" panose="02010600040101010101" pitchFamily="2" charset="-122"/>
              </a:rPr>
              <a:t>(Extra Packages for Enterprise Linux ) </a:t>
            </a:r>
            <a:r>
              <a:rPr lang="zh-CN" altLang="en-US" sz="1600" b="1" dirty="0">
                <a:latin typeface="华文楷体" panose="02010600040101010101" pitchFamily="2" charset="-122"/>
                <a:ea typeface="华文楷体" panose="02010600040101010101" pitchFamily="2" charset="-122"/>
              </a:rPr>
              <a:t>是</a:t>
            </a:r>
            <a:r>
              <a:rPr lang="en-US" altLang="zh-CN" sz="1600" b="1" dirty="0">
                <a:latin typeface="华文楷体" panose="02010600040101010101" pitchFamily="2" charset="-122"/>
                <a:ea typeface="华文楷体" panose="02010600040101010101" pitchFamily="2" charset="-122"/>
              </a:rPr>
              <a:t>yum</a:t>
            </a:r>
            <a:r>
              <a:rPr lang="zh-CN" altLang="en-US" sz="1600" b="1" dirty="0">
                <a:latin typeface="华文楷体" panose="02010600040101010101" pitchFamily="2" charset="-122"/>
                <a:ea typeface="华文楷体" panose="02010600040101010101" pitchFamily="2" charset="-122"/>
              </a:rPr>
              <a:t>的一个源</a:t>
            </a:r>
            <a:endParaRPr lang="en-US" altLang="zh-CN" sz="1600" b="1" dirty="0">
              <a:latin typeface="华文楷体" panose="02010600040101010101" pitchFamily="2" charset="-122"/>
              <a:ea typeface="华文楷体" panose="02010600040101010101" pitchFamily="2" charset="-122"/>
            </a:endParaRPr>
          </a:p>
          <a:p>
            <a:endParaRPr lang="en-US" altLang="zh-CN" sz="2000" b="1" dirty="0"/>
          </a:p>
        </p:txBody>
      </p:sp>
    </p:spTree>
    <p:extLst>
      <p:ext uri="{BB962C8B-B14F-4D97-AF65-F5344CB8AC3E}">
        <p14:creationId xmlns:p14="http://schemas.microsoft.com/office/powerpoint/2010/main" val="13544018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3115D-A222-4144-A22E-9DD2D4594E97}"/>
              </a:ext>
            </a:extLst>
          </p:cNvPr>
          <p:cNvSpPr>
            <a:spLocks noGrp="1"/>
          </p:cNvSpPr>
          <p:nvPr>
            <p:ph type="title"/>
          </p:nvPr>
        </p:nvSpPr>
        <p:spPr/>
        <p:txBody>
          <a:bodyPr>
            <a:normAutofit/>
          </a:bodyPr>
          <a:lstStyle/>
          <a:p>
            <a:pPr algn="ctr"/>
            <a:r>
              <a:rPr lang="en-US" altLang="zh-CN" sz="2400" b="1" dirty="0">
                <a:solidFill>
                  <a:schemeClr val="accent1"/>
                </a:solidFill>
                <a:latin typeface="华文中宋" panose="02010600040101010101" pitchFamily="2" charset="-122"/>
                <a:ea typeface="华文中宋" panose="02010600040101010101" pitchFamily="2" charset="-122"/>
              </a:rPr>
              <a:t>Shell</a:t>
            </a:r>
            <a:r>
              <a:rPr lang="zh-CN" altLang="en-US" sz="2400" b="1" dirty="0">
                <a:solidFill>
                  <a:schemeClr val="accent1"/>
                </a:solidFill>
                <a:latin typeface="华文中宋" panose="02010600040101010101" pitchFamily="2" charset="-122"/>
                <a:ea typeface="华文中宋" panose="02010600040101010101" pitchFamily="2" charset="-122"/>
              </a:rPr>
              <a:t>编程</a:t>
            </a:r>
            <a:r>
              <a:rPr lang="en-US" altLang="zh-CN" sz="2400" b="1" dirty="0">
                <a:solidFill>
                  <a:schemeClr val="accent1"/>
                </a:solidFill>
                <a:latin typeface="华文中宋" panose="02010600040101010101" pitchFamily="2" charset="-122"/>
                <a:ea typeface="华文中宋" panose="02010600040101010101" pitchFamily="2" charset="-122"/>
              </a:rPr>
              <a:t>—04day</a:t>
            </a:r>
            <a:endParaRPr lang="zh-CN" altLang="en-US" sz="2400" dirty="0"/>
          </a:p>
        </p:txBody>
      </p:sp>
      <p:sp>
        <p:nvSpPr>
          <p:cNvPr id="3" name="内容占位符 2">
            <a:extLst>
              <a:ext uri="{FF2B5EF4-FFF2-40B4-BE49-F238E27FC236}">
                <a16:creationId xmlns:a16="http://schemas.microsoft.com/office/drawing/2014/main" id="{0949560B-7902-44F4-9050-2062D13BF778}"/>
              </a:ext>
            </a:extLst>
          </p:cNvPr>
          <p:cNvSpPr>
            <a:spLocks noGrp="1"/>
          </p:cNvSpPr>
          <p:nvPr>
            <p:ph idx="1"/>
          </p:nvPr>
        </p:nvSpPr>
        <p:spPr/>
        <p:txBody>
          <a:bodyPr/>
          <a:lstStyle/>
          <a:p>
            <a:r>
              <a:rPr lang="en-US" altLang="zh-CN" sz="1600" b="1" dirty="0">
                <a:solidFill>
                  <a:schemeClr val="accent1"/>
                </a:solidFill>
                <a:latin typeface="华文中宋" panose="02010600040101010101" pitchFamily="2" charset="-122"/>
                <a:ea typeface="华文中宋" panose="02010600040101010101" pitchFamily="2" charset="-122"/>
              </a:rPr>
              <a:t>(6)</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sed -</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en-US" altLang="zh-CN" sz="1600" b="1" dirty="0">
                <a:solidFill>
                  <a:schemeClr val="accent1"/>
                </a:solidFill>
                <a:latin typeface="华文中宋" panose="02010600040101010101" pitchFamily="2" charset="-122"/>
                <a:ea typeface="华文中宋" panose="02010600040101010101" pitchFamily="2" charset="-122"/>
              </a:rPr>
              <a:t> "how/</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en-US" altLang="zh-CN" sz="1600" b="1" dirty="0">
                <a:solidFill>
                  <a:schemeClr val="accent1"/>
                </a:solidFill>
                <a:latin typeface="华文中宋" panose="02010600040101010101" pitchFamily="2" charset="-122"/>
                <a:ea typeface="华文中宋" panose="02010600040101010101" pitchFamily="2" charset="-122"/>
              </a:rPr>
              <a:t> text/g" demo.py    -</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zh-CN" altLang="en-US" sz="1600" b="1" dirty="0">
                <a:solidFill>
                  <a:schemeClr val="accent1"/>
                </a:solidFill>
                <a:latin typeface="华文中宋" panose="02010600040101010101" pitchFamily="2" charset="-122"/>
                <a:ea typeface="华文中宋" panose="02010600040101010101" pitchFamily="2" charset="-122"/>
              </a:rPr>
              <a:t>表示的是在指定内容的上一行后加新内容</a:t>
            </a:r>
            <a:r>
              <a:rPr lang="en-US" altLang="zh-CN" sz="1600" b="1" dirty="0">
                <a:solidFill>
                  <a:schemeClr val="accent1"/>
                </a:solidFill>
                <a:latin typeface="华文中宋" panose="02010600040101010101" pitchFamily="2" charset="-122"/>
                <a:ea typeface="华文中宋" panose="02010600040101010101" pitchFamily="2" charset="-122"/>
              </a:rPr>
              <a:t>text</a:t>
            </a:r>
          </a:p>
          <a:p>
            <a:r>
              <a:rPr lang="en-US" altLang="zh-CN" sz="1600" b="1" dirty="0">
                <a:solidFill>
                  <a:schemeClr val="accent1"/>
                </a:solidFill>
                <a:latin typeface="华文中宋" panose="02010600040101010101" pitchFamily="2" charset="-122"/>
                <a:ea typeface="华文中宋" panose="02010600040101010101" pitchFamily="2" charset="-122"/>
              </a:rPr>
              <a:t>(7)</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sed -n "/do/p" demo.py     </a:t>
            </a:r>
            <a:r>
              <a:rPr lang="zh-CN" altLang="en-US" sz="1600" b="1" dirty="0">
                <a:solidFill>
                  <a:schemeClr val="accent1"/>
                </a:solidFill>
                <a:latin typeface="华文中宋" panose="02010600040101010101" pitchFamily="2" charset="-122"/>
                <a:ea typeface="华文中宋" panose="02010600040101010101" pitchFamily="2" charset="-122"/>
              </a:rPr>
              <a:t>打印指定内容</a:t>
            </a:r>
            <a:r>
              <a:rPr lang="en-US" altLang="zh-CN" sz="1600" b="1" dirty="0">
                <a:solidFill>
                  <a:schemeClr val="accent1"/>
                </a:solidFill>
                <a:latin typeface="华文中宋" panose="02010600040101010101" pitchFamily="2" charset="-122"/>
                <a:ea typeface="华文中宋" panose="02010600040101010101" pitchFamily="2" charset="-122"/>
              </a:rPr>
              <a:t>do</a:t>
            </a:r>
            <a:r>
              <a:rPr lang="zh-CN" altLang="en-US" sz="1600" b="1" dirty="0">
                <a:solidFill>
                  <a:schemeClr val="accent1"/>
                </a:solidFill>
                <a:latin typeface="华文中宋" panose="02010600040101010101" pitchFamily="2" charset="-122"/>
                <a:ea typeface="华文中宋" panose="02010600040101010101" pitchFamily="2" charset="-122"/>
              </a:rPr>
              <a:t>所在的行</a:t>
            </a:r>
          </a:p>
          <a:p>
            <a:r>
              <a:rPr lang="en-US" altLang="zh-CN" sz="1600" b="1" dirty="0">
                <a:solidFill>
                  <a:schemeClr val="accent1"/>
                </a:solidFill>
                <a:latin typeface="华文中宋" panose="02010600040101010101" pitchFamily="2" charset="-122"/>
                <a:ea typeface="华文中宋" panose="02010600040101010101" pitchFamily="2" charset="-122"/>
              </a:rPr>
              <a:t>(8)</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sed -n “1,5p” demo.py   </a:t>
            </a:r>
            <a:r>
              <a:rPr lang="zh-CN" altLang="en-US" sz="1600" b="1" dirty="0">
                <a:solidFill>
                  <a:schemeClr val="accent1"/>
                </a:solidFill>
                <a:latin typeface="华文中宋" panose="02010600040101010101" pitchFamily="2" charset="-122"/>
                <a:ea typeface="华文中宋" panose="02010600040101010101" pitchFamily="2" charset="-122"/>
              </a:rPr>
              <a:t>打印一到</a:t>
            </a:r>
            <a:r>
              <a:rPr lang="en-US" altLang="zh-CN" sz="1600" b="1" dirty="0">
                <a:solidFill>
                  <a:schemeClr val="accent1"/>
                </a:solidFill>
                <a:latin typeface="华文中宋" panose="02010600040101010101" pitchFamily="2" charset="-122"/>
                <a:ea typeface="华文中宋" panose="02010600040101010101" pitchFamily="2" charset="-122"/>
              </a:rPr>
              <a:t>5</a:t>
            </a:r>
            <a:r>
              <a:rPr lang="zh-CN" altLang="en-US" sz="1600" b="1" dirty="0">
                <a:solidFill>
                  <a:schemeClr val="accent1"/>
                </a:solidFill>
                <a:latin typeface="华文中宋" panose="02010600040101010101" pitchFamily="2" charset="-122"/>
                <a:ea typeface="华文中宋" panose="02010600040101010101" pitchFamily="2" charset="-122"/>
              </a:rPr>
              <a:t>行</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(9)</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sed “1,4d” demo.py   </a:t>
            </a:r>
            <a:r>
              <a:rPr lang="zh-CN" altLang="en-US" sz="1600" b="1" dirty="0">
                <a:solidFill>
                  <a:schemeClr val="accent1"/>
                </a:solidFill>
                <a:latin typeface="华文中宋" panose="02010600040101010101" pitchFamily="2" charset="-122"/>
                <a:ea typeface="华文中宋" panose="02010600040101010101" pitchFamily="2" charset="-122"/>
              </a:rPr>
              <a:t>删除指定</a:t>
            </a:r>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到</a:t>
            </a:r>
            <a:r>
              <a:rPr lang="en-US" altLang="zh-CN" sz="1600" b="1" dirty="0">
                <a:solidFill>
                  <a:schemeClr val="accent1"/>
                </a:solidFill>
                <a:latin typeface="华文中宋" panose="02010600040101010101" pitchFamily="2" charset="-122"/>
                <a:ea typeface="华文中宋" panose="02010600040101010101" pitchFamily="2" charset="-122"/>
              </a:rPr>
              <a:t>4</a:t>
            </a:r>
            <a:r>
              <a:rPr lang="zh-CN" altLang="en-US" sz="1600" b="1" dirty="0">
                <a:solidFill>
                  <a:schemeClr val="accent1"/>
                </a:solidFill>
                <a:latin typeface="华文中宋" panose="02010600040101010101" pitchFamily="2" charset="-122"/>
                <a:ea typeface="华文中宋" panose="02010600040101010101" pitchFamily="2" charset="-122"/>
              </a:rPr>
              <a:t>行的内容</a:t>
            </a:r>
            <a:r>
              <a:rPr lang="en-US" altLang="zh-CN" sz="1600" b="1" dirty="0">
                <a:solidFill>
                  <a:schemeClr val="accent1"/>
                </a:solidFill>
                <a:latin typeface="华文中宋" panose="02010600040101010101" pitchFamily="2" charset="-122"/>
                <a:ea typeface="华文中宋" panose="02010600040101010101" pitchFamily="2" charset="-122"/>
              </a:rPr>
              <a:t>  sed –r ‘/([0-9]{1,3}\.){3}[0-9]{1,3}/d’ demo.py</a:t>
            </a:r>
          </a:p>
          <a:p>
            <a:r>
              <a:rPr lang="en-US" altLang="zh-CN" sz="1600" b="1" dirty="0">
                <a:solidFill>
                  <a:schemeClr val="accent1"/>
                </a:solidFill>
                <a:latin typeface="华文中宋" panose="02010600040101010101" pitchFamily="2" charset="-122"/>
                <a:ea typeface="华文中宋" panose="02010600040101010101" pitchFamily="2" charset="-122"/>
              </a:rPr>
              <a:t>-r </a:t>
            </a:r>
            <a:r>
              <a:rPr lang="zh-CN" altLang="en-US" sz="1600" b="1" dirty="0">
                <a:solidFill>
                  <a:schemeClr val="accent1"/>
                </a:solidFill>
                <a:latin typeface="华文中宋" panose="02010600040101010101" pitchFamily="2" charset="-122"/>
                <a:ea typeface="华文中宋" panose="02010600040101010101" pitchFamily="2" charset="-122"/>
              </a:rPr>
              <a:t>匹配正则， 删除文件中的</a:t>
            </a:r>
            <a:r>
              <a:rPr lang="en-US" altLang="zh-CN" sz="1600" b="1" dirty="0">
                <a:solidFill>
                  <a:schemeClr val="accent1"/>
                </a:solidFill>
                <a:latin typeface="华文中宋" panose="02010600040101010101" pitchFamily="2" charset="-122"/>
                <a:ea typeface="华文中宋" panose="02010600040101010101" pitchFamily="2" charset="-122"/>
              </a:rPr>
              <a:t>IP</a:t>
            </a:r>
            <a:r>
              <a:rPr lang="zh-CN" altLang="en-US" sz="1600" b="1" dirty="0">
                <a:solidFill>
                  <a:schemeClr val="accent1"/>
                </a:solidFill>
                <a:latin typeface="华文中宋" panose="02010600040101010101" pitchFamily="2" charset="-122"/>
                <a:ea typeface="华文中宋" panose="02010600040101010101" pitchFamily="2" charset="-122"/>
              </a:rPr>
              <a:t>地址</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(10)</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a:t>
            </a:r>
            <a:r>
              <a:rPr lang="zh-CN" altLang="en-US" sz="1600" b="1" dirty="0">
                <a:solidFill>
                  <a:schemeClr val="accent1"/>
                </a:solidFill>
                <a:latin typeface="华文中宋" panose="02010600040101010101" pitchFamily="2" charset="-122"/>
                <a:ea typeface="华文中宋" panose="02010600040101010101" pitchFamily="2" charset="-122"/>
              </a:rPr>
              <a:t>表示</a:t>
            </a:r>
            <a:r>
              <a:rPr lang="en-US" altLang="zh-CN" sz="1600" b="1" dirty="0">
                <a:solidFill>
                  <a:schemeClr val="accent1"/>
                </a:solidFill>
                <a:latin typeface="华文中宋" panose="02010600040101010101" pitchFamily="2" charset="-122"/>
                <a:ea typeface="华文中宋" panose="02010600040101010101" pitchFamily="2" charset="-122"/>
              </a:rPr>
              <a:t>search,</a:t>
            </a:r>
            <a:r>
              <a:rPr lang="zh-CN" altLang="en-US" sz="1600" b="1" dirty="0">
                <a:solidFill>
                  <a:schemeClr val="accent1"/>
                </a:solidFill>
                <a:latin typeface="华文中宋" panose="02010600040101010101" pitchFamily="2" charset="-122"/>
                <a:ea typeface="华文中宋" panose="02010600040101010101" pitchFamily="2" charset="-122"/>
              </a:rPr>
              <a:t>斜杆</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表示分隔符，可以自己定义；动作一般是打印</a:t>
            </a:r>
            <a:r>
              <a:rPr lang="en-US" altLang="zh-CN" sz="1600" b="1" dirty="0">
                <a:solidFill>
                  <a:schemeClr val="accent1"/>
                </a:solidFill>
                <a:latin typeface="华文中宋" panose="02010600040101010101" pitchFamily="2" charset="-122"/>
                <a:ea typeface="华文中宋" panose="02010600040101010101" pitchFamily="2" charset="-122"/>
              </a:rPr>
              <a:t>p</a:t>
            </a:r>
            <a:r>
              <a:rPr lang="zh-CN" altLang="en-US" sz="1600" b="1" dirty="0">
                <a:solidFill>
                  <a:schemeClr val="accent1"/>
                </a:solidFill>
                <a:latin typeface="华文中宋" panose="02010600040101010101" pitchFamily="2" charset="-122"/>
                <a:ea typeface="华文中宋" panose="02010600040101010101" pitchFamily="2" charset="-122"/>
              </a:rPr>
              <a:t>和全局替换</a:t>
            </a:r>
            <a:r>
              <a:rPr lang="en-US" altLang="zh-CN" sz="1600" b="1" dirty="0">
                <a:solidFill>
                  <a:schemeClr val="accent1"/>
                </a:solidFill>
                <a:latin typeface="华文中宋" panose="02010600040101010101" pitchFamily="2" charset="-122"/>
                <a:ea typeface="华文中宋" panose="02010600040101010101" pitchFamily="2" charset="-122"/>
              </a:rPr>
              <a:t>g</a:t>
            </a:r>
          </a:p>
          <a:p>
            <a:r>
              <a:rPr lang="en-US" altLang="zh-CN" sz="1600" b="1" dirty="0">
                <a:solidFill>
                  <a:schemeClr val="accent1"/>
                </a:solidFill>
                <a:latin typeface="华文中宋" panose="02010600040101010101" pitchFamily="2" charset="-122"/>
                <a:ea typeface="华文中宋" panose="02010600040101010101" pitchFamily="2" charset="-122"/>
              </a:rPr>
              <a:t>sed  -n ‘s/\/</a:t>
            </a:r>
            <a:r>
              <a:rPr lang="en-US" altLang="zh-CN" sz="1600" b="1" dirty="0" err="1">
                <a:solidFill>
                  <a:schemeClr val="accent1"/>
                </a:solidFill>
                <a:latin typeface="华文中宋" panose="02010600040101010101" pitchFamily="2" charset="-122"/>
                <a:ea typeface="华文中宋" panose="02010600040101010101" pitchFamily="2" charset="-122"/>
              </a:rPr>
              <a:t>sbin</a:t>
            </a: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nologin</a:t>
            </a: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itcast</a:t>
            </a: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gp</a:t>
            </a:r>
            <a:r>
              <a:rPr lang="en-US" altLang="zh-CN" sz="1600" b="1" dirty="0">
                <a:solidFill>
                  <a:schemeClr val="accent1"/>
                </a:solidFill>
                <a:latin typeface="华文中宋" panose="02010600040101010101" pitchFamily="2" charset="-122"/>
                <a:ea typeface="华文中宋" panose="02010600040101010101" pitchFamily="2" charset="-122"/>
              </a:rPr>
              <a:t>’ demo.py     </a:t>
            </a:r>
            <a:r>
              <a:rPr lang="zh-CN" altLang="en-US" sz="1600" b="1" dirty="0">
                <a:solidFill>
                  <a:schemeClr val="accent1"/>
                </a:solidFill>
                <a:latin typeface="华文中宋" panose="02010600040101010101" pitchFamily="2" charset="-122"/>
                <a:ea typeface="华文中宋" panose="02010600040101010101" pitchFamily="2" charset="-122"/>
              </a:rPr>
              <a:t>替换为</a:t>
            </a:r>
            <a:r>
              <a:rPr lang="en-US" altLang="zh-CN" sz="1600" b="1" dirty="0" err="1">
                <a:solidFill>
                  <a:schemeClr val="accent1"/>
                </a:solidFill>
                <a:latin typeface="华文中宋" panose="02010600040101010101" pitchFamily="2" charset="-122"/>
                <a:ea typeface="华文中宋" panose="02010600040101010101" pitchFamily="2" charset="-122"/>
              </a:rPr>
              <a:t>itcast</a:t>
            </a:r>
            <a:r>
              <a:rPr lang="zh-CN" altLang="en-US" sz="1600" b="1" dirty="0">
                <a:solidFill>
                  <a:schemeClr val="accent1"/>
                </a:solidFill>
                <a:latin typeface="华文中宋" panose="02010600040101010101" pitchFamily="2" charset="-122"/>
                <a:ea typeface="华文中宋" panose="02010600040101010101" pitchFamily="2" charset="-122"/>
              </a:rPr>
              <a:t>并且打印出来</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sed  -n  ‘s/root/ROOT/</a:t>
            </a:r>
            <a:r>
              <a:rPr lang="en-US" altLang="zh-CN" sz="1600" b="1" dirty="0" err="1">
                <a:solidFill>
                  <a:schemeClr val="accent1"/>
                </a:solidFill>
                <a:latin typeface="华文中宋" panose="02010600040101010101" pitchFamily="2" charset="-122"/>
                <a:ea typeface="华文中宋" panose="02010600040101010101" pitchFamily="2" charset="-122"/>
              </a:rPr>
              <a:t>gp</a:t>
            </a:r>
            <a:r>
              <a:rPr lang="en-US" altLang="zh-CN" sz="1600" b="1" dirty="0">
                <a:solidFill>
                  <a:schemeClr val="accent1"/>
                </a:solidFill>
                <a:latin typeface="华文中宋" panose="02010600040101010101" pitchFamily="2" charset="-122"/>
                <a:ea typeface="华文中宋" panose="02010600040101010101" pitchFamily="2" charset="-122"/>
              </a:rPr>
              <a:t>’ demo.py  </a:t>
            </a: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   (11)</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sed -n ’10s//gp’demo.py   </a:t>
            </a:r>
            <a:r>
              <a:rPr lang="zh-CN" altLang="en-US" sz="1600" b="1" dirty="0">
                <a:solidFill>
                  <a:schemeClr val="accent1"/>
                </a:solidFill>
                <a:latin typeface="华文中宋" panose="02010600040101010101" pitchFamily="2" charset="-122"/>
                <a:ea typeface="华文中宋" panose="02010600040101010101" pitchFamily="2" charset="-122"/>
              </a:rPr>
              <a:t>对特定的行进行替换</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  </a:t>
            </a:r>
            <a:r>
              <a:rPr lang="en-US" altLang="zh-CN" sz="1600" b="1" dirty="0">
                <a:solidFill>
                  <a:schemeClr val="accent1"/>
                </a:solidFill>
                <a:latin typeface="华文中宋" panose="02010600040101010101" pitchFamily="2" charset="-122"/>
                <a:ea typeface="华文中宋" panose="02010600040101010101" pitchFamily="2" charset="-122"/>
              </a:rPr>
              <a:t>(12)</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选项 为直接修改原文件   </a:t>
            </a:r>
            <a:r>
              <a:rPr lang="en-US" altLang="zh-CN" sz="1600" b="1" dirty="0">
                <a:solidFill>
                  <a:schemeClr val="accent1"/>
                </a:solidFill>
                <a:latin typeface="华文中宋" panose="02010600040101010101" pitchFamily="2" charset="-122"/>
                <a:ea typeface="华文中宋" panose="02010600040101010101" pitchFamily="2" charset="-122"/>
              </a:rPr>
              <a:t>-n </a:t>
            </a:r>
            <a:r>
              <a:rPr lang="zh-CN" altLang="en-US" sz="1600" b="1" i="1" dirty="0">
                <a:solidFill>
                  <a:schemeClr val="accent1"/>
                </a:solidFill>
                <a:latin typeface="华文中宋" panose="02010600040101010101" pitchFamily="2" charset="-122"/>
                <a:ea typeface="华文中宋" panose="02010600040101010101" pitchFamily="2" charset="-122"/>
              </a:rPr>
              <a:t>选项为</a:t>
            </a:r>
            <a:r>
              <a:rPr lang="zh-CN" altLang="en-US" sz="1600" b="1" i="0" dirty="0">
                <a:solidFill>
                  <a:schemeClr val="accent1"/>
                </a:solidFill>
                <a:effectLst/>
                <a:latin typeface="华文中宋" panose="02010600040101010101" pitchFamily="2" charset="-122"/>
                <a:ea typeface="华文中宋" panose="02010600040101010101" pitchFamily="2" charset="-122"/>
              </a:rPr>
              <a:t>只显示匹配处理的行</a:t>
            </a:r>
            <a:r>
              <a:rPr lang="en-US" altLang="zh-CN" sz="1600" b="1" dirty="0">
                <a:solidFill>
                  <a:schemeClr val="accent1"/>
                </a:solidFill>
                <a:latin typeface="华文中宋" panose="02010600040101010101" pitchFamily="2" charset="-122"/>
                <a:ea typeface="华文中宋" panose="02010600040101010101" pitchFamily="2" charset="-122"/>
              </a:rPr>
              <a:t>–r </a:t>
            </a:r>
            <a:r>
              <a:rPr lang="zh-CN" altLang="en-US" sz="1600" b="1" dirty="0">
                <a:solidFill>
                  <a:schemeClr val="accent1"/>
                </a:solidFill>
                <a:latin typeface="华文中宋" panose="02010600040101010101" pitchFamily="2" charset="-122"/>
                <a:ea typeface="华文中宋" panose="02010600040101010101" pitchFamily="2" charset="-122"/>
              </a:rPr>
              <a:t>扩展正则  </a:t>
            </a:r>
            <a:r>
              <a:rPr lang="en-US" altLang="zh-CN" sz="1600" b="1" dirty="0">
                <a:solidFill>
                  <a:schemeClr val="accent1"/>
                </a:solidFill>
                <a:latin typeface="华文中宋" panose="02010600040101010101" pitchFamily="2" charset="-122"/>
                <a:ea typeface="华文中宋" panose="02010600040101010101" pitchFamily="2" charset="-122"/>
              </a:rPr>
              <a:t>-e </a:t>
            </a:r>
            <a:r>
              <a:rPr lang="zh-CN" altLang="en-US" sz="1600" b="1" dirty="0">
                <a:solidFill>
                  <a:schemeClr val="accent1"/>
                </a:solidFill>
                <a:latin typeface="华文中宋" panose="02010600040101010101" pitchFamily="2" charset="-122"/>
                <a:ea typeface="华文中宋" panose="02010600040101010101" pitchFamily="2" charset="-122"/>
              </a:rPr>
              <a:t>多项编辑  </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  sed   -ne ‘1p’ –ne ‘5p’ demo.py </a:t>
            </a:r>
            <a:r>
              <a:rPr lang="zh-CN" altLang="en-US" sz="1600" b="1" dirty="0">
                <a:solidFill>
                  <a:schemeClr val="accent1"/>
                </a:solidFill>
                <a:latin typeface="华文中宋" panose="02010600040101010101" pitchFamily="2" charset="-122"/>
                <a:ea typeface="华文中宋" panose="02010600040101010101" pitchFamily="2" charset="-122"/>
              </a:rPr>
              <a:t>打印第</a:t>
            </a:r>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行和第</a:t>
            </a:r>
            <a:r>
              <a:rPr lang="en-US" altLang="zh-CN" sz="1600" b="1" dirty="0">
                <a:solidFill>
                  <a:schemeClr val="accent1"/>
                </a:solidFill>
                <a:latin typeface="华文中宋" panose="02010600040101010101" pitchFamily="2" charset="-122"/>
                <a:ea typeface="华文中宋" panose="02010600040101010101" pitchFamily="2" charset="-122"/>
              </a:rPr>
              <a:t>5</a:t>
            </a:r>
            <a:r>
              <a:rPr lang="zh-CN" altLang="en-US" sz="1600" b="1" dirty="0">
                <a:solidFill>
                  <a:schemeClr val="accent1"/>
                </a:solidFill>
                <a:latin typeface="华文中宋" panose="02010600040101010101" pitchFamily="2" charset="-122"/>
                <a:ea typeface="华文中宋" panose="02010600040101010101" pitchFamily="2" charset="-122"/>
              </a:rPr>
              <a:t>行</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   sed -</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en-US" altLang="zh-CN" sz="1600" b="1" dirty="0">
                <a:solidFill>
                  <a:schemeClr val="accent1"/>
                </a:solidFill>
                <a:latin typeface="华文中宋" panose="02010600040101010101" pitchFamily="2" charset="-122"/>
                <a:ea typeface="华文中宋" panose="02010600040101010101" pitchFamily="2" charset="-122"/>
              </a:rPr>
              <a:t> ‘s/root/ROOT/</a:t>
            </a:r>
            <a:r>
              <a:rPr lang="en-US" altLang="zh-CN" sz="1600" b="1" dirty="0" err="1">
                <a:solidFill>
                  <a:schemeClr val="accent1"/>
                </a:solidFill>
                <a:latin typeface="华文中宋" panose="02010600040101010101" pitchFamily="2" charset="-122"/>
                <a:ea typeface="华文中宋" panose="02010600040101010101" pitchFamily="2" charset="-122"/>
              </a:rPr>
              <a:t>g;s</a:t>
            </a: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stu</a:t>
            </a:r>
            <a:r>
              <a:rPr lang="en-US" altLang="zh-CN" sz="1600" b="1" dirty="0">
                <a:solidFill>
                  <a:schemeClr val="accent1"/>
                </a:solidFill>
                <a:latin typeface="华文中宋" panose="02010600040101010101" pitchFamily="2" charset="-122"/>
                <a:ea typeface="华文中宋" panose="02010600040101010101" pitchFamily="2" charset="-122"/>
              </a:rPr>
              <a:t>/STU/g’ demo.py </a:t>
            </a:r>
            <a:endParaRPr lang="zh-CN" altLang="en-US" sz="1600" b="1" dirty="0">
              <a:solidFill>
                <a:schemeClr val="accent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0674835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7D0DD-CC1C-4376-BF4A-2BB730E0E1A7}"/>
              </a:ext>
            </a:extLst>
          </p:cNvPr>
          <p:cNvSpPr>
            <a:spLocks noGrp="1"/>
          </p:cNvSpPr>
          <p:nvPr>
            <p:ph type="title"/>
          </p:nvPr>
        </p:nvSpPr>
        <p:spPr/>
        <p:txBody>
          <a:bodyPr>
            <a:normAutofit/>
          </a:bodyPr>
          <a:lstStyle/>
          <a:p>
            <a:pPr algn="ctr"/>
            <a:r>
              <a:rPr lang="en-US" altLang="zh-CN" sz="2400" b="1" dirty="0">
                <a:solidFill>
                  <a:schemeClr val="accent1"/>
                </a:solidFill>
                <a:latin typeface="华文中宋" panose="02010600040101010101" pitchFamily="2" charset="-122"/>
                <a:ea typeface="华文中宋" panose="02010600040101010101" pitchFamily="2" charset="-122"/>
              </a:rPr>
              <a:t>Shell</a:t>
            </a:r>
            <a:r>
              <a:rPr lang="zh-CN" altLang="en-US" sz="2400" b="1" dirty="0">
                <a:solidFill>
                  <a:schemeClr val="accent1"/>
                </a:solidFill>
                <a:latin typeface="华文中宋" panose="02010600040101010101" pitchFamily="2" charset="-122"/>
                <a:ea typeface="华文中宋" panose="02010600040101010101" pitchFamily="2" charset="-122"/>
              </a:rPr>
              <a:t>编程</a:t>
            </a:r>
            <a:r>
              <a:rPr lang="en-US" altLang="zh-CN" sz="2400" b="1" dirty="0">
                <a:solidFill>
                  <a:schemeClr val="accent1"/>
                </a:solidFill>
                <a:latin typeface="华文中宋" panose="02010600040101010101" pitchFamily="2" charset="-122"/>
                <a:ea typeface="华文中宋" panose="02010600040101010101" pitchFamily="2" charset="-122"/>
              </a:rPr>
              <a:t>—04day</a:t>
            </a:r>
            <a:endParaRPr lang="zh-CN" altLang="en-US" sz="2400" dirty="0"/>
          </a:p>
        </p:txBody>
      </p:sp>
      <p:sp>
        <p:nvSpPr>
          <p:cNvPr id="3" name="内容占位符 2">
            <a:extLst>
              <a:ext uri="{FF2B5EF4-FFF2-40B4-BE49-F238E27FC236}">
                <a16:creationId xmlns:a16="http://schemas.microsoft.com/office/drawing/2014/main" id="{3C31BEA2-F875-4600-961F-4AF0465817FD}"/>
              </a:ext>
            </a:extLst>
          </p:cNvPr>
          <p:cNvSpPr>
            <a:spLocks noGrp="1"/>
          </p:cNvSpPr>
          <p:nvPr>
            <p:ph idx="1"/>
          </p:nvPr>
        </p:nvSpPr>
        <p:spPr/>
        <p:txBody>
          <a:bodyPr>
            <a:normAutofit/>
          </a:bodyPr>
          <a:lstStyle/>
          <a:p>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、正则表达式</a:t>
            </a: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abc</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匹配不包括</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中的单个字符或一组单个字符</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abc</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匹配以</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中的单个字符或一组单个字符开头的</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abc</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匹配不以</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中的单个字符或一组单个字符开头的</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grep ‘go\{2,4\}’1.txt   </a:t>
            </a:r>
            <a:r>
              <a:rPr lang="zh-CN" altLang="en-US" sz="1600" b="1" dirty="0">
                <a:solidFill>
                  <a:schemeClr val="accent1"/>
                </a:solidFill>
                <a:latin typeface="华文中宋" panose="02010600040101010101" pitchFamily="2" charset="-122"/>
                <a:ea typeface="华文中宋" panose="02010600040101010101" pitchFamily="2" charset="-122"/>
              </a:rPr>
              <a:t>匹配两个到</a:t>
            </a:r>
            <a:r>
              <a:rPr lang="en-US" altLang="zh-CN" sz="1600" b="1" dirty="0">
                <a:solidFill>
                  <a:schemeClr val="accent1"/>
                </a:solidFill>
                <a:latin typeface="华文中宋" panose="02010600040101010101" pitchFamily="2" charset="-122"/>
                <a:ea typeface="华文中宋" panose="02010600040101010101" pitchFamily="2" charset="-122"/>
              </a:rPr>
              <a:t>4</a:t>
            </a:r>
            <a:r>
              <a:rPr lang="zh-CN" altLang="en-US" sz="1600" b="1" dirty="0">
                <a:solidFill>
                  <a:schemeClr val="accent1"/>
                </a:solidFill>
                <a:latin typeface="华文中宋" panose="02010600040101010101" pitchFamily="2" charset="-122"/>
                <a:ea typeface="华文中宋" panose="02010600040101010101" pitchFamily="2" charset="-122"/>
              </a:rPr>
              <a:t>个</a:t>
            </a:r>
            <a:r>
              <a:rPr lang="en-US" altLang="zh-CN" sz="1600" b="1" dirty="0">
                <a:solidFill>
                  <a:schemeClr val="accent1"/>
                </a:solidFill>
                <a:latin typeface="华文中宋" panose="02010600040101010101" pitchFamily="2" charset="-122"/>
                <a:ea typeface="华文中宋" panose="02010600040101010101" pitchFamily="2" charset="-122"/>
              </a:rPr>
              <a:t>o</a:t>
            </a:r>
            <a:r>
              <a:rPr lang="zh-CN" altLang="en-US" sz="1600" b="1" dirty="0">
                <a:solidFill>
                  <a:schemeClr val="accent1"/>
                </a:solidFill>
                <a:latin typeface="华文中宋" panose="02010600040101010101" pitchFamily="2" charset="-122"/>
                <a:ea typeface="华文中宋" panose="02010600040101010101" pitchFamily="2" charset="-122"/>
              </a:rPr>
              <a:t>的            </a:t>
            </a:r>
            <a:r>
              <a:rPr lang="en-US" altLang="zh-CN" sz="1600" b="1" dirty="0">
                <a:solidFill>
                  <a:schemeClr val="accent1"/>
                </a:solidFill>
                <a:latin typeface="华文中宋" panose="02010600040101010101" pitchFamily="2" charset="-122"/>
                <a:ea typeface="华文中宋" panose="02010600040101010101" pitchFamily="2" charset="-122"/>
              </a:rPr>
              <a:t>grep ‘go\{3,4\}’1.txt   </a:t>
            </a:r>
            <a:r>
              <a:rPr lang="zh-CN" altLang="en-US" sz="1600" b="1" dirty="0">
                <a:solidFill>
                  <a:schemeClr val="accent1"/>
                </a:solidFill>
                <a:latin typeface="华文中宋" panose="02010600040101010101" pitchFamily="2" charset="-122"/>
                <a:ea typeface="华文中宋" panose="02010600040101010101" pitchFamily="2" charset="-122"/>
              </a:rPr>
              <a:t>匹配三个到</a:t>
            </a:r>
            <a:r>
              <a:rPr lang="en-US" altLang="zh-CN" sz="1600" b="1" dirty="0">
                <a:solidFill>
                  <a:schemeClr val="accent1"/>
                </a:solidFill>
                <a:latin typeface="华文中宋" panose="02010600040101010101" pitchFamily="2" charset="-122"/>
                <a:ea typeface="华文中宋" panose="02010600040101010101" pitchFamily="2" charset="-122"/>
              </a:rPr>
              <a:t>4</a:t>
            </a:r>
            <a:r>
              <a:rPr lang="zh-CN" altLang="en-US" sz="1600" b="1" dirty="0">
                <a:solidFill>
                  <a:schemeClr val="accent1"/>
                </a:solidFill>
                <a:latin typeface="华文中宋" panose="02010600040101010101" pitchFamily="2" charset="-122"/>
                <a:ea typeface="华文中宋" panose="02010600040101010101" pitchFamily="2" charset="-122"/>
              </a:rPr>
              <a:t>个</a:t>
            </a:r>
            <a:r>
              <a:rPr lang="en-US" altLang="zh-CN" sz="1600" b="1" dirty="0">
                <a:solidFill>
                  <a:schemeClr val="accent1"/>
                </a:solidFill>
                <a:latin typeface="华文中宋" panose="02010600040101010101" pitchFamily="2" charset="-122"/>
                <a:ea typeface="华文中宋" panose="02010600040101010101" pitchFamily="2" charset="-122"/>
              </a:rPr>
              <a:t>o</a:t>
            </a:r>
            <a:r>
              <a:rPr lang="zh-CN" altLang="en-US" sz="1600" b="1" dirty="0">
                <a:solidFill>
                  <a:schemeClr val="accent1"/>
                </a:solidFill>
                <a:latin typeface="华文中宋" panose="02010600040101010101" pitchFamily="2" charset="-122"/>
                <a:ea typeface="华文中宋" panose="02010600040101010101" pitchFamily="2" charset="-122"/>
              </a:rPr>
              <a:t>的 </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3</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grep ‘[0-9]\{2\}\.[0-9]\{1\}\.[0-9]\{1\}’1.txt </a:t>
            </a: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4</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\&lt; \&gt; </a:t>
            </a:r>
            <a:r>
              <a:rPr lang="zh-CN" altLang="en-US" sz="1600" b="1" dirty="0">
                <a:solidFill>
                  <a:schemeClr val="accent1"/>
                </a:solidFill>
                <a:latin typeface="华文中宋" panose="02010600040101010101" pitchFamily="2" charset="-122"/>
                <a:ea typeface="华文中宋" panose="02010600040101010101" pitchFamily="2" charset="-122"/>
              </a:rPr>
              <a:t>精确匹配   </a:t>
            </a:r>
            <a:r>
              <a:rPr lang="en-US" altLang="zh-CN" sz="1600" b="1" dirty="0">
                <a:solidFill>
                  <a:schemeClr val="accent1"/>
                </a:solidFill>
                <a:latin typeface="华文中宋" panose="02010600040101010101" pitchFamily="2" charset="-122"/>
                <a:ea typeface="华文中宋" panose="02010600040101010101" pitchFamily="2" charset="-122"/>
              </a:rPr>
              <a:t>\{n,\} </a:t>
            </a:r>
            <a:r>
              <a:rPr lang="zh-CN" altLang="en-US" sz="1600" b="1" dirty="0">
                <a:solidFill>
                  <a:schemeClr val="accent1"/>
                </a:solidFill>
                <a:latin typeface="华文中宋" panose="02010600040101010101" pitchFamily="2" charset="-122"/>
                <a:ea typeface="华文中宋" panose="02010600040101010101" pitchFamily="2" charset="-122"/>
              </a:rPr>
              <a:t>匹配前导字符至少出现</a:t>
            </a:r>
            <a:r>
              <a:rPr lang="en-US" altLang="zh-CN" sz="1600" b="1" dirty="0">
                <a:solidFill>
                  <a:schemeClr val="accent1"/>
                </a:solidFill>
                <a:latin typeface="华文中宋" panose="02010600040101010101" pitchFamily="2" charset="-122"/>
                <a:ea typeface="华文中宋" panose="02010600040101010101" pitchFamily="2" charset="-122"/>
              </a:rPr>
              <a:t>n</a:t>
            </a:r>
            <a:r>
              <a:rPr lang="zh-CN" altLang="en-US" sz="1600" b="1" dirty="0">
                <a:solidFill>
                  <a:schemeClr val="accent1"/>
                </a:solidFill>
                <a:latin typeface="华文中宋" panose="02010600040101010101" pitchFamily="2" charset="-122"/>
                <a:ea typeface="华文中宋" panose="02010600040101010101" pitchFamily="2" charset="-122"/>
              </a:rPr>
              <a:t>次  </a:t>
            </a: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n,m</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匹配前导字符出现</a:t>
            </a:r>
            <a:r>
              <a:rPr lang="en-US" altLang="zh-CN" sz="1600" b="1" dirty="0">
                <a:solidFill>
                  <a:schemeClr val="accent1"/>
                </a:solidFill>
                <a:latin typeface="华文中宋" panose="02010600040101010101" pitchFamily="2" charset="-122"/>
                <a:ea typeface="华文中宋" panose="02010600040101010101" pitchFamily="2" charset="-122"/>
              </a:rPr>
              <a:t>n</a:t>
            </a:r>
            <a:r>
              <a:rPr lang="zh-CN" altLang="en-US" sz="1600" b="1" dirty="0">
                <a:solidFill>
                  <a:schemeClr val="accent1"/>
                </a:solidFill>
                <a:latin typeface="华文中宋" panose="02010600040101010101" pitchFamily="2" charset="-122"/>
                <a:ea typeface="华文中宋" panose="02010600040101010101" pitchFamily="2" charset="-122"/>
              </a:rPr>
              <a:t>与</a:t>
            </a:r>
            <a:r>
              <a:rPr lang="en-US" altLang="zh-CN" sz="1600" b="1" dirty="0">
                <a:solidFill>
                  <a:schemeClr val="accent1"/>
                </a:solidFill>
                <a:latin typeface="华文中宋" panose="02010600040101010101" pitchFamily="2" charset="-122"/>
                <a:ea typeface="华文中宋" panose="02010600040101010101" pitchFamily="2" charset="-122"/>
              </a:rPr>
              <a:t>m</a:t>
            </a:r>
            <a:r>
              <a:rPr lang="zh-CN" altLang="en-US" sz="1600" b="1" dirty="0">
                <a:solidFill>
                  <a:schemeClr val="accent1"/>
                </a:solidFill>
                <a:latin typeface="华文中宋" panose="02010600040101010101" pitchFamily="2" charset="-122"/>
                <a:ea typeface="华文中宋" panose="02010600040101010101" pitchFamily="2" charset="-122"/>
              </a:rPr>
              <a:t>次之间 </a:t>
            </a:r>
            <a:r>
              <a:rPr lang="en-US" altLang="zh-CN" sz="1600" b="1" dirty="0">
                <a:solidFill>
                  <a:schemeClr val="accent1"/>
                </a:solidFill>
                <a:latin typeface="华文中宋" panose="02010600040101010101" pitchFamily="2" charset="-122"/>
                <a:ea typeface="华文中宋" panose="02010600040101010101" pitchFamily="2" charset="-122"/>
              </a:rPr>
              <a:t>\s </a:t>
            </a:r>
            <a:r>
              <a:rPr lang="zh-CN" altLang="en-US" sz="1600" b="1" dirty="0">
                <a:solidFill>
                  <a:schemeClr val="accent1"/>
                </a:solidFill>
                <a:latin typeface="华文中宋" panose="02010600040101010101" pitchFamily="2" charset="-122"/>
                <a:ea typeface="华文中宋" panose="02010600040101010101" pitchFamily="2" charset="-122"/>
              </a:rPr>
              <a:t>匹配空格</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5</a:t>
            </a:r>
            <a:r>
              <a:rPr lang="zh-CN" altLang="en-US" sz="1600" b="1" dirty="0">
                <a:solidFill>
                  <a:schemeClr val="accent1"/>
                </a:solidFill>
                <a:latin typeface="华文中宋" panose="02010600040101010101" pitchFamily="2" charset="-122"/>
                <a:ea typeface="华文中宋" panose="02010600040101010101" pitchFamily="2" charset="-122"/>
              </a:rPr>
              <a:t>、用</a:t>
            </a:r>
            <a:r>
              <a:rPr lang="en-US" altLang="zh-CN" sz="1600" b="1" dirty="0">
                <a:solidFill>
                  <a:schemeClr val="accent1"/>
                </a:solidFill>
                <a:latin typeface="华文中宋" panose="02010600040101010101" pitchFamily="2" charset="-122"/>
                <a:ea typeface="华文中宋" panose="02010600040101010101" pitchFamily="2" charset="-122"/>
              </a:rPr>
              <a:t>sed </a:t>
            </a:r>
            <a:r>
              <a:rPr lang="zh-CN" altLang="en-US" sz="1600" b="1" dirty="0">
                <a:solidFill>
                  <a:schemeClr val="accent1"/>
                </a:solidFill>
                <a:latin typeface="华文中宋" panose="02010600040101010101" pitchFamily="2" charset="-122"/>
                <a:ea typeface="华文中宋" panose="02010600040101010101" pitchFamily="2" charset="-122"/>
              </a:rPr>
              <a:t>加 正则去过滤掉以</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或者以</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开头的行</a:t>
            </a:r>
            <a:r>
              <a:rPr lang="en-US" altLang="zh-CN" sz="1600" b="1" dirty="0">
                <a:solidFill>
                  <a:schemeClr val="accent1"/>
                </a:solidFill>
                <a:latin typeface="华文中宋" panose="02010600040101010101" pitchFamily="2" charset="-122"/>
                <a:ea typeface="华文中宋" panose="02010600040101010101" pitchFamily="2" charset="-122"/>
              </a:rPr>
              <a:t>   sed  -r ‘/^#|^$/d’demo..</a:t>
            </a:r>
            <a:r>
              <a:rPr lang="en-US" altLang="zh-CN" sz="1600" b="1" dirty="0" err="1">
                <a:solidFill>
                  <a:schemeClr val="accent1"/>
                </a:solidFill>
                <a:latin typeface="华文中宋" panose="02010600040101010101" pitchFamily="2" charset="-122"/>
                <a:ea typeface="华文中宋" panose="02010600040101010101" pitchFamily="2" charset="-122"/>
              </a:rPr>
              <a:t>py</a:t>
            </a:r>
            <a:r>
              <a:rPr lang="en-US" altLang="zh-CN" sz="1600" b="1" dirty="0">
                <a:solidFill>
                  <a:schemeClr val="accent1"/>
                </a:solidFill>
                <a:latin typeface="华文中宋" panose="02010600040101010101" pitchFamily="2" charset="-122"/>
                <a:ea typeface="华文中宋" panose="02010600040101010101" pitchFamily="2" charset="-122"/>
              </a:rPr>
              <a:t> </a:t>
            </a:r>
          </a:p>
          <a:p>
            <a:pPr marL="0" indent="0">
              <a:buNone/>
            </a:pPr>
            <a:endParaRPr lang="zh-CN" altLang="en-US" sz="1600" b="1" dirty="0">
              <a:solidFill>
                <a:schemeClr val="accent1"/>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EBFE6FFF-89B9-424C-BD8D-E3C68486FD7D}"/>
              </a:ext>
            </a:extLst>
          </p:cNvPr>
          <p:cNvPicPr>
            <a:picLocks noChangeAspect="1"/>
          </p:cNvPicPr>
          <p:nvPr/>
        </p:nvPicPr>
        <p:blipFill>
          <a:blip r:embed="rId2"/>
          <a:stretch>
            <a:fillRect/>
          </a:stretch>
        </p:blipFill>
        <p:spPr>
          <a:xfrm>
            <a:off x="838200" y="3620261"/>
            <a:ext cx="7186283" cy="762066"/>
          </a:xfrm>
          <a:prstGeom prst="rect">
            <a:avLst/>
          </a:prstGeom>
        </p:spPr>
      </p:pic>
      <p:pic>
        <p:nvPicPr>
          <p:cNvPr id="7" name="图片 6">
            <a:extLst>
              <a:ext uri="{FF2B5EF4-FFF2-40B4-BE49-F238E27FC236}">
                <a16:creationId xmlns:a16="http://schemas.microsoft.com/office/drawing/2014/main" id="{B6507823-D837-4D5D-9FC2-13C59A04927B}"/>
              </a:ext>
            </a:extLst>
          </p:cNvPr>
          <p:cNvPicPr>
            <a:picLocks noChangeAspect="1"/>
          </p:cNvPicPr>
          <p:nvPr/>
        </p:nvPicPr>
        <p:blipFill>
          <a:blip r:embed="rId3"/>
          <a:stretch>
            <a:fillRect/>
          </a:stretch>
        </p:blipFill>
        <p:spPr>
          <a:xfrm>
            <a:off x="838200" y="5294812"/>
            <a:ext cx="6027942" cy="1341506"/>
          </a:xfrm>
          <a:prstGeom prst="rect">
            <a:avLst/>
          </a:prstGeom>
        </p:spPr>
      </p:pic>
    </p:spTree>
    <p:extLst>
      <p:ext uri="{BB962C8B-B14F-4D97-AF65-F5344CB8AC3E}">
        <p14:creationId xmlns:p14="http://schemas.microsoft.com/office/powerpoint/2010/main" val="32750957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5E31C-7C07-491E-9011-9E9B0DE20A51}"/>
              </a:ext>
            </a:extLst>
          </p:cNvPr>
          <p:cNvSpPr>
            <a:spLocks noGrp="1"/>
          </p:cNvSpPr>
          <p:nvPr>
            <p:ph type="title"/>
          </p:nvPr>
        </p:nvSpPr>
        <p:spPr/>
        <p:txBody>
          <a:bodyPr>
            <a:normAutofit/>
          </a:bodyPr>
          <a:lstStyle/>
          <a:p>
            <a:pPr algn="ctr"/>
            <a:r>
              <a:rPr lang="en-US" altLang="zh-CN" sz="2400" b="1" dirty="0">
                <a:solidFill>
                  <a:schemeClr val="accent1"/>
                </a:solidFill>
                <a:latin typeface="华文中宋" panose="02010600040101010101" pitchFamily="2" charset="-122"/>
                <a:ea typeface="华文中宋" panose="02010600040101010101" pitchFamily="2" charset="-122"/>
              </a:rPr>
              <a:t>Shell</a:t>
            </a:r>
            <a:r>
              <a:rPr lang="zh-CN" altLang="en-US" sz="2400" b="1" dirty="0">
                <a:solidFill>
                  <a:schemeClr val="accent1"/>
                </a:solidFill>
                <a:latin typeface="华文中宋" panose="02010600040101010101" pitchFamily="2" charset="-122"/>
                <a:ea typeface="华文中宋" panose="02010600040101010101" pitchFamily="2" charset="-122"/>
              </a:rPr>
              <a:t>编程</a:t>
            </a:r>
            <a:r>
              <a:rPr lang="en-US" altLang="zh-CN" sz="2400" b="1" dirty="0">
                <a:solidFill>
                  <a:schemeClr val="accent1"/>
                </a:solidFill>
                <a:latin typeface="华文中宋" panose="02010600040101010101" pitchFamily="2" charset="-122"/>
                <a:ea typeface="华文中宋" panose="02010600040101010101" pitchFamily="2" charset="-122"/>
              </a:rPr>
              <a:t>—04day</a:t>
            </a:r>
            <a:endParaRPr lang="zh-CN" altLang="en-US" sz="2400" dirty="0"/>
          </a:p>
        </p:txBody>
      </p:sp>
      <p:sp>
        <p:nvSpPr>
          <p:cNvPr id="3" name="内容占位符 2">
            <a:extLst>
              <a:ext uri="{FF2B5EF4-FFF2-40B4-BE49-F238E27FC236}">
                <a16:creationId xmlns:a16="http://schemas.microsoft.com/office/drawing/2014/main" id="{B9DF7656-BB87-46B9-B953-14528D0BDAEA}"/>
              </a:ext>
            </a:extLst>
          </p:cNvPr>
          <p:cNvSpPr>
            <a:spLocks noGrp="1"/>
          </p:cNvSpPr>
          <p:nvPr>
            <p:ph idx="1"/>
          </p:nvPr>
        </p:nvSpPr>
        <p:spPr/>
        <p:txBody>
          <a:bodyPr>
            <a:normAutofit/>
          </a:bodyPr>
          <a:lstStyle/>
          <a:p>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与</a:t>
            </a:r>
            <a:r>
              <a:rPr lang="en-US" altLang="zh-CN" sz="1600" b="1" dirty="0">
                <a:solidFill>
                  <a:schemeClr val="accent1"/>
                </a:solidFill>
                <a:latin typeface="华文中宋" panose="02010600040101010101" pitchFamily="2" charset="-122"/>
                <a:ea typeface="华文中宋" panose="02010600040101010101" pitchFamily="2" charset="-122"/>
              </a:rPr>
              <a:t>sed</a:t>
            </a:r>
            <a:r>
              <a:rPr lang="zh-CN" altLang="en-US" sz="1600" b="1" dirty="0">
                <a:solidFill>
                  <a:schemeClr val="accent1"/>
                </a:solidFill>
                <a:latin typeface="华文中宋" panose="02010600040101010101" pitchFamily="2" charset="-122"/>
                <a:ea typeface="华文中宋" panose="02010600040101010101" pitchFamily="2" charset="-122"/>
              </a:rPr>
              <a:t>结合起来打印</a:t>
            </a:r>
            <a:r>
              <a:rPr lang="en-US" altLang="zh-CN" sz="1600" b="1" dirty="0" err="1">
                <a:solidFill>
                  <a:schemeClr val="accent1"/>
                </a:solidFill>
                <a:latin typeface="华文中宋" panose="02010600040101010101" pitchFamily="2" charset="-122"/>
                <a:ea typeface="华文中宋" panose="02010600040101010101" pitchFamily="2" charset="-122"/>
              </a:rPr>
              <a:t>ip</a:t>
            </a:r>
            <a:r>
              <a:rPr lang="zh-CN" altLang="en-US" sz="1600" b="1" dirty="0">
                <a:solidFill>
                  <a:schemeClr val="accent1"/>
                </a:solidFill>
                <a:latin typeface="华文中宋" panose="02010600040101010101" pitchFamily="2" charset="-122"/>
                <a:ea typeface="华文中宋" panose="02010600040101010101" pitchFamily="2" charset="-122"/>
              </a:rPr>
              <a:t>地址</a:t>
            </a:r>
            <a:r>
              <a:rPr lang="en-US" altLang="zh-CN" sz="1600" b="1" dirty="0">
                <a:solidFill>
                  <a:schemeClr val="accent1"/>
                </a:solidFill>
                <a:latin typeface="华文中宋" panose="02010600040101010101" pitchFamily="2" charset="-122"/>
                <a:ea typeface="华文中宋" panose="02010600040101010101" pitchFamily="2" charset="-122"/>
              </a:rPr>
              <a:t>:</a:t>
            </a:r>
          </a:p>
          <a:p>
            <a:r>
              <a:rPr lang="en-US" altLang="zh-CN" sz="1600" b="1" dirty="0">
                <a:solidFill>
                  <a:schemeClr val="accent1"/>
                </a:solidFill>
                <a:latin typeface="华文中宋" panose="02010600040101010101" pitchFamily="2" charset="-122"/>
                <a:ea typeface="华文中宋" panose="02010600040101010101" pitchFamily="2" charset="-122"/>
              </a:rPr>
              <a:t>ifconfig ens33 | sed -nr '/([0-9]{1,3}\.){3}[0-9]{1,3}/p' | tr -s ' ' | cut -d' ' -f3</a:t>
            </a:r>
          </a:p>
          <a:p>
            <a:endParaRPr lang="en-US" altLang="zh-CN" sz="1600" b="1" dirty="0">
              <a:solidFill>
                <a:schemeClr val="accent1"/>
              </a:solidFill>
              <a:latin typeface="华文中宋" panose="02010600040101010101" pitchFamily="2" charset="-122"/>
              <a:ea typeface="华文中宋" panose="02010600040101010101" pitchFamily="2" charset="-122"/>
            </a:endParaRPr>
          </a:p>
          <a:p>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zh-CN" altLang="en-US" sz="1600" b="1" dirty="0">
                <a:solidFill>
                  <a:schemeClr val="accent1"/>
                </a:solidFill>
                <a:latin typeface="华文中宋" panose="02010600040101010101" pitchFamily="2" charset="-122"/>
                <a:ea typeface="华文中宋" panose="02010600040101010101" pitchFamily="2" charset="-122"/>
              </a:rPr>
              <a:t>后面不要加 </a:t>
            </a:r>
            <a:r>
              <a:rPr lang="en-US" altLang="zh-CN" sz="1600" b="1" dirty="0">
                <a:solidFill>
                  <a:schemeClr val="accent1"/>
                </a:solidFill>
                <a:latin typeface="华文中宋" panose="02010600040101010101" pitchFamily="2" charset="-122"/>
                <a:ea typeface="华文中宋" panose="02010600040101010101" pitchFamily="2" charset="-122"/>
              </a:rPr>
              <a:t>p  </a:t>
            </a:r>
            <a:r>
              <a:rPr lang="zh-CN" altLang="en-US" sz="1600" b="1" dirty="0">
                <a:solidFill>
                  <a:schemeClr val="accent1"/>
                </a:solidFill>
                <a:latin typeface="华文中宋" panose="02010600040101010101" pitchFamily="2" charset="-122"/>
                <a:ea typeface="华文中宋" panose="02010600040101010101" pitchFamily="2" charset="-122"/>
              </a:rPr>
              <a:t>如</a:t>
            </a:r>
            <a:r>
              <a:rPr lang="en-US" altLang="zh-CN" sz="1600" b="1" dirty="0">
                <a:solidFill>
                  <a:schemeClr val="accent1"/>
                </a:solidFill>
                <a:latin typeface="华文中宋" panose="02010600040101010101" pitchFamily="2" charset="-122"/>
                <a:ea typeface="华文中宋" panose="02010600040101010101" pitchFamily="2" charset="-122"/>
              </a:rPr>
              <a:t>sed –</a:t>
            </a:r>
            <a:r>
              <a:rPr lang="en-US" altLang="zh-CN" sz="1600" b="1" dirty="0" err="1">
                <a:solidFill>
                  <a:schemeClr val="accent1"/>
                </a:solidFill>
                <a:latin typeface="华文中宋" panose="02010600040101010101" pitchFamily="2" charset="-122"/>
                <a:ea typeface="华文中宋" panose="02010600040101010101" pitchFamily="2" charset="-122"/>
              </a:rPr>
              <a:t>i</a:t>
            </a:r>
            <a:r>
              <a:rPr lang="en-US" altLang="zh-CN" sz="1600" b="1" dirty="0">
                <a:solidFill>
                  <a:schemeClr val="accent1"/>
                </a:solidFill>
                <a:latin typeface="华文中宋" panose="02010600040101010101" pitchFamily="2" charset="-122"/>
                <a:ea typeface="华文中宋" panose="02010600040101010101" pitchFamily="2" charset="-122"/>
              </a:rPr>
              <a:t>   ‘s/root/Root/p’ demo.py </a:t>
            </a:r>
            <a:r>
              <a:rPr lang="zh-CN" altLang="en-US" sz="1600" b="1" dirty="0">
                <a:solidFill>
                  <a:schemeClr val="accent1"/>
                </a:solidFill>
                <a:latin typeface="华文中宋" panose="02010600040101010101" pitchFamily="2" charset="-122"/>
                <a:ea typeface="华文中宋" panose="02010600040101010101" pitchFamily="2" charset="-122"/>
              </a:rPr>
              <a:t>这是一种错误的写法</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zh-CN" altLang="en-US" sz="1600" b="1" dirty="0">
                <a:solidFill>
                  <a:schemeClr val="accent1"/>
                </a:solidFill>
                <a:latin typeface="华文中宋" panose="02010600040101010101" pitchFamily="2" charset="-122"/>
                <a:ea typeface="华文中宋" panose="02010600040101010101" pitchFamily="2" charset="-122"/>
              </a:rPr>
              <a:t>也不要加 </a:t>
            </a:r>
            <a:r>
              <a:rPr lang="en-US" altLang="zh-CN" sz="1600" b="1" dirty="0">
                <a:solidFill>
                  <a:schemeClr val="accent1"/>
                </a:solidFill>
                <a:latin typeface="华文中宋" panose="02010600040101010101" pitchFamily="2" charset="-122"/>
                <a:ea typeface="华文中宋" panose="02010600040101010101" pitchFamily="2" charset="-122"/>
              </a:rPr>
              <a:t>-n</a:t>
            </a:r>
            <a:endParaRPr lang="zh-CN" altLang="en-US" sz="1600" dirty="0"/>
          </a:p>
        </p:txBody>
      </p:sp>
      <p:pic>
        <p:nvPicPr>
          <p:cNvPr id="5" name="图片 4">
            <a:extLst>
              <a:ext uri="{FF2B5EF4-FFF2-40B4-BE49-F238E27FC236}">
                <a16:creationId xmlns:a16="http://schemas.microsoft.com/office/drawing/2014/main" id="{893E7742-EC87-4B37-99D3-D2F6E34E88FE}"/>
              </a:ext>
            </a:extLst>
          </p:cNvPr>
          <p:cNvPicPr>
            <a:picLocks noChangeAspect="1"/>
          </p:cNvPicPr>
          <p:nvPr/>
        </p:nvPicPr>
        <p:blipFill>
          <a:blip r:embed="rId2"/>
          <a:stretch>
            <a:fillRect/>
          </a:stretch>
        </p:blipFill>
        <p:spPr>
          <a:xfrm>
            <a:off x="838200" y="2475376"/>
            <a:ext cx="6957663" cy="792549"/>
          </a:xfrm>
          <a:prstGeom prst="rect">
            <a:avLst/>
          </a:prstGeom>
        </p:spPr>
      </p:pic>
    </p:spTree>
    <p:extLst>
      <p:ext uri="{BB962C8B-B14F-4D97-AF65-F5344CB8AC3E}">
        <p14:creationId xmlns:p14="http://schemas.microsoft.com/office/powerpoint/2010/main" val="2783266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8200E-FCFD-4411-B5F1-AD7189BEBCB7}"/>
              </a:ext>
            </a:extLst>
          </p:cNvPr>
          <p:cNvSpPr>
            <a:spLocks noGrp="1"/>
          </p:cNvSpPr>
          <p:nvPr>
            <p:ph type="title"/>
          </p:nvPr>
        </p:nvSpPr>
        <p:spPr/>
        <p:txBody>
          <a:bodyPr>
            <a:normAutofit/>
          </a:bodyPr>
          <a:lstStyle/>
          <a:p>
            <a:pPr algn="ctr"/>
            <a:r>
              <a:rPr lang="en-US" altLang="zh-CN" sz="2400" b="1" dirty="0">
                <a:solidFill>
                  <a:schemeClr val="accent1"/>
                </a:solidFill>
                <a:latin typeface="华文中宋" panose="02010600040101010101" pitchFamily="2" charset="-122"/>
                <a:ea typeface="华文中宋" panose="02010600040101010101" pitchFamily="2" charset="-122"/>
              </a:rPr>
              <a:t>Shell</a:t>
            </a:r>
            <a:r>
              <a:rPr lang="zh-CN" altLang="en-US" sz="2400" b="1" dirty="0">
                <a:solidFill>
                  <a:schemeClr val="accent1"/>
                </a:solidFill>
                <a:latin typeface="华文中宋" panose="02010600040101010101" pitchFamily="2" charset="-122"/>
                <a:ea typeface="华文中宋" panose="02010600040101010101" pitchFamily="2" charset="-122"/>
              </a:rPr>
              <a:t>编程</a:t>
            </a:r>
            <a:r>
              <a:rPr lang="en-US" altLang="zh-CN" sz="2400" b="1" dirty="0">
                <a:solidFill>
                  <a:schemeClr val="accent1"/>
                </a:solidFill>
                <a:latin typeface="华文中宋" panose="02010600040101010101" pitchFamily="2" charset="-122"/>
                <a:ea typeface="华文中宋" panose="02010600040101010101" pitchFamily="2" charset="-122"/>
              </a:rPr>
              <a:t>—05day</a:t>
            </a:r>
            <a:endParaRPr lang="zh-CN" altLang="en-US" sz="2400" dirty="0"/>
          </a:p>
        </p:txBody>
      </p:sp>
      <p:sp>
        <p:nvSpPr>
          <p:cNvPr id="3" name="内容占位符 2">
            <a:extLst>
              <a:ext uri="{FF2B5EF4-FFF2-40B4-BE49-F238E27FC236}">
                <a16:creationId xmlns:a16="http://schemas.microsoft.com/office/drawing/2014/main" id="{F9DD6E0E-A8A6-456B-A1D4-D50106ACD55B}"/>
              </a:ext>
            </a:extLst>
          </p:cNvPr>
          <p:cNvSpPr>
            <a:spLocks noGrp="1"/>
          </p:cNvSpPr>
          <p:nvPr>
            <p:ph idx="1"/>
          </p:nvPr>
        </p:nvSpPr>
        <p:spPr/>
        <p:txBody>
          <a:bodyPr>
            <a:normAutofit/>
          </a:bodyPr>
          <a:lstStyle/>
          <a:p>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awk </a:t>
            </a:r>
            <a:r>
              <a:rPr lang="zh-CN" altLang="en-US" sz="1600" b="1" dirty="0">
                <a:solidFill>
                  <a:schemeClr val="accent1"/>
                </a:solidFill>
                <a:latin typeface="华文中宋" panose="02010600040101010101" pitchFamily="2" charset="-122"/>
                <a:ea typeface="华文中宋" panose="02010600040101010101" pitchFamily="2" charset="-122"/>
              </a:rPr>
              <a:t>是一种语言，我们要学习它的内置变量，函数 </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注意 引用</a:t>
            </a:r>
            <a:r>
              <a:rPr lang="en-US" altLang="zh-CN" sz="1600" b="1" dirty="0">
                <a:solidFill>
                  <a:schemeClr val="accent1"/>
                </a:solidFill>
                <a:latin typeface="华文中宋" panose="02010600040101010101" pitchFamily="2" charset="-122"/>
                <a:ea typeface="华文中宋" panose="02010600040101010101" pitchFamily="2" charset="-122"/>
              </a:rPr>
              <a:t>shell</a:t>
            </a:r>
            <a:r>
              <a:rPr lang="zh-CN" altLang="en-US" sz="1600" b="1" dirty="0">
                <a:solidFill>
                  <a:schemeClr val="accent1"/>
                </a:solidFill>
                <a:latin typeface="华文中宋" panose="02010600040101010101" pitchFamily="2" charset="-122"/>
                <a:ea typeface="华文中宋" panose="02010600040101010101" pitchFamily="2" charset="-122"/>
              </a:rPr>
              <a:t>变量需要用双引号引起来</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10839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A7F3A-EB55-4F6E-B619-204E4242DDD4}"/>
              </a:ext>
            </a:extLst>
          </p:cNvPr>
          <p:cNvSpPr>
            <a:spLocks noGrp="1"/>
          </p:cNvSpPr>
          <p:nvPr>
            <p:ph type="title"/>
          </p:nvPr>
        </p:nvSpPr>
        <p:spPr/>
        <p:txBody>
          <a:bodyPr/>
          <a:lstStyle/>
          <a:p>
            <a:pPr algn="ctr"/>
            <a:r>
              <a:rPr lang="en-US" altLang="zh-CN" dirty="0"/>
              <a:t> </a:t>
            </a:r>
            <a:r>
              <a:rPr lang="en-US" altLang="zh-CN" sz="2800" b="1" dirty="0"/>
              <a:t>centos7.6</a:t>
            </a:r>
            <a:r>
              <a:rPr lang="zh-CN" altLang="en-US" sz="2800" b="1" dirty="0"/>
              <a:t>安装</a:t>
            </a:r>
            <a:r>
              <a:rPr lang="en-US" altLang="zh-CN" sz="2800" b="1" dirty="0"/>
              <a:t>google</a:t>
            </a:r>
            <a:r>
              <a:rPr lang="zh-CN" altLang="en-US" sz="2800" b="1" dirty="0"/>
              <a:t>输入法</a:t>
            </a:r>
          </a:p>
        </p:txBody>
      </p:sp>
      <p:sp>
        <p:nvSpPr>
          <p:cNvPr id="3" name="内容占位符 2">
            <a:extLst>
              <a:ext uri="{FF2B5EF4-FFF2-40B4-BE49-F238E27FC236}">
                <a16:creationId xmlns:a16="http://schemas.microsoft.com/office/drawing/2014/main" id="{FE5746CD-84D8-41E1-95A8-4284960D219F}"/>
              </a:ext>
            </a:extLst>
          </p:cNvPr>
          <p:cNvSpPr>
            <a:spLocks noGrp="1"/>
          </p:cNvSpPr>
          <p:nvPr>
            <p:ph idx="1"/>
          </p:nvPr>
        </p:nvSpPr>
        <p:spPr>
          <a:xfrm>
            <a:off x="943708" y="1764079"/>
            <a:ext cx="10515600" cy="4351338"/>
          </a:xfrm>
        </p:spPr>
        <p:txBody>
          <a:bodyPr>
            <a:normAutofit fontScale="92500" lnSpcReduction="10000"/>
          </a:bodyPr>
          <a:lstStyle/>
          <a:p>
            <a:pPr marL="0" indent="0">
              <a:buNone/>
            </a:pPr>
            <a:r>
              <a:rPr lang="en-US" altLang="zh-CN" sz="1800" dirty="0">
                <a:hlinkClick r:id="rId2"/>
              </a:rPr>
              <a:t>http://snailhome.github.io/note/fcitx_in_centos7.html</a:t>
            </a:r>
            <a:endParaRPr lang="en-US" altLang="zh-CN" sz="1800" dirty="0"/>
          </a:p>
          <a:p>
            <a:pPr marL="0" indent="0">
              <a:buNone/>
            </a:pPr>
            <a:r>
              <a:rPr lang="en-US" altLang="zh-CN" sz="1800" dirty="0">
                <a:hlinkClick r:id="rId3"/>
              </a:rPr>
              <a:t>https://cloud.tencent.com/developer/article/1489462</a:t>
            </a:r>
            <a:endParaRPr lang="en-US" altLang="zh-CN" sz="1800" b="1" dirty="0"/>
          </a:p>
          <a:p>
            <a:pPr marL="0" indent="0">
              <a:buNone/>
            </a:pPr>
            <a:r>
              <a:rPr lang="en-US" altLang="zh-CN" sz="1800" b="1" dirty="0"/>
              <a:t>1</a:t>
            </a:r>
            <a:r>
              <a:rPr lang="zh-CN" altLang="en-US" sz="1800" b="1" dirty="0"/>
              <a:t>、文字教程</a:t>
            </a:r>
            <a:r>
              <a:rPr lang="en-US" altLang="zh-CN" sz="1800" b="1" dirty="0"/>
              <a:t>:</a:t>
            </a:r>
          </a:p>
          <a:p>
            <a:pPr marL="0" indent="0">
              <a:buNone/>
            </a:pPr>
            <a:r>
              <a:rPr lang="en-US" altLang="zh-CN" sz="1800" b="1" dirty="0"/>
              <a:t>(1)</a:t>
            </a:r>
            <a:r>
              <a:rPr lang="zh-CN" altLang="en-US" sz="1800" b="1" dirty="0"/>
              <a:t>、首先安装</a:t>
            </a:r>
            <a:r>
              <a:rPr lang="en-US" altLang="zh-CN" sz="1800" b="1" dirty="0"/>
              <a:t>:</a:t>
            </a:r>
            <a:r>
              <a:rPr lang="en-US" altLang="zh-CN" sz="1800" b="1" dirty="0" err="1"/>
              <a:t>sudo</a:t>
            </a:r>
            <a:r>
              <a:rPr lang="en-US" altLang="zh-CN" sz="1800" b="1" dirty="0"/>
              <a:t> yum –y install </a:t>
            </a:r>
            <a:r>
              <a:rPr lang="en-US" altLang="zh-CN" sz="1800" b="1" dirty="0" err="1"/>
              <a:t>fcitx</a:t>
            </a:r>
            <a:r>
              <a:rPr lang="en-US" altLang="zh-CN" sz="1800" b="1" dirty="0"/>
              <a:t> </a:t>
            </a:r>
            <a:r>
              <a:rPr lang="en-US" altLang="zh-CN" sz="1800" b="1" dirty="0" err="1"/>
              <a:t>fcitx</a:t>
            </a:r>
            <a:r>
              <a:rPr lang="en-US" altLang="zh-CN" sz="1800" b="1" dirty="0"/>
              <a:t>-table-</a:t>
            </a:r>
            <a:r>
              <a:rPr lang="en-US" altLang="zh-CN" sz="1800" b="1" dirty="0" err="1"/>
              <a:t>chinese</a:t>
            </a:r>
            <a:endParaRPr lang="en-US" altLang="zh-CN" sz="1800" b="1" dirty="0"/>
          </a:p>
          <a:p>
            <a:pPr marL="0" indent="0">
              <a:buNone/>
            </a:pPr>
            <a:r>
              <a:rPr lang="en-US" altLang="zh-CN" sz="1800" b="1" dirty="0"/>
              <a:t>(2)</a:t>
            </a:r>
            <a:r>
              <a:rPr lang="zh-CN" altLang="en-US" sz="1800" b="1" dirty="0"/>
              <a:t>、再安装</a:t>
            </a:r>
            <a:r>
              <a:rPr lang="en-US" altLang="zh-CN" sz="1800" b="1" dirty="0"/>
              <a:t>: </a:t>
            </a:r>
            <a:r>
              <a:rPr lang="en-US" altLang="zh-CN" sz="1800" b="1" dirty="0" err="1"/>
              <a:t>sudo</a:t>
            </a:r>
            <a:r>
              <a:rPr lang="en-US" altLang="zh-CN" sz="1800" b="1" dirty="0"/>
              <a:t> yum –y install </a:t>
            </a:r>
            <a:r>
              <a:rPr lang="en-US" altLang="zh-CN" sz="1800" b="1" dirty="0" err="1"/>
              <a:t>fcitx-configtool</a:t>
            </a:r>
            <a:endParaRPr lang="en-US" altLang="zh-CN" sz="1800" b="1" dirty="0"/>
          </a:p>
          <a:p>
            <a:pPr marL="0" indent="0">
              <a:buNone/>
            </a:pPr>
            <a:r>
              <a:rPr lang="en-US" altLang="zh-CN" sz="1800" b="1" dirty="0"/>
              <a:t>(3)</a:t>
            </a:r>
            <a:r>
              <a:rPr lang="zh-CN" altLang="en-US" sz="1800" b="1" dirty="0"/>
              <a:t>、配置环境</a:t>
            </a:r>
            <a:r>
              <a:rPr lang="en-US" altLang="zh-CN" sz="1800" b="1" dirty="0"/>
              <a:t>: vim ~/.</a:t>
            </a:r>
            <a:r>
              <a:rPr lang="en-US" altLang="zh-CN" sz="1800" b="1" dirty="0" err="1"/>
              <a:t>bashrc</a:t>
            </a:r>
            <a:endParaRPr lang="en-US" altLang="zh-CN" sz="1800" b="1" dirty="0"/>
          </a:p>
          <a:p>
            <a:pPr marL="0" indent="0">
              <a:buNone/>
            </a:pPr>
            <a:r>
              <a:rPr lang="en-US" altLang="zh-CN" sz="1800" b="1" dirty="0"/>
              <a:t>export GTK_IM_MODULE=</a:t>
            </a:r>
            <a:r>
              <a:rPr lang="en-US" altLang="zh-CN" sz="1800" b="1" dirty="0" err="1"/>
              <a:t>fcitx</a:t>
            </a:r>
            <a:endParaRPr lang="en-US" altLang="zh-CN" sz="1800" b="1" dirty="0"/>
          </a:p>
          <a:p>
            <a:pPr marL="0" indent="0">
              <a:buNone/>
            </a:pPr>
            <a:r>
              <a:rPr lang="en-US" altLang="zh-CN" sz="1800" b="1" dirty="0"/>
              <a:t>export QT_IM_MODULE=</a:t>
            </a:r>
            <a:r>
              <a:rPr lang="en-US" altLang="zh-CN" sz="1800" b="1" dirty="0" err="1"/>
              <a:t>fcitx</a:t>
            </a:r>
            <a:endParaRPr lang="en-US" altLang="zh-CN" sz="1800" b="1" dirty="0"/>
          </a:p>
          <a:p>
            <a:pPr marL="0" indent="0">
              <a:buNone/>
            </a:pPr>
            <a:r>
              <a:rPr lang="en-US" altLang="zh-CN" sz="1800" b="1" dirty="0"/>
              <a:t>export XMODIFIERS="@</a:t>
            </a:r>
            <a:r>
              <a:rPr lang="en-US" altLang="zh-CN" sz="1800" b="1" dirty="0" err="1"/>
              <a:t>im</a:t>
            </a:r>
            <a:r>
              <a:rPr lang="en-US" altLang="zh-CN" sz="1800" b="1" dirty="0"/>
              <a:t>=</a:t>
            </a:r>
            <a:r>
              <a:rPr lang="en-US" altLang="zh-CN" sz="1800" b="1" dirty="0" err="1"/>
              <a:t>fcitx</a:t>
            </a:r>
            <a:r>
              <a:rPr lang="en-US" altLang="zh-CN" sz="1800" b="1" dirty="0"/>
              <a:t>“</a:t>
            </a:r>
          </a:p>
          <a:p>
            <a:pPr marL="0" indent="0">
              <a:buNone/>
            </a:pPr>
            <a:r>
              <a:rPr lang="en-US" altLang="zh-CN" sz="1800" b="1" dirty="0"/>
              <a:t>(4)</a:t>
            </a:r>
            <a:r>
              <a:rPr lang="zh-CN" altLang="en-US" sz="1800" b="1" dirty="0"/>
              <a:t>、切换为</a:t>
            </a:r>
            <a:r>
              <a:rPr lang="en-US" altLang="zh-CN" sz="1800" b="1" dirty="0" err="1"/>
              <a:t>fcitx</a:t>
            </a:r>
            <a:r>
              <a:rPr lang="zh-CN" altLang="en-US" sz="1800" b="1" dirty="0"/>
              <a:t>输入法</a:t>
            </a:r>
            <a:endParaRPr lang="en-US" altLang="zh-CN" sz="1800" b="1" dirty="0"/>
          </a:p>
          <a:p>
            <a:pPr marL="0" indent="0">
              <a:buNone/>
            </a:pPr>
            <a:r>
              <a:rPr lang="en-US" altLang="zh-CN" sz="1800" b="1" dirty="0" err="1"/>
              <a:t>sudo</a:t>
            </a:r>
            <a:r>
              <a:rPr lang="en-US" altLang="zh-CN" sz="1800" b="1" dirty="0"/>
              <a:t> </a:t>
            </a:r>
            <a:r>
              <a:rPr lang="en-US" altLang="zh-CN" sz="1800" b="1" dirty="0" err="1"/>
              <a:t>pkill</a:t>
            </a:r>
            <a:r>
              <a:rPr lang="en-US" altLang="zh-CN" sz="1800" b="1" dirty="0"/>
              <a:t> </a:t>
            </a:r>
            <a:r>
              <a:rPr lang="en-US" altLang="zh-CN" sz="1800" b="1" dirty="0" err="1"/>
              <a:t>ibus</a:t>
            </a:r>
            <a:r>
              <a:rPr lang="en-US" altLang="zh-CN" sz="1800" b="1" dirty="0"/>
              <a:t>-daemon</a:t>
            </a:r>
          </a:p>
          <a:p>
            <a:pPr marL="0" indent="0">
              <a:buNone/>
            </a:pPr>
            <a:r>
              <a:rPr lang="en-US" altLang="zh-CN" sz="1800" b="1" dirty="0" err="1"/>
              <a:t>sudo</a:t>
            </a:r>
            <a:r>
              <a:rPr lang="en-US" altLang="zh-CN" sz="1800" b="1" dirty="0"/>
              <a:t> </a:t>
            </a:r>
            <a:r>
              <a:rPr lang="en-US" altLang="zh-CN" sz="1800" b="1" dirty="0" err="1"/>
              <a:t>gsettings</a:t>
            </a:r>
            <a:r>
              <a:rPr lang="en-US" altLang="zh-CN" sz="1800" b="1" dirty="0"/>
              <a:t> set </a:t>
            </a:r>
            <a:r>
              <a:rPr lang="en-US" altLang="zh-CN" sz="1800" b="1" dirty="0" err="1"/>
              <a:t>org.gnome.settings-daemon.plugins.keyboard</a:t>
            </a:r>
            <a:r>
              <a:rPr lang="en-US" altLang="zh-CN" sz="1800" b="1" dirty="0"/>
              <a:t> active false</a:t>
            </a:r>
          </a:p>
          <a:p>
            <a:pPr marL="0" indent="0">
              <a:buNone/>
            </a:pPr>
            <a:r>
              <a:rPr lang="en-US" altLang="zh-CN" sz="1800" b="1" dirty="0" err="1"/>
              <a:t>sudo</a:t>
            </a:r>
            <a:r>
              <a:rPr lang="en-US" altLang="zh-CN" sz="1800" b="1" dirty="0"/>
              <a:t> </a:t>
            </a:r>
            <a:r>
              <a:rPr lang="en-US" altLang="zh-CN" sz="1800" b="1" dirty="0" err="1"/>
              <a:t>imsettings</a:t>
            </a:r>
            <a:r>
              <a:rPr lang="en-US" altLang="zh-CN" sz="1800" b="1" dirty="0"/>
              <a:t>-switch </a:t>
            </a:r>
            <a:r>
              <a:rPr lang="en-US" altLang="zh-CN" sz="1800" b="1" dirty="0" err="1"/>
              <a:t>fcitx</a:t>
            </a:r>
            <a:endParaRPr lang="zh-CN" altLang="en-US" sz="1800" b="1" dirty="0"/>
          </a:p>
        </p:txBody>
      </p:sp>
    </p:spTree>
    <p:extLst>
      <p:ext uri="{BB962C8B-B14F-4D97-AF65-F5344CB8AC3E}">
        <p14:creationId xmlns:p14="http://schemas.microsoft.com/office/powerpoint/2010/main" val="211296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3416F-9E1C-45ED-BDA9-451B39FECB22}"/>
              </a:ext>
            </a:extLst>
          </p:cNvPr>
          <p:cNvSpPr>
            <a:spLocks noGrp="1"/>
          </p:cNvSpPr>
          <p:nvPr>
            <p:ph type="title"/>
          </p:nvPr>
        </p:nvSpPr>
        <p:spPr/>
        <p:txBody>
          <a:bodyPr>
            <a:normAutofit/>
          </a:bodyPr>
          <a:lstStyle/>
          <a:p>
            <a:pPr algn="ctr"/>
            <a:r>
              <a:rPr lang="en-US" altLang="zh-CN" sz="2800" b="1" dirty="0"/>
              <a:t>centos7.6</a:t>
            </a:r>
            <a:r>
              <a:rPr lang="zh-CN" altLang="en-US" sz="2800" b="1" dirty="0"/>
              <a:t>安装</a:t>
            </a:r>
            <a:r>
              <a:rPr lang="en-US" altLang="zh-CN" sz="2800" b="1" dirty="0"/>
              <a:t>google</a:t>
            </a:r>
            <a:r>
              <a:rPr lang="zh-CN" altLang="en-US" sz="2800" b="1" dirty="0"/>
              <a:t>输入法</a:t>
            </a:r>
            <a:endParaRPr lang="zh-CN" altLang="en-US" sz="2800" dirty="0"/>
          </a:p>
        </p:txBody>
      </p:sp>
      <p:sp>
        <p:nvSpPr>
          <p:cNvPr id="3" name="内容占位符 2">
            <a:extLst>
              <a:ext uri="{FF2B5EF4-FFF2-40B4-BE49-F238E27FC236}">
                <a16:creationId xmlns:a16="http://schemas.microsoft.com/office/drawing/2014/main" id="{252069B1-A410-4579-8025-99BB72C8C9EA}"/>
              </a:ext>
            </a:extLst>
          </p:cNvPr>
          <p:cNvSpPr>
            <a:spLocks noGrp="1"/>
          </p:cNvSpPr>
          <p:nvPr>
            <p:ph idx="1"/>
          </p:nvPr>
        </p:nvSpPr>
        <p:spPr/>
        <p:txBody>
          <a:bodyPr>
            <a:normAutofit/>
          </a:bodyPr>
          <a:lstStyle/>
          <a:p>
            <a:r>
              <a:rPr lang="en-US" altLang="zh-CN" sz="1800" b="1" dirty="0"/>
              <a:t>cd /</a:t>
            </a:r>
            <a:r>
              <a:rPr lang="en-US" altLang="zh-CN" sz="1800" b="1" dirty="0" err="1"/>
              <a:t>etc</a:t>
            </a:r>
            <a:r>
              <a:rPr lang="en-US" altLang="zh-CN" sz="1800" b="1" dirty="0"/>
              <a:t>/</a:t>
            </a:r>
            <a:r>
              <a:rPr lang="en-US" altLang="zh-CN" sz="1800" b="1" dirty="0" err="1"/>
              <a:t>yum.repos.d</a:t>
            </a:r>
            <a:r>
              <a:rPr lang="en-US" altLang="zh-CN" sz="1800" b="1" dirty="0"/>
              <a:t>/</a:t>
            </a:r>
          </a:p>
          <a:p>
            <a:r>
              <a:rPr lang="en-US" altLang="zh-CN" sz="1800" b="1" dirty="0"/>
              <a:t>vim google-</a:t>
            </a:r>
            <a:r>
              <a:rPr lang="en-US" altLang="zh-CN" sz="1800" b="1" dirty="0" err="1"/>
              <a:t>chrome.repo</a:t>
            </a:r>
            <a:endParaRPr lang="en-US" altLang="zh-CN" sz="1800" b="1" dirty="0"/>
          </a:p>
          <a:p>
            <a:r>
              <a:rPr lang="zh-CN" altLang="en-US" sz="1800" b="1" dirty="0"/>
              <a:t>添加如下</a:t>
            </a:r>
            <a:r>
              <a:rPr lang="en-US" altLang="zh-CN" sz="1800" b="1" dirty="0"/>
              <a:t>:</a:t>
            </a:r>
          </a:p>
          <a:p>
            <a:r>
              <a:rPr lang="en-US" altLang="zh-CN" sz="1800" b="1" dirty="0"/>
              <a:t>[google-chrome]</a:t>
            </a:r>
          </a:p>
          <a:p>
            <a:r>
              <a:rPr lang="en-US" altLang="zh-CN" sz="1800" b="1" dirty="0"/>
              <a:t>name=google-chrome</a:t>
            </a:r>
          </a:p>
          <a:p>
            <a:r>
              <a:rPr lang="en-US" altLang="zh-CN" sz="1800" b="1" dirty="0" err="1"/>
              <a:t>baseurl</a:t>
            </a:r>
            <a:r>
              <a:rPr lang="en-US" altLang="zh-CN" sz="1800" b="1" dirty="0"/>
              <a:t>=http://dl.google.com/linux/chrome/rpm/stable/$basearch</a:t>
            </a:r>
          </a:p>
          <a:p>
            <a:r>
              <a:rPr lang="en-US" altLang="zh-CN" sz="1800" b="1" dirty="0"/>
              <a:t>enabled=1</a:t>
            </a:r>
          </a:p>
          <a:p>
            <a:r>
              <a:rPr lang="en-US" altLang="zh-CN" sz="1800" b="1" dirty="0" err="1"/>
              <a:t>gpgcheck</a:t>
            </a:r>
            <a:r>
              <a:rPr lang="en-US" altLang="zh-CN" sz="1800" b="1" dirty="0"/>
              <a:t>=1</a:t>
            </a:r>
          </a:p>
          <a:p>
            <a:r>
              <a:rPr lang="en-US" altLang="zh-CN" sz="1800" b="1" dirty="0" err="1"/>
              <a:t>gpgkey</a:t>
            </a:r>
            <a:r>
              <a:rPr lang="en-US" altLang="zh-CN" sz="1800" b="1" dirty="0"/>
              <a:t>=https://dl-ssl.google.com/linux/linux_signing_key.pub</a:t>
            </a:r>
          </a:p>
          <a:p>
            <a:r>
              <a:rPr lang="en-US" altLang="zh-CN" sz="1800" b="1" dirty="0"/>
              <a:t>#</a:t>
            </a:r>
            <a:r>
              <a:rPr lang="zh-CN" altLang="en-US" sz="1800" b="1" dirty="0"/>
              <a:t>安装</a:t>
            </a:r>
          </a:p>
          <a:p>
            <a:r>
              <a:rPr lang="en-US" altLang="zh-CN" sz="1800" b="1" dirty="0"/>
              <a:t>yum -y install google-chrome-stable --</a:t>
            </a:r>
            <a:r>
              <a:rPr lang="en-US" altLang="zh-CN" sz="1800" b="1" dirty="0" err="1"/>
              <a:t>nogpgcheck</a:t>
            </a:r>
            <a:endParaRPr lang="zh-CN" altLang="en-US" sz="1800" b="1" dirty="0"/>
          </a:p>
        </p:txBody>
      </p:sp>
    </p:spTree>
    <p:extLst>
      <p:ext uri="{BB962C8B-B14F-4D97-AF65-F5344CB8AC3E}">
        <p14:creationId xmlns:p14="http://schemas.microsoft.com/office/powerpoint/2010/main" val="155798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E2C20-D140-4455-801A-154B6832AAC2}"/>
              </a:ext>
            </a:extLst>
          </p:cNvPr>
          <p:cNvSpPr>
            <a:spLocks noGrp="1"/>
          </p:cNvSpPr>
          <p:nvPr>
            <p:ph type="title"/>
          </p:nvPr>
        </p:nvSpPr>
        <p:spPr/>
        <p:txBody>
          <a:bodyPr>
            <a:normAutofit/>
          </a:bodyPr>
          <a:lstStyle/>
          <a:p>
            <a:pPr algn="ctr"/>
            <a:r>
              <a:rPr lang="en-US" altLang="zh-CN" sz="3600" dirty="0" err="1"/>
              <a:t>linux</a:t>
            </a:r>
            <a:r>
              <a:rPr lang="zh-CN" altLang="en-US" sz="3600" dirty="0"/>
              <a:t>介绍</a:t>
            </a:r>
          </a:p>
        </p:txBody>
      </p:sp>
      <p:sp>
        <p:nvSpPr>
          <p:cNvPr id="3" name="内容占位符 2">
            <a:extLst>
              <a:ext uri="{FF2B5EF4-FFF2-40B4-BE49-F238E27FC236}">
                <a16:creationId xmlns:a16="http://schemas.microsoft.com/office/drawing/2014/main" id="{9168BB22-1297-4905-87F1-4B7B6C294F03}"/>
              </a:ext>
            </a:extLst>
          </p:cNvPr>
          <p:cNvSpPr>
            <a:spLocks noGrp="1"/>
          </p:cNvSpPr>
          <p:nvPr>
            <p:ph idx="1"/>
          </p:nvPr>
        </p:nvSpPr>
        <p:spPr/>
        <p:txBody>
          <a:bodyPr>
            <a:normAutofit lnSpcReduction="10000"/>
          </a:bodyPr>
          <a:lstStyle/>
          <a:p>
            <a:r>
              <a:rPr lang="zh-CN" altLang="en-US" sz="2400" dirty="0"/>
              <a:t>（</a:t>
            </a:r>
            <a:r>
              <a:rPr lang="en-US" altLang="zh-CN" sz="2400" dirty="0"/>
              <a:t>1</a:t>
            </a:r>
            <a:r>
              <a:rPr lang="zh-CN" altLang="en-US" sz="2400" dirty="0"/>
              <a:t>）、</a:t>
            </a:r>
            <a:r>
              <a:rPr lang="en-US" altLang="zh-CN" sz="2400" dirty="0" err="1"/>
              <a:t>linux</a:t>
            </a:r>
            <a:r>
              <a:rPr lang="zh-CN" altLang="en-US" sz="2400" dirty="0"/>
              <a:t>怎么读</a:t>
            </a:r>
            <a:r>
              <a:rPr lang="en-US" altLang="zh-CN" sz="2400" dirty="0"/>
              <a:t>?[</a:t>
            </a:r>
            <a:r>
              <a:rPr lang="zh-CN" altLang="en-US" sz="2400" dirty="0"/>
              <a:t>里纽克斯</a:t>
            </a:r>
            <a:r>
              <a:rPr lang="en-US" altLang="zh-CN" sz="2400" dirty="0"/>
              <a:t>]</a:t>
            </a:r>
            <a:r>
              <a:rPr lang="zh-CN" altLang="en-US" sz="2400" dirty="0"/>
              <a:t>读法最多</a:t>
            </a:r>
          </a:p>
          <a:p>
            <a:r>
              <a:rPr lang="zh-CN" altLang="en-US" sz="2400" dirty="0"/>
              <a:t>（</a:t>
            </a:r>
            <a:r>
              <a:rPr lang="en-US" altLang="zh-CN" sz="2400" dirty="0"/>
              <a:t>2</a:t>
            </a:r>
            <a:r>
              <a:rPr lang="zh-CN" altLang="en-US" sz="2400" dirty="0"/>
              <a:t>）、</a:t>
            </a:r>
            <a:r>
              <a:rPr lang="en-US" altLang="zh-CN" sz="2400" dirty="0" err="1"/>
              <a:t>linux</a:t>
            </a:r>
            <a:r>
              <a:rPr lang="zh-CN" altLang="en-US" sz="2400" dirty="0"/>
              <a:t>是一款操作系统</a:t>
            </a:r>
            <a:r>
              <a:rPr lang="en-US" altLang="zh-CN" sz="2400" dirty="0"/>
              <a:t>(</a:t>
            </a:r>
            <a:r>
              <a:rPr lang="zh-CN" altLang="en-US" sz="2400" dirty="0"/>
              <a:t>重要</a:t>
            </a:r>
            <a:r>
              <a:rPr lang="en-US" altLang="zh-CN" sz="2400" dirty="0"/>
              <a:t>)</a:t>
            </a:r>
            <a:r>
              <a:rPr lang="zh-CN" altLang="en-US" sz="2400" dirty="0"/>
              <a:t>、免费、开源、安全、高效、稳定，现在很多企业级的项目都放到</a:t>
            </a:r>
            <a:r>
              <a:rPr lang="en-US" altLang="zh-CN" sz="2400" dirty="0" err="1"/>
              <a:t>linux</a:t>
            </a:r>
            <a:r>
              <a:rPr lang="zh-CN" altLang="en-US" sz="2400" dirty="0"/>
              <a:t>服务器上</a:t>
            </a:r>
          </a:p>
          <a:p>
            <a:r>
              <a:rPr lang="zh-CN" altLang="en-US" sz="2400" dirty="0"/>
              <a:t>（</a:t>
            </a:r>
            <a:r>
              <a:rPr lang="en-US" altLang="zh-CN" sz="2400" dirty="0"/>
              <a:t>3</a:t>
            </a:r>
            <a:r>
              <a:rPr lang="zh-CN" altLang="en-US" sz="2400" dirty="0"/>
              <a:t>）、</a:t>
            </a:r>
            <a:r>
              <a:rPr lang="en-US" altLang="zh-CN" sz="2400" dirty="0" err="1"/>
              <a:t>linux</a:t>
            </a:r>
            <a:r>
              <a:rPr lang="zh-CN" altLang="en-US" sz="2400" dirty="0"/>
              <a:t>的创始人林纳斯</a:t>
            </a:r>
          </a:p>
          <a:p>
            <a:r>
              <a:rPr lang="zh-CN" altLang="en-US" sz="2400" dirty="0"/>
              <a:t>（</a:t>
            </a:r>
            <a:r>
              <a:rPr lang="en-US" altLang="zh-CN" sz="2400" dirty="0"/>
              <a:t>4</a:t>
            </a:r>
            <a:r>
              <a:rPr lang="zh-CN" altLang="en-US" sz="2400" dirty="0"/>
              <a:t>）、</a:t>
            </a:r>
            <a:r>
              <a:rPr lang="en-US" altLang="zh-CN" sz="2400" dirty="0" err="1"/>
              <a:t>linux</a:t>
            </a:r>
            <a:r>
              <a:rPr lang="zh-CN" altLang="en-US" sz="2400" dirty="0"/>
              <a:t>的吉祥物</a:t>
            </a:r>
            <a:r>
              <a:rPr lang="en-US" altLang="zh-CN" sz="2400" dirty="0"/>
              <a:t>--</a:t>
            </a:r>
            <a:r>
              <a:rPr lang="zh-CN" altLang="en-US" sz="2400" dirty="0"/>
              <a:t>企鹅</a:t>
            </a:r>
          </a:p>
          <a:p>
            <a:r>
              <a:rPr lang="zh-CN" altLang="en-US" sz="2400" dirty="0"/>
              <a:t>（</a:t>
            </a:r>
            <a:r>
              <a:rPr lang="en-US" altLang="zh-CN" sz="2400" dirty="0"/>
              <a:t>5</a:t>
            </a:r>
            <a:r>
              <a:rPr lang="zh-CN" altLang="en-US" sz="2400" dirty="0"/>
              <a:t>）、</a:t>
            </a:r>
            <a:r>
              <a:rPr lang="en-US" altLang="zh-CN" sz="2400" dirty="0" err="1"/>
              <a:t>linux</a:t>
            </a:r>
            <a:r>
              <a:rPr lang="zh-CN" altLang="en-US" sz="2400" dirty="0"/>
              <a:t>的主要的发行版</a:t>
            </a:r>
            <a:r>
              <a:rPr lang="en-US" altLang="zh-CN" sz="2400" dirty="0"/>
              <a:t>--</a:t>
            </a:r>
            <a:r>
              <a:rPr lang="zh-CN" altLang="en-US" sz="2400" dirty="0"/>
              <a:t>我们说的</a:t>
            </a:r>
            <a:r>
              <a:rPr lang="en-US" altLang="zh-CN" sz="2400" dirty="0" err="1"/>
              <a:t>linux</a:t>
            </a:r>
            <a:r>
              <a:rPr lang="zh-CN" altLang="en-US" sz="2400" dirty="0"/>
              <a:t>通常指的是</a:t>
            </a:r>
            <a:r>
              <a:rPr lang="en-US" altLang="zh-CN" sz="2400" dirty="0" err="1"/>
              <a:t>linux</a:t>
            </a:r>
            <a:r>
              <a:rPr lang="zh-CN" altLang="en-US" sz="2400" dirty="0"/>
              <a:t>内核</a:t>
            </a:r>
            <a:r>
              <a:rPr lang="en-US" altLang="zh-CN" sz="2400" dirty="0"/>
              <a:t>(</a:t>
            </a:r>
            <a:r>
              <a:rPr lang="zh-CN" altLang="en-US" sz="2400" dirty="0"/>
              <a:t>没有应用软件等</a:t>
            </a:r>
            <a:r>
              <a:rPr lang="en-US" altLang="zh-CN" sz="2400" dirty="0"/>
              <a:t>)</a:t>
            </a:r>
          </a:p>
          <a:p>
            <a:r>
              <a:rPr lang="zh-CN" altLang="en-US" sz="2400" dirty="0"/>
              <a:t>后来一些厂商在</a:t>
            </a:r>
            <a:r>
              <a:rPr lang="en-US" altLang="zh-CN" sz="2400" dirty="0" err="1"/>
              <a:t>linux</a:t>
            </a:r>
            <a:r>
              <a:rPr lang="zh-CN" altLang="en-US" sz="2400" dirty="0"/>
              <a:t>内核的基础上添加了软件等</a:t>
            </a:r>
            <a:r>
              <a:rPr lang="en-US" altLang="zh-CN" sz="2400" dirty="0"/>
              <a:t>(</a:t>
            </a:r>
            <a:r>
              <a:rPr lang="zh-CN" altLang="en-US" sz="2400" dirty="0"/>
              <a:t>二次开发</a:t>
            </a:r>
            <a:r>
              <a:rPr lang="en-US" altLang="zh-CN" sz="2400" dirty="0"/>
              <a:t>)</a:t>
            </a:r>
            <a:r>
              <a:rPr lang="zh-CN" altLang="en-US" sz="2400" dirty="0"/>
              <a:t>，并将这些版本发行出来</a:t>
            </a:r>
            <a:r>
              <a:rPr lang="en-US" altLang="zh-CN" sz="2400" dirty="0"/>
              <a:t>(</a:t>
            </a:r>
            <a:r>
              <a:rPr lang="en-US" altLang="zh-CN" sz="2400" dirty="0" err="1"/>
              <a:t>linux</a:t>
            </a:r>
            <a:r>
              <a:rPr lang="zh-CN" altLang="en-US" sz="2400" dirty="0"/>
              <a:t>发行版</a:t>
            </a:r>
            <a:r>
              <a:rPr lang="en-US" altLang="zh-CN" sz="2400" dirty="0"/>
              <a:t>)</a:t>
            </a:r>
          </a:p>
          <a:p>
            <a:r>
              <a:rPr lang="zh-CN" altLang="en-US" sz="2400" dirty="0"/>
              <a:t>常见的</a:t>
            </a:r>
            <a:r>
              <a:rPr lang="en-US" altLang="zh-CN" sz="2400" dirty="0" err="1"/>
              <a:t>linux</a:t>
            </a:r>
            <a:r>
              <a:rPr lang="zh-CN" altLang="en-US" sz="2400" dirty="0"/>
              <a:t>发行版有</a:t>
            </a:r>
            <a:r>
              <a:rPr lang="en-US" altLang="zh-CN" sz="2400" dirty="0"/>
              <a:t>Ubuntu</a:t>
            </a:r>
            <a:r>
              <a:rPr lang="zh-CN" altLang="en-US" sz="2400" dirty="0"/>
              <a:t>、</a:t>
            </a:r>
            <a:r>
              <a:rPr lang="en-US" altLang="zh-CN" sz="2400" dirty="0"/>
              <a:t>centos</a:t>
            </a:r>
            <a:r>
              <a:rPr lang="zh-CN" altLang="en-US" sz="2400" dirty="0"/>
              <a:t>、</a:t>
            </a:r>
            <a:r>
              <a:rPr lang="en-US" altLang="zh-CN" sz="2400" dirty="0" err="1"/>
              <a:t>redhat</a:t>
            </a:r>
            <a:r>
              <a:rPr lang="en-US" altLang="zh-CN" sz="2400" dirty="0"/>
              <a:t>(</a:t>
            </a:r>
            <a:r>
              <a:rPr lang="zh-CN" altLang="en-US" sz="2400" dirty="0"/>
              <a:t>红帽</a:t>
            </a:r>
            <a:r>
              <a:rPr lang="en-US" altLang="zh-CN" sz="2400" dirty="0"/>
              <a:t>)</a:t>
            </a:r>
            <a:r>
              <a:rPr lang="zh-CN" altLang="en-US" sz="2400" dirty="0"/>
              <a:t>、</a:t>
            </a:r>
            <a:r>
              <a:rPr lang="en-US" altLang="zh-CN" sz="2400" dirty="0" err="1"/>
              <a:t>suse</a:t>
            </a:r>
            <a:r>
              <a:rPr lang="en-US" altLang="zh-CN" sz="2400" dirty="0"/>
              <a:t>(</a:t>
            </a:r>
            <a:r>
              <a:rPr lang="zh-CN" altLang="en-US" sz="2400" dirty="0"/>
              <a:t>界面很美</a:t>
            </a:r>
            <a:r>
              <a:rPr lang="en-US" altLang="zh-CN" sz="2400" dirty="0"/>
              <a:t>)</a:t>
            </a:r>
          </a:p>
          <a:p>
            <a:r>
              <a:rPr lang="zh-CN" altLang="en-US" sz="2400" dirty="0"/>
              <a:t>（</a:t>
            </a:r>
            <a:r>
              <a:rPr lang="en-US" altLang="zh-CN" sz="2400" dirty="0"/>
              <a:t>6</a:t>
            </a:r>
            <a:r>
              <a:rPr lang="zh-CN" altLang="en-US" sz="2400" dirty="0"/>
              <a:t>）、目前常用的操作系统</a:t>
            </a:r>
            <a:r>
              <a:rPr lang="en-US" altLang="zh-CN" sz="2400" dirty="0"/>
              <a:t>:widows</a:t>
            </a:r>
            <a:r>
              <a:rPr lang="zh-CN" altLang="en-US" sz="2400" dirty="0"/>
              <a:t>、</a:t>
            </a:r>
            <a:r>
              <a:rPr lang="en-US" altLang="zh-CN" sz="2400" dirty="0"/>
              <a:t>android</a:t>
            </a:r>
            <a:r>
              <a:rPr lang="zh-CN" altLang="en-US" sz="2400" dirty="0"/>
              <a:t>、</a:t>
            </a:r>
            <a:r>
              <a:rPr lang="en-US" altLang="zh-CN" sz="2400" dirty="0" err="1"/>
              <a:t>ios</a:t>
            </a:r>
            <a:r>
              <a:rPr lang="zh-CN" altLang="en-US" sz="2400" dirty="0"/>
              <a:t>、</a:t>
            </a:r>
            <a:r>
              <a:rPr lang="en-US" altLang="zh-CN" sz="2400" dirty="0"/>
              <a:t>mac</a:t>
            </a:r>
            <a:endParaRPr lang="zh-CN" altLang="en-US" sz="2400" dirty="0"/>
          </a:p>
        </p:txBody>
      </p:sp>
    </p:spTree>
    <p:extLst>
      <p:ext uri="{BB962C8B-B14F-4D97-AF65-F5344CB8AC3E}">
        <p14:creationId xmlns:p14="http://schemas.microsoft.com/office/powerpoint/2010/main" val="4204233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70BD4-4066-416F-B991-E9464D18F135}"/>
              </a:ext>
            </a:extLst>
          </p:cNvPr>
          <p:cNvSpPr>
            <a:spLocks noGrp="1"/>
          </p:cNvSpPr>
          <p:nvPr>
            <p:ph type="title"/>
          </p:nvPr>
        </p:nvSpPr>
        <p:spPr/>
        <p:txBody>
          <a:bodyPr>
            <a:normAutofit/>
          </a:bodyPr>
          <a:lstStyle/>
          <a:p>
            <a:pPr algn="ctr"/>
            <a:r>
              <a:rPr lang="zh-CN" altLang="en-US" sz="2800" b="1" dirty="0"/>
              <a:t>查看</a:t>
            </a:r>
            <a:r>
              <a:rPr lang="en-US" altLang="zh-CN" sz="2800" b="1" dirty="0"/>
              <a:t>centos</a:t>
            </a:r>
            <a:r>
              <a:rPr lang="zh-CN" altLang="en-US" sz="2800" b="1" dirty="0"/>
              <a:t>的版本和安装</a:t>
            </a:r>
            <a:r>
              <a:rPr lang="en-US" altLang="zh-CN" sz="2800" b="1" dirty="0" err="1"/>
              <a:t>epel</a:t>
            </a:r>
            <a:r>
              <a:rPr lang="zh-CN" altLang="en-US" sz="2800" b="1" dirty="0"/>
              <a:t>源</a:t>
            </a:r>
          </a:p>
        </p:txBody>
      </p:sp>
      <p:sp>
        <p:nvSpPr>
          <p:cNvPr id="3" name="内容占位符 2">
            <a:extLst>
              <a:ext uri="{FF2B5EF4-FFF2-40B4-BE49-F238E27FC236}">
                <a16:creationId xmlns:a16="http://schemas.microsoft.com/office/drawing/2014/main" id="{6A7FEEA7-69CE-4B6C-B4D6-6EF03973F6F0}"/>
              </a:ext>
            </a:extLst>
          </p:cNvPr>
          <p:cNvSpPr>
            <a:spLocks noGrp="1"/>
          </p:cNvSpPr>
          <p:nvPr>
            <p:ph idx="1"/>
          </p:nvPr>
        </p:nvSpPr>
        <p:spPr/>
        <p:txBody>
          <a:bodyPr>
            <a:normAutofit lnSpcReduction="10000"/>
          </a:bodyPr>
          <a:lstStyle/>
          <a:p>
            <a:r>
              <a:rPr lang="en-US" altLang="zh-CN" sz="800" b="1" dirty="0"/>
              <a:t>1</a:t>
            </a:r>
            <a:r>
              <a:rPr lang="zh-CN" altLang="en-US" sz="800" b="1" dirty="0"/>
              <a:t>、</a:t>
            </a:r>
            <a:r>
              <a:rPr lang="en-US" altLang="zh-CN" sz="800" b="1" dirty="0"/>
              <a:t>cat /</a:t>
            </a:r>
            <a:r>
              <a:rPr lang="en-US" altLang="zh-CN" sz="800" b="1" dirty="0" err="1"/>
              <a:t>etc</a:t>
            </a:r>
            <a:r>
              <a:rPr lang="en-US" altLang="zh-CN" sz="800" b="1" dirty="0"/>
              <a:t>/</a:t>
            </a:r>
            <a:r>
              <a:rPr lang="en-US" altLang="zh-CN" sz="800" b="1" dirty="0" err="1"/>
              <a:t>redhat</a:t>
            </a:r>
            <a:r>
              <a:rPr lang="en-US" altLang="zh-CN" sz="800" b="1" dirty="0"/>
              <a:t>-release</a:t>
            </a:r>
          </a:p>
          <a:p>
            <a:r>
              <a:rPr lang="en-US" altLang="zh-CN" sz="800" b="1" dirty="0"/>
              <a:t>2</a:t>
            </a:r>
            <a:r>
              <a:rPr lang="zh-CN" altLang="en-US" sz="800" b="1" dirty="0"/>
              <a:t>、</a:t>
            </a:r>
            <a:r>
              <a:rPr lang="en-US" altLang="zh-CN" sz="800" b="1" dirty="0" err="1"/>
              <a:t>sudo</a:t>
            </a:r>
            <a:r>
              <a:rPr lang="en-US" altLang="zh-CN" sz="800" b="1" dirty="0"/>
              <a:t> yum install </a:t>
            </a:r>
            <a:r>
              <a:rPr lang="en-US" altLang="zh-CN" sz="800" b="1" dirty="0" err="1"/>
              <a:t>epel-relearse</a:t>
            </a:r>
            <a:endParaRPr lang="en-US" altLang="zh-CN" sz="800" b="1" dirty="0"/>
          </a:p>
          <a:p>
            <a:r>
              <a:rPr lang="en-US" altLang="zh-CN" sz="800" b="1" dirty="0"/>
              <a:t>3</a:t>
            </a:r>
            <a:r>
              <a:rPr lang="zh-CN" altLang="en-US" sz="800" b="1" dirty="0"/>
              <a:t>、</a:t>
            </a:r>
            <a:r>
              <a:rPr lang="en-US" altLang="zh-CN" sz="800" b="1" dirty="0" err="1"/>
              <a:t>sudo</a:t>
            </a:r>
            <a:r>
              <a:rPr lang="en-US" altLang="zh-CN" sz="800" b="1" dirty="0"/>
              <a:t> yum -config-manager --add-repo=https://copr.fedoraproject.org/coprs/mosquito/myrepo/repo/epel-7/mosquito-myrepo-epel-7.repo</a:t>
            </a:r>
          </a:p>
          <a:p>
            <a:r>
              <a:rPr lang="en-US" altLang="zh-CN" sz="800" b="1" dirty="0"/>
              <a:t>4</a:t>
            </a:r>
            <a:r>
              <a:rPr lang="zh-CN" altLang="en-US" sz="800" b="1" dirty="0"/>
              <a:t>、卸载</a:t>
            </a:r>
            <a:r>
              <a:rPr lang="en-US" altLang="zh-CN" sz="800" b="1" dirty="0" err="1"/>
              <a:t>ibus</a:t>
            </a:r>
            <a:endParaRPr lang="en-US" altLang="zh-CN" sz="800" b="1" dirty="0"/>
          </a:p>
          <a:p>
            <a:r>
              <a:rPr lang="en-US" altLang="zh-CN" sz="800" b="1" dirty="0" err="1"/>
              <a:t>sudo</a:t>
            </a:r>
            <a:r>
              <a:rPr lang="en-US" altLang="zh-CN" sz="800" b="1" dirty="0"/>
              <a:t> yum remove </a:t>
            </a:r>
            <a:r>
              <a:rPr lang="en-US" altLang="zh-CN" sz="800" b="1" dirty="0" err="1"/>
              <a:t>ibus</a:t>
            </a:r>
            <a:endParaRPr lang="en-US" altLang="zh-CN" sz="800" b="1" dirty="0"/>
          </a:p>
          <a:p>
            <a:r>
              <a:rPr lang="en-US" altLang="zh-CN" sz="800" b="1" dirty="0" err="1"/>
              <a:t>sudo</a:t>
            </a:r>
            <a:r>
              <a:rPr lang="en-US" altLang="zh-CN" sz="800" b="1" dirty="0"/>
              <a:t> yum remove </a:t>
            </a:r>
            <a:r>
              <a:rPr lang="en-US" altLang="zh-CN" sz="800" b="1" dirty="0" err="1"/>
              <a:t>imsettings</a:t>
            </a:r>
            <a:r>
              <a:rPr lang="en-US" altLang="zh-CN" sz="800" b="1" dirty="0"/>
              <a:t> </a:t>
            </a:r>
            <a:r>
              <a:rPr lang="en-US" altLang="zh-CN" sz="800" b="1" dirty="0" err="1"/>
              <a:t>imsettings</a:t>
            </a:r>
            <a:r>
              <a:rPr lang="en-US" altLang="zh-CN" sz="800" b="1" dirty="0"/>
              <a:t>-libs </a:t>
            </a:r>
            <a:r>
              <a:rPr lang="en-US" altLang="zh-CN" sz="800" b="1" dirty="0" err="1"/>
              <a:t>im</a:t>
            </a:r>
            <a:r>
              <a:rPr lang="en-US" altLang="zh-CN" sz="800" b="1" dirty="0"/>
              <a:t>-chooser</a:t>
            </a:r>
          </a:p>
          <a:p>
            <a:r>
              <a:rPr lang="en-US" altLang="zh-CN" sz="800" b="1" dirty="0"/>
              <a:t>5</a:t>
            </a:r>
            <a:r>
              <a:rPr lang="zh-CN" altLang="en-US" sz="800" b="1" dirty="0"/>
              <a:t>、安装输入法</a:t>
            </a:r>
            <a:endParaRPr lang="en-US" altLang="zh-CN" sz="800" b="1" dirty="0"/>
          </a:p>
          <a:p>
            <a:r>
              <a:rPr lang="en-US" altLang="zh-CN" sz="800" b="1" dirty="0" err="1"/>
              <a:t>sudo</a:t>
            </a:r>
            <a:r>
              <a:rPr lang="en-US" altLang="zh-CN" sz="800" b="1" dirty="0"/>
              <a:t> yum install </a:t>
            </a:r>
            <a:r>
              <a:rPr lang="en-US" altLang="zh-CN" sz="800" b="1" dirty="0" err="1"/>
              <a:t>fcitx</a:t>
            </a:r>
            <a:r>
              <a:rPr lang="en-US" altLang="zh-CN" sz="800" b="1" dirty="0"/>
              <a:t>-table-</a:t>
            </a:r>
            <a:r>
              <a:rPr lang="en-US" altLang="zh-CN" sz="800" b="1" dirty="0" err="1"/>
              <a:t>wbpy</a:t>
            </a:r>
            <a:r>
              <a:rPr lang="en-US" altLang="zh-CN" sz="800" b="1" dirty="0"/>
              <a:t> # </a:t>
            </a:r>
            <a:r>
              <a:rPr lang="zh-CN" altLang="en-US" sz="800" b="1" dirty="0"/>
              <a:t>五笔拼音输入法</a:t>
            </a:r>
          </a:p>
          <a:p>
            <a:r>
              <a:rPr lang="en-US" altLang="zh-CN" sz="800" b="1" dirty="0" err="1"/>
              <a:t>sudo</a:t>
            </a:r>
            <a:r>
              <a:rPr lang="en-US" altLang="zh-CN" sz="800" b="1" dirty="0"/>
              <a:t> yum install </a:t>
            </a:r>
            <a:r>
              <a:rPr lang="en-US" altLang="zh-CN" sz="800" b="1" dirty="0" err="1"/>
              <a:t>fcitx-googlepinyin</a:t>
            </a:r>
            <a:r>
              <a:rPr lang="en-US" altLang="zh-CN" sz="800" b="1" dirty="0"/>
              <a:t> </a:t>
            </a:r>
            <a:r>
              <a:rPr lang="en-US" altLang="zh-CN" sz="800" b="1" dirty="0" err="1"/>
              <a:t>fcitx-cloudpinyin</a:t>
            </a:r>
            <a:r>
              <a:rPr lang="en-US" altLang="zh-CN" sz="800" b="1" dirty="0"/>
              <a:t> # </a:t>
            </a:r>
            <a:r>
              <a:rPr lang="zh-CN" altLang="en-US" sz="800" b="1" dirty="0"/>
              <a:t>谷歌拼音输入法</a:t>
            </a:r>
          </a:p>
          <a:p>
            <a:r>
              <a:rPr lang="en-US" altLang="zh-CN" sz="800" b="1" dirty="0" err="1"/>
              <a:t>sudo</a:t>
            </a:r>
            <a:r>
              <a:rPr lang="en-US" altLang="zh-CN" sz="800" b="1" dirty="0"/>
              <a:t> yum install </a:t>
            </a:r>
            <a:r>
              <a:rPr lang="en-US" altLang="zh-CN" sz="800" b="1" dirty="0" err="1"/>
              <a:t>fcitx-qimpanel-configtool</a:t>
            </a:r>
            <a:r>
              <a:rPr lang="en-US" altLang="zh-CN" sz="800" b="1" dirty="0"/>
              <a:t> # </a:t>
            </a:r>
            <a:r>
              <a:rPr lang="zh-CN" altLang="en-US" sz="800" b="1" dirty="0"/>
              <a:t>输入法面板设置</a:t>
            </a:r>
            <a:endParaRPr lang="en-US" altLang="zh-CN" sz="800" b="1" dirty="0"/>
          </a:p>
          <a:p>
            <a:r>
              <a:rPr lang="en-US" altLang="zh-CN" sz="800" b="1" dirty="0"/>
              <a:t>6</a:t>
            </a:r>
            <a:r>
              <a:rPr lang="zh-CN" altLang="en-US" sz="800" b="1" dirty="0"/>
              <a:t>、配置</a:t>
            </a:r>
            <a:r>
              <a:rPr lang="en-US" altLang="zh-CN" sz="800" b="1" dirty="0"/>
              <a:t>.</a:t>
            </a:r>
            <a:r>
              <a:rPr lang="en-US" altLang="zh-CN" sz="800" b="1" dirty="0" err="1"/>
              <a:t>bashrc</a:t>
            </a:r>
            <a:endParaRPr lang="en-US" altLang="zh-CN" sz="800" b="1" dirty="0"/>
          </a:p>
          <a:p>
            <a:r>
              <a:rPr lang="en-US" altLang="zh-CN" sz="800" b="1" dirty="0"/>
              <a:t>export GTK_IM_MODULE=</a:t>
            </a:r>
            <a:r>
              <a:rPr lang="en-US" altLang="zh-CN" sz="800" b="1" dirty="0" err="1"/>
              <a:t>fcitx</a:t>
            </a:r>
            <a:endParaRPr lang="en-US" altLang="zh-CN" sz="800" b="1" dirty="0"/>
          </a:p>
          <a:p>
            <a:r>
              <a:rPr lang="en-US" altLang="zh-CN" sz="800" b="1" dirty="0"/>
              <a:t>export QT_IM_MODULE=</a:t>
            </a:r>
            <a:r>
              <a:rPr lang="en-US" altLang="zh-CN" sz="800" b="1" dirty="0" err="1"/>
              <a:t>fcitx</a:t>
            </a:r>
            <a:endParaRPr lang="en-US" altLang="zh-CN" sz="800" b="1" dirty="0"/>
          </a:p>
          <a:p>
            <a:r>
              <a:rPr lang="en-US" altLang="zh-CN" sz="800" b="1" dirty="0"/>
              <a:t>export XMODIFIERS=”@</a:t>
            </a:r>
            <a:r>
              <a:rPr lang="en-US" altLang="zh-CN" sz="800" b="1" dirty="0" err="1"/>
              <a:t>im</a:t>
            </a:r>
            <a:r>
              <a:rPr lang="en-US" altLang="zh-CN" sz="800" b="1" dirty="0"/>
              <a:t>=</a:t>
            </a:r>
            <a:r>
              <a:rPr lang="en-US" altLang="zh-CN" sz="800" b="1" dirty="0" err="1"/>
              <a:t>fcitx</a:t>
            </a:r>
            <a:r>
              <a:rPr lang="en-US" altLang="zh-CN" sz="800" b="1" dirty="0"/>
              <a:t>”</a:t>
            </a:r>
          </a:p>
          <a:p>
            <a:r>
              <a:rPr lang="en-US" altLang="zh-CN" sz="800" b="1" dirty="0"/>
              <a:t>7</a:t>
            </a:r>
            <a:r>
              <a:rPr lang="zh-CN" altLang="en-US" sz="800" b="1" dirty="0"/>
              <a:t>、切换输入法</a:t>
            </a:r>
            <a:endParaRPr lang="en-US" altLang="zh-CN" sz="800" b="1" dirty="0"/>
          </a:p>
          <a:p>
            <a:r>
              <a:rPr lang="en-US" altLang="zh-CN" sz="900" b="1" dirty="0" err="1"/>
              <a:t>sudo</a:t>
            </a:r>
            <a:r>
              <a:rPr lang="en-US" altLang="zh-CN" sz="900" b="1" dirty="0"/>
              <a:t> </a:t>
            </a:r>
            <a:r>
              <a:rPr lang="en-US" altLang="zh-CN" sz="900" b="1" dirty="0" err="1"/>
              <a:t>pkill</a:t>
            </a:r>
            <a:r>
              <a:rPr lang="en-US" altLang="zh-CN" sz="900" b="1" dirty="0"/>
              <a:t> </a:t>
            </a:r>
            <a:r>
              <a:rPr lang="en-US" altLang="zh-CN" sz="900" b="1" dirty="0" err="1"/>
              <a:t>ibus</a:t>
            </a:r>
            <a:r>
              <a:rPr lang="en-US" altLang="zh-CN" sz="900" b="1" dirty="0"/>
              <a:t>-daemon</a:t>
            </a:r>
          </a:p>
          <a:p>
            <a:r>
              <a:rPr lang="en-US" altLang="zh-CN" sz="900" b="1" dirty="0" err="1"/>
              <a:t>sudo</a:t>
            </a:r>
            <a:r>
              <a:rPr lang="en-US" altLang="zh-CN" sz="900" b="1" dirty="0"/>
              <a:t> </a:t>
            </a:r>
            <a:r>
              <a:rPr lang="en-US" altLang="zh-CN" sz="900" b="1" dirty="0" err="1"/>
              <a:t>gsettings</a:t>
            </a:r>
            <a:r>
              <a:rPr lang="en-US" altLang="zh-CN" sz="900" b="1" dirty="0"/>
              <a:t> set </a:t>
            </a:r>
            <a:r>
              <a:rPr lang="en-US" altLang="zh-CN" sz="900" b="1" dirty="0" err="1"/>
              <a:t>org.gnome.settings-daemon.plugins.keyboard</a:t>
            </a:r>
            <a:r>
              <a:rPr lang="en-US" altLang="zh-CN" sz="900" b="1" dirty="0"/>
              <a:t> active false</a:t>
            </a:r>
          </a:p>
          <a:p>
            <a:r>
              <a:rPr lang="en-US" altLang="zh-CN" sz="900" b="1" dirty="0" err="1"/>
              <a:t>sudo</a:t>
            </a:r>
            <a:r>
              <a:rPr lang="en-US" altLang="zh-CN" sz="900" b="1" dirty="0"/>
              <a:t> </a:t>
            </a:r>
            <a:r>
              <a:rPr lang="en-US" altLang="zh-CN" sz="900" b="1" dirty="0" err="1"/>
              <a:t>imsettings</a:t>
            </a:r>
            <a:r>
              <a:rPr lang="en-US" altLang="zh-CN" sz="900" b="1" dirty="0"/>
              <a:t>-switch </a:t>
            </a:r>
            <a:r>
              <a:rPr lang="en-US" altLang="zh-CN" sz="900" b="1" dirty="0" err="1"/>
              <a:t>fcitx</a:t>
            </a:r>
            <a:endParaRPr lang="en-US" altLang="zh-CN" sz="900" b="1" dirty="0"/>
          </a:p>
          <a:p>
            <a:r>
              <a:rPr lang="en-US" altLang="zh-CN" sz="900" b="1" dirty="0"/>
              <a:t>8</a:t>
            </a:r>
            <a:r>
              <a:rPr lang="zh-CN" altLang="en-US" sz="900" b="1" dirty="0"/>
              <a:t>、清理工作</a:t>
            </a:r>
            <a:r>
              <a:rPr lang="en-US" altLang="zh-CN" sz="900" b="1" dirty="0"/>
              <a:t>:</a:t>
            </a:r>
            <a:r>
              <a:rPr lang="zh-CN" altLang="en-US" sz="900" b="1" dirty="0"/>
              <a:t>编辑</a:t>
            </a:r>
            <a:r>
              <a:rPr lang="en-US" altLang="zh-CN" sz="900" b="1" dirty="0"/>
              <a:t>/</a:t>
            </a:r>
            <a:r>
              <a:rPr lang="en-US" altLang="zh-CN" sz="900" b="1" dirty="0" err="1"/>
              <a:t>etc</a:t>
            </a:r>
            <a:r>
              <a:rPr lang="en-US" altLang="zh-CN" sz="900" b="1" dirty="0"/>
              <a:t>/</a:t>
            </a:r>
            <a:r>
              <a:rPr lang="en-US" altLang="zh-CN" sz="900" b="1" dirty="0" err="1"/>
              <a:t>yum.repos.d</a:t>
            </a:r>
            <a:r>
              <a:rPr lang="en-US" altLang="zh-CN" sz="900" b="1" dirty="0"/>
              <a:t>/mosquito-myrepo-epel-7.repo </a:t>
            </a:r>
            <a:r>
              <a:rPr lang="zh-CN" altLang="en-US" sz="900" b="1" dirty="0"/>
              <a:t>，将其中的 </a:t>
            </a:r>
            <a:r>
              <a:rPr lang="en-US" altLang="zh-CN" sz="900" b="1" dirty="0"/>
              <a:t>enable=1 </a:t>
            </a:r>
            <a:r>
              <a:rPr lang="zh-CN" altLang="en-US" sz="900" b="1" dirty="0"/>
              <a:t>改成 </a:t>
            </a:r>
            <a:r>
              <a:rPr lang="en-US" altLang="zh-CN" sz="900" b="1" dirty="0"/>
              <a:t>enable=0 </a:t>
            </a:r>
            <a:r>
              <a:rPr lang="zh-CN" altLang="en-US" sz="900" b="1" dirty="0"/>
              <a:t>即可。</a:t>
            </a:r>
            <a:endParaRPr lang="en-US" altLang="zh-CN" sz="900" b="1" dirty="0"/>
          </a:p>
        </p:txBody>
      </p:sp>
    </p:spTree>
    <p:extLst>
      <p:ext uri="{BB962C8B-B14F-4D97-AF65-F5344CB8AC3E}">
        <p14:creationId xmlns:p14="http://schemas.microsoft.com/office/powerpoint/2010/main" val="3711151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4CD74-BC50-431B-9E0F-E3EE14B42BCE}"/>
              </a:ext>
            </a:extLst>
          </p:cNvPr>
          <p:cNvSpPr>
            <a:spLocks noGrp="1"/>
          </p:cNvSpPr>
          <p:nvPr>
            <p:ph type="title"/>
          </p:nvPr>
        </p:nvSpPr>
        <p:spPr/>
        <p:txBody>
          <a:bodyPr>
            <a:normAutofit/>
          </a:bodyPr>
          <a:lstStyle/>
          <a:p>
            <a:pPr algn="ctr"/>
            <a:r>
              <a:rPr lang="en-US" altLang="zh-CN" sz="2800" b="1" dirty="0"/>
              <a:t>Ubuntu</a:t>
            </a:r>
            <a:r>
              <a:rPr lang="zh-CN" altLang="en-US" sz="2800" b="1" dirty="0"/>
              <a:t>安装</a:t>
            </a:r>
            <a:r>
              <a:rPr lang="en-US" altLang="zh-CN" sz="2800" b="1" dirty="0"/>
              <a:t>vim</a:t>
            </a:r>
            <a:endParaRPr lang="zh-CN" altLang="en-US" sz="2800" b="1" dirty="0"/>
          </a:p>
        </p:txBody>
      </p:sp>
      <p:sp>
        <p:nvSpPr>
          <p:cNvPr id="3" name="内容占位符 2">
            <a:extLst>
              <a:ext uri="{FF2B5EF4-FFF2-40B4-BE49-F238E27FC236}">
                <a16:creationId xmlns:a16="http://schemas.microsoft.com/office/drawing/2014/main" id="{CDEC76FE-29D1-4380-B37A-6BB7A621BCC0}"/>
              </a:ext>
            </a:extLst>
          </p:cNvPr>
          <p:cNvSpPr>
            <a:spLocks noGrp="1"/>
          </p:cNvSpPr>
          <p:nvPr>
            <p:ph idx="1"/>
          </p:nvPr>
        </p:nvSpPr>
        <p:spPr/>
        <p:txBody>
          <a:bodyPr>
            <a:normAutofit/>
          </a:bodyPr>
          <a:lstStyle/>
          <a:p>
            <a:r>
              <a:rPr lang="en-US" altLang="zh-CN" sz="2000" b="1" dirty="0">
                <a:hlinkClick r:id="rId2"/>
              </a:rPr>
              <a:t>1</a:t>
            </a:r>
            <a:r>
              <a:rPr lang="zh-CN" altLang="en-US" sz="2000" b="1" dirty="0">
                <a:hlinkClick r:id="rId2"/>
              </a:rPr>
              <a:t>、</a:t>
            </a:r>
            <a:r>
              <a:rPr lang="en-US" altLang="zh-CN" sz="2000" b="1" dirty="0">
                <a:hlinkClick r:id="rId2"/>
              </a:rPr>
              <a:t>https://blog.csdn.net/gsh_hello_world/article/details/70227852</a:t>
            </a:r>
            <a:endParaRPr lang="en-US" altLang="zh-CN" sz="2000" b="1" dirty="0"/>
          </a:p>
          <a:p>
            <a:r>
              <a:rPr lang="en-US" altLang="zh-CN" sz="2000" b="1" dirty="0"/>
              <a:t>2</a:t>
            </a:r>
            <a:r>
              <a:rPr lang="zh-CN" altLang="en-US" sz="2000" b="1" dirty="0"/>
              <a:t>、</a:t>
            </a:r>
            <a:r>
              <a:rPr lang="en-US" altLang="zh-CN" sz="2000" b="1" dirty="0" err="1"/>
              <a:t>chmod</a:t>
            </a:r>
            <a:r>
              <a:rPr lang="en-US" altLang="zh-CN" sz="2000" b="1" dirty="0"/>
              <a:t> 666 </a:t>
            </a:r>
            <a:r>
              <a:rPr lang="en-US" altLang="zh-CN" sz="2000" b="1" dirty="0" err="1"/>
              <a:t>sources.list</a:t>
            </a:r>
            <a:endParaRPr lang="en-US" altLang="zh-CN" sz="2000" b="1" dirty="0"/>
          </a:p>
          <a:p>
            <a:r>
              <a:rPr lang="en-US" altLang="zh-CN" sz="2000" b="1" dirty="0"/>
              <a:t>3</a:t>
            </a:r>
            <a:r>
              <a:rPr lang="zh-CN" altLang="en-US" sz="2000" b="1"/>
              <a:t>、</a:t>
            </a:r>
            <a:r>
              <a:rPr lang="zh-CN" altLang="en-US" sz="2000" b="1" dirty="0"/>
              <a:t>直接用文档编辑器打开</a:t>
            </a:r>
            <a:r>
              <a:rPr lang="en-US" altLang="zh-CN" sz="2000" b="1" dirty="0" err="1"/>
              <a:t>sources.list</a:t>
            </a:r>
            <a:r>
              <a:rPr lang="zh-CN" altLang="en-US" sz="2000" b="1" dirty="0"/>
              <a:t>即可</a:t>
            </a:r>
          </a:p>
        </p:txBody>
      </p:sp>
    </p:spTree>
    <p:extLst>
      <p:ext uri="{BB962C8B-B14F-4D97-AF65-F5344CB8AC3E}">
        <p14:creationId xmlns:p14="http://schemas.microsoft.com/office/powerpoint/2010/main" val="2752148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4DE27-DB96-406B-94D0-785002A2B578}"/>
              </a:ext>
            </a:extLst>
          </p:cNvPr>
          <p:cNvSpPr>
            <a:spLocks noGrp="1"/>
          </p:cNvSpPr>
          <p:nvPr>
            <p:ph type="title"/>
          </p:nvPr>
        </p:nvSpPr>
        <p:spPr/>
        <p:txBody>
          <a:bodyPr>
            <a:normAutofit/>
          </a:bodyPr>
          <a:lstStyle/>
          <a:p>
            <a:pPr algn="ctr"/>
            <a:r>
              <a:rPr lang="en-US" altLang="zh-CN" sz="2800" b="1" dirty="0"/>
              <a:t>Ubuntu</a:t>
            </a:r>
            <a:r>
              <a:rPr lang="zh-CN" altLang="en-US" sz="2800" b="1" dirty="0"/>
              <a:t>安装国内源</a:t>
            </a:r>
          </a:p>
        </p:txBody>
      </p:sp>
      <p:sp>
        <p:nvSpPr>
          <p:cNvPr id="3" name="内容占位符 2">
            <a:extLst>
              <a:ext uri="{FF2B5EF4-FFF2-40B4-BE49-F238E27FC236}">
                <a16:creationId xmlns:a16="http://schemas.microsoft.com/office/drawing/2014/main" id="{275D77AC-455B-4F2C-BDA8-EB836DCE64A3}"/>
              </a:ext>
            </a:extLst>
          </p:cNvPr>
          <p:cNvSpPr>
            <a:spLocks noGrp="1"/>
          </p:cNvSpPr>
          <p:nvPr>
            <p:ph idx="1"/>
          </p:nvPr>
        </p:nvSpPr>
        <p:spPr/>
        <p:txBody>
          <a:bodyPr/>
          <a:lstStyle/>
          <a:p>
            <a:r>
              <a:rPr lang="en-US" altLang="zh-CN" dirty="0"/>
              <a:t>1</a:t>
            </a:r>
            <a:r>
              <a:rPr lang="zh-CN" altLang="en-US" dirty="0"/>
              <a:t>、</a:t>
            </a:r>
            <a:r>
              <a:rPr lang="en-US" altLang="zh-CN" dirty="0">
                <a:hlinkClick r:id="rId2"/>
              </a:rPr>
              <a:t>https://www.jianshu.com/p/97c35d569aa3</a:t>
            </a:r>
            <a:endParaRPr lang="zh-CN" altLang="en-US" dirty="0"/>
          </a:p>
        </p:txBody>
      </p:sp>
    </p:spTree>
    <p:extLst>
      <p:ext uri="{BB962C8B-B14F-4D97-AF65-F5344CB8AC3E}">
        <p14:creationId xmlns:p14="http://schemas.microsoft.com/office/powerpoint/2010/main" val="2598122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BBEC8-433D-42D9-9FF6-C849935D5646}"/>
              </a:ext>
            </a:extLst>
          </p:cNvPr>
          <p:cNvSpPr>
            <a:spLocks noGrp="1"/>
          </p:cNvSpPr>
          <p:nvPr>
            <p:ph type="title"/>
          </p:nvPr>
        </p:nvSpPr>
        <p:spPr/>
        <p:txBody>
          <a:bodyPr>
            <a:normAutofit/>
          </a:bodyPr>
          <a:lstStyle/>
          <a:p>
            <a:pPr algn="ctr"/>
            <a:r>
              <a:rPr lang="zh-CN" altLang="en-US" sz="2800" b="1" dirty="0"/>
              <a:t>安装数据库</a:t>
            </a:r>
          </a:p>
        </p:txBody>
      </p:sp>
      <p:sp>
        <p:nvSpPr>
          <p:cNvPr id="3" name="内容占位符 2">
            <a:extLst>
              <a:ext uri="{FF2B5EF4-FFF2-40B4-BE49-F238E27FC236}">
                <a16:creationId xmlns:a16="http://schemas.microsoft.com/office/drawing/2014/main" id="{30D7D235-71ED-42B9-824A-2E10232866CC}"/>
              </a:ext>
            </a:extLst>
          </p:cNvPr>
          <p:cNvSpPr>
            <a:spLocks noGrp="1"/>
          </p:cNvSpPr>
          <p:nvPr>
            <p:ph idx="1"/>
          </p:nvPr>
        </p:nvSpPr>
        <p:spPr/>
        <p:txBody>
          <a:bodyPr/>
          <a:lstStyle/>
          <a:p>
            <a:pPr lvl="1"/>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hlinkClick r:id="rId2"/>
              </a:rPr>
              <a:t>https://blog.csdn.net/weixx3/article/details/80782479</a:t>
            </a:r>
            <a:endParaRPr lang="en-US" altLang="zh-CN" dirty="0">
              <a:latin typeface="华文楷体" panose="02010600040101010101" pitchFamily="2" charset="-122"/>
              <a:ea typeface="华文楷体" panose="02010600040101010101" pitchFamily="2" charset="-122"/>
            </a:endParaRPr>
          </a:p>
          <a:p>
            <a:pPr lvl="1"/>
            <a:r>
              <a:rPr lang="en-US" altLang="zh-CN" sz="18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a:t>
            </a:r>
            <a:r>
              <a:rPr lang="en-US" altLang="zh-CN" sz="2000" b="0" i="0" dirty="0" err="1">
                <a:solidFill>
                  <a:srgbClr val="CCCCCC"/>
                </a:solidFill>
                <a:effectLst/>
                <a:latin typeface="华文楷体" panose="02010600040101010101" pitchFamily="2" charset="-122"/>
                <a:ea typeface="华文楷体" panose="02010600040101010101" pitchFamily="2" charset="-122"/>
              </a:rPr>
              <a:t>sudo</a:t>
            </a:r>
            <a:r>
              <a:rPr lang="en-US" altLang="zh-CN" sz="2000" b="0" i="0" dirty="0">
                <a:solidFill>
                  <a:srgbClr val="CCCCCC"/>
                </a:solidFill>
                <a:effectLst/>
                <a:latin typeface="华文楷体" panose="02010600040101010101" pitchFamily="2" charset="-122"/>
                <a:ea typeface="华文楷体" panose="02010600040101010101" pitchFamily="2" charset="-122"/>
              </a:rPr>
              <a:t> apt-get install </a:t>
            </a:r>
            <a:r>
              <a:rPr lang="en-US" altLang="zh-CN" sz="2000" b="0" i="0" dirty="0" err="1">
                <a:solidFill>
                  <a:srgbClr val="CCCCCC"/>
                </a:solidFill>
                <a:effectLst/>
                <a:latin typeface="华文楷体" panose="02010600040101010101" pitchFamily="2" charset="-122"/>
                <a:ea typeface="华文楷体" panose="02010600040101010101" pitchFamily="2" charset="-122"/>
              </a:rPr>
              <a:t>mysql</a:t>
            </a:r>
            <a:r>
              <a:rPr lang="en-US" altLang="zh-CN" sz="2000" b="0" i="0" dirty="0">
                <a:solidFill>
                  <a:srgbClr val="CCCCCC"/>
                </a:solidFill>
                <a:effectLst/>
                <a:latin typeface="华文楷体" panose="02010600040101010101" pitchFamily="2" charset="-122"/>
                <a:ea typeface="华文楷体" panose="02010600040101010101" pitchFamily="2" charset="-122"/>
              </a:rPr>
              <a:t>-server</a:t>
            </a:r>
          </a:p>
          <a:p>
            <a:pPr lvl="1"/>
            <a:r>
              <a:rPr lang="en-US" altLang="zh-CN" sz="2000" dirty="0">
                <a:solidFill>
                  <a:srgbClr val="CCCCCC"/>
                </a:solidFill>
                <a:latin typeface="华文楷体" panose="02010600040101010101" pitchFamily="2" charset="-122"/>
                <a:ea typeface="华文楷体" panose="02010600040101010101" pitchFamily="2" charset="-122"/>
              </a:rPr>
              <a:t>3</a:t>
            </a:r>
            <a:r>
              <a:rPr lang="zh-CN" altLang="en-US" sz="2000" dirty="0">
                <a:solidFill>
                  <a:srgbClr val="CCCCCC"/>
                </a:solidFill>
                <a:latin typeface="华文楷体" panose="02010600040101010101" pitchFamily="2" charset="-122"/>
                <a:ea typeface="华文楷体" panose="02010600040101010101" pitchFamily="2" charset="-122"/>
              </a:rPr>
              <a:t>、</a:t>
            </a:r>
            <a:r>
              <a:rPr lang="en-US" altLang="zh-CN" sz="2000" b="0" i="0" dirty="0" err="1">
                <a:solidFill>
                  <a:srgbClr val="CCCCCC"/>
                </a:solidFill>
                <a:effectLst/>
                <a:latin typeface="华文楷体" panose="02010600040101010101" pitchFamily="2" charset="-122"/>
                <a:ea typeface="华文楷体" panose="02010600040101010101" pitchFamily="2" charset="-122"/>
              </a:rPr>
              <a:t>sudo</a:t>
            </a:r>
            <a:r>
              <a:rPr lang="en-US" altLang="zh-CN" sz="2000" b="0" i="0" dirty="0">
                <a:solidFill>
                  <a:srgbClr val="CCCCCC"/>
                </a:solidFill>
                <a:effectLst/>
                <a:latin typeface="华文楷体" panose="02010600040101010101" pitchFamily="2" charset="-122"/>
                <a:ea typeface="华文楷体" panose="02010600040101010101" pitchFamily="2" charset="-122"/>
              </a:rPr>
              <a:t> </a:t>
            </a:r>
            <a:r>
              <a:rPr lang="en-US" altLang="zh-CN" sz="2000" b="0" i="0" dirty="0" err="1">
                <a:solidFill>
                  <a:srgbClr val="CCCCCC"/>
                </a:solidFill>
                <a:effectLst/>
                <a:latin typeface="华文楷体" panose="02010600040101010101" pitchFamily="2" charset="-122"/>
                <a:ea typeface="华文楷体" panose="02010600040101010101" pitchFamily="2" charset="-122"/>
              </a:rPr>
              <a:t>mysql_secure_installation</a:t>
            </a:r>
            <a:endParaRPr lang="en-US" altLang="zh-CN" sz="2000" b="0" i="0" dirty="0">
              <a:solidFill>
                <a:srgbClr val="CCCCCC"/>
              </a:solidFill>
              <a:effectLst/>
              <a:latin typeface="华文楷体" panose="02010600040101010101" pitchFamily="2" charset="-122"/>
              <a:ea typeface="华文楷体" panose="02010600040101010101" pitchFamily="2" charset="-122"/>
            </a:endParaRPr>
          </a:p>
          <a:p>
            <a:pPr lvl="1"/>
            <a:r>
              <a:rPr lang="en-US" altLang="zh-CN" sz="2000" dirty="0">
                <a:solidFill>
                  <a:srgbClr val="CCCCCC"/>
                </a:solidFill>
                <a:latin typeface="华文楷体" panose="02010600040101010101" pitchFamily="2" charset="-122"/>
                <a:ea typeface="华文楷体" panose="02010600040101010101" pitchFamily="2" charset="-122"/>
              </a:rPr>
              <a:t>4</a:t>
            </a:r>
            <a:r>
              <a:rPr lang="zh-CN" altLang="en-US" sz="2000" dirty="0">
                <a:solidFill>
                  <a:srgbClr val="CCCCCC"/>
                </a:solidFill>
                <a:latin typeface="华文楷体" panose="02010600040101010101" pitchFamily="2" charset="-122"/>
                <a:ea typeface="华文楷体" panose="02010600040101010101" pitchFamily="2" charset="-122"/>
              </a:rPr>
              <a:t>、</a:t>
            </a:r>
            <a:r>
              <a:rPr lang="en-US" altLang="zh-CN" sz="2000" b="0" i="0" dirty="0" err="1">
                <a:solidFill>
                  <a:srgbClr val="CCCCCC"/>
                </a:solidFill>
                <a:effectLst/>
                <a:latin typeface="华文楷体" panose="02010600040101010101" pitchFamily="2" charset="-122"/>
                <a:ea typeface="华文楷体" panose="02010600040101010101" pitchFamily="2" charset="-122"/>
              </a:rPr>
              <a:t>systemctl</a:t>
            </a:r>
            <a:r>
              <a:rPr lang="en-US" altLang="zh-CN" sz="2000" b="0" i="0" dirty="0">
                <a:solidFill>
                  <a:srgbClr val="CCCCCC"/>
                </a:solidFill>
                <a:effectLst/>
                <a:latin typeface="华文楷体" panose="02010600040101010101" pitchFamily="2" charset="-122"/>
                <a:ea typeface="华文楷体" panose="02010600040101010101" pitchFamily="2" charset="-122"/>
              </a:rPr>
              <a:t> status </a:t>
            </a:r>
            <a:r>
              <a:rPr lang="en-US" altLang="zh-CN" sz="2000" b="0" i="0" dirty="0" err="1">
                <a:solidFill>
                  <a:srgbClr val="CCCCCC"/>
                </a:solidFill>
                <a:effectLst/>
                <a:latin typeface="华文楷体" panose="02010600040101010101" pitchFamily="2" charset="-122"/>
                <a:ea typeface="华文楷体" panose="02010600040101010101" pitchFamily="2" charset="-122"/>
              </a:rPr>
              <a:t>mysql.service</a:t>
            </a:r>
            <a:endParaRPr lang="en-US" altLang="zh-CN" sz="2000" b="0" i="0" dirty="0">
              <a:solidFill>
                <a:srgbClr val="CCCCCC"/>
              </a:solidFill>
              <a:effectLst/>
              <a:latin typeface="华文楷体" panose="02010600040101010101" pitchFamily="2" charset="-122"/>
              <a:ea typeface="华文楷体" panose="02010600040101010101" pitchFamily="2" charset="-122"/>
            </a:endParaRPr>
          </a:p>
          <a:p>
            <a:pPr lvl="1"/>
            <a:r>
              <a:rPr lang="en-US" altLang="zh-CN" sz="2000" dirty="0">
                <a:solidFill>
                  <a:srgbClr val="CCCCCC"/>
                </a:solidFill>
                <a:latin typeface="华文楷体" panose="02010600040101010101" pitchFamily="2" charset="-122"/>
                <a:ea typeface="华文楷体" panose="02010600040101010101" pitchFamily="2" charset="-122"/>
              </a:rPr>
              <a:t>5</a:t>
            </a:r>
            <a:r>
              <a:rPr lang="zh-CN" altLang="en-US" sz="2000" dirty="0">
                <a:solidFill>
                  <a:srgbClr val="CCCCCC"/>
                </a:solidFill>
                <a:latin typeface="华文楷体" panose="02010600040101010101" pitchFamily="2" charset="-122"/>
                <a:ea typeface="华文楷体" panose="02010600040101010101" pitchFamily="2" charset="-122"/>
              </a:rPr>
              <a:t>、</a:t>
            </a:r>
            <a:r>
              <a:rPr lang="en-US" altLang="zh-CN" sz="1400" b="0" i="0" dirty="0">
                <a:solidFill>
                  <a:srgbClr val="CCCCCC"/>
                </a:solidFill>
                <a:effectLst/>
                <a:latin typeface="华文楷体" panose="02010600040101010101" pitchFamily="2" charset="-122"/>
                <a:ea typeface="华文楷体" panose="02010600040101010101" pitchFamily="2" charset="-122"/>
              </a:rPr>
              <a:t>GRANT ALL PRIVILEGES ON *.* TO </a:t>
            </a:r>
            <a:r>
              <a:rPr lang="en-US" altLang="zh-CN" sz="1400" b="0" i="0" dirty="0" err="1">
                <a:solidFill>
                  <a:srgbClr val="CCCCCC"/>
                </a:solidFill>
                <a:effectLst/>
                <a:latin typeface="华文楷体" panose="02010600040101010101" pitchFamily="2" charset="-122"/>
                <a:ea typeface="华文楷体" panose="02010600040101010101" pitchFamily="2" charset="-122"/>
              </a:rPr>
              <a:t>root@localhost</a:t>
            </a:r>
            <a:r>
              <a:rPr lang="en-US" altLang="zh-CN" sz="1400" b="0" i="0" dirty="0">
                <a:solidFill>
                  <a:srgbClr val="CCCCCC"/>
                </a:solidFill>
                <a:effectLst/>
                <a:latin typeface="华文楷体" panose="02010600040101010101" pitchFamily="2" charset="-122"/>
                <a:ea typeface="华文楷体" panose="02010600040101010101" pitchFamily="2" charset="-122"/>
              </a:rPr>
              <a:t> IDENTIFIED BY “linux250";</a:t>
            </a:r>
            <a:endParaRPr lang="zh-CN" altLang="en-US" sz="1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31869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F1D08F-E0E6-41DB-AEF6-444EC72422D0}"/>
              </a:ext>
            </a:extLst>
          </p:cNvPr>
          <p:cNvSpPr>
            <a:spLocks noGrp="1"/>
          </p:cNvSpPr>
          <p:nvPr>
            <p:ph type="title"/>
          </p:nvPr>
        </p:nvSpPr>
        <p:spPr/>
        <p:txBody>
          <a:bodyPr>
            <a:normAutofit/>
          </a:bodyPr>
          <a:lstStyle/>
          <a:p>
            <a:pPr algn="ctr"/>
            <a:r>
              <a:rPr lang="zh-CN" altLang="en-US" sz="2800" b="1" i="1" u="sng" dirty="0"/>
              <a:t>创建应用的图标</a:t>
            </a:r>
          </a:p>
        </p:txBody>
      </p:sp>
      <p:sp>
        <p:nvSpPr>
          <p:cNvPr id="3" name="内容占位符 2">
            <a:extLst>
              <a:ext uri="{FF2B5EF4-FFF2-40B4-BE49-F238E27FC236}">
                <a16:creationId xmlns:a16="http://schemas.microsoft.com/office/drawing/2014/main" id="{3CF53BBF-1C44-4D2E-BB83-0BEA8A140720}"/>
              </a:ext>
            </a:extLst>
          </p:cNvPr>
          <p:cNvSpPr>
            <a:spLocks noGrp="1"/>
          </p:cNvSpPr>
          <p:nvPr>
            <p:ph idx="1"/>
          </p:nvPr>
        </p:nvSpPr>
        <p:spPr>
          <a:xfrm>
            <a:off x="838200" y="1758513"/>
            <a:ext cx="10515600" cy="4351338"/>
          </a:xfrm>
        </p:spPr>
        <p:txBody>
          <a:bodyPr>
            <a:normAutofit/>
          </a:bodyPr>
          <a:lstStyle/>
          <a:p>
            <a:pPr marL="0" indent="0">
              <a:buNone/>
            </a:pPr>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、首先安装</a:t>
            </a:r>
            <a:r>
              <a:rPr lang="en-US" altLang="zh-CN" sz="2000" b="1" dirty="0" err="1">
                <a:latin typeface="华文楷体" panose="02010600040101010101" pitchFamily="2" charset="-122"/>
                <a:ea typeface="华文楷体" panose="02010600040101010101" pitchFamily="2" charset="-122"/>
              </a:rPr>
              <a:t>vm</a:t>
            </a:r>
            <a:r>
              <a:rPr lang="en-US" altLang="zh-CN" sz="2000" b="1" dirty="0">
                <a:latin typeface="华文楷体" panose="02010600040101010101" pitchFamily="2" charset="-122"/>
                <a:ea typeface="华文楷体" panose="02010600040101010101" pitchFamily="2" charset="-122"/>
              </a:rPr>
              <a:t>-tools</a:t>
            </a:r>
            <a:r>
              <a:rPr lang="zh-CN" altLang="en-US" sz="2000" b="1" dirty="0">
                <a:latin typeface="华文楷体" panose="02010600040101010101" pitchFamily="2" charset="-122"/>
                <a:ea typeface="华文楷体" panose="02010600040101010101" pitchFamily="2" charset="-122"/>
              </a:rPr>
              <a:t>，解压</a:t>
            </a:r>
            <a:r>
              <a:rPr lang="en-US" altLang="zh-CN" sz="2000" b="1" dirty="0">
                <a:latin typeface="华文楷体" panose="02010600040101010101" pitchFamily="2" charset="-122"/>
                <a:ea typeface="华文楷体" panose="02010600040101010101" pitchFamily="2" charset="-122"/>
              </a:rPr>
              <a:t>tar.tz</a:t>
            </a:r>
            <a:r>
              <a:rPr lang="zh-CN" altLang="en-US" sz="2000" b="1" dirty="0">
                <a:latin typeface="华文楷体" panose="02010600040101010101" pitchFamily="2" charset="-122"/>
                <a:ea typeface="华文楷体" panose="02010600040101010101" pitchFamily="2" charset="-122"/>
              </a:rPr>
              <a:t>文件运行里面的</a:t>
            </a:r>
            <a:r>
              <a:rPr lang="en-US" altLang="zh-CN" sz="2000" b="1" dirty="0">
                <a:latin typeface="华文楷体" panose="02010600040101010101" pitchFamily="2" charset="-122"/>
                <a:ea typeface="华文楷体" panose="02010600040101010101" pitchFamily="2" charset="-122"/>
              </a:rPr>
              <a:t>vm-install.pl</a:t>
            </a:r>
            <a:r>
              <a:rPr lang="zh-CN" altLang="en-US" sz="2000" b="1" dirty="0">
                <a:latin typeface="华文楷体" panose="02010600040101010101" pitchFamily="2" charset="-122"/>
                <a:ea typeface="华文楷体" panose="02010600040101010101" pitchFamily="2" charset="-122"/>
              </a:rPr>
              <a:t>脚本即可</a:t>
            </a:r>
            <a:endParaRPr lang="en-US" altLang="zh-CN" sz="2000" b="1" dirty="0">
              <a:latin typeface="华文楷体" panose="02010600040101010101" pitchFamily="2" charset="-122"/>
              <a:ea typeface="华文楷体" panose="02010600040101010101" pitchFamily="2" charset="-122"/>
            </a:endParaRPr>
          </a:p>
          <a:p>
            <a:pPr marL="0" indent="0">
              <a:buNone/>
            </a:pPr>
            <a:r>
              <a:rPr lang="en-US" altLang="zh-CN" sz="2000" b="1" dirty="0">
                <a:latin typeface="华文楷体" panose="02010600040101010101" pitchFamily="2" charset="-122"/>
                <a:ea typeface="华文楷体" panose="02010600040101010101" pitchFamily="2" charset="-122"/>
              </a:rPr>
              <a:t>[Desktop Entry]</a:t>
            </a:r>
          </a:p>
          <a:p>
            <a:pPr marL="0" indent="0">
              <a:buNone/>
            </a:pPr>
            <a:r>
              <a:rPr lang="en-US" altLang="zh-CN" sz="2000" b="1" dirty="0">
                <a:latin typeface="华文楷体" panose="02010600040101010101" pitchFamily="2" charset="-122"/>
                <a:ea typeface="华文楷体" panose="02010600040101010101" pitchFamily="2" charset="-122"/>
              </a:rPr>
              <a:t>Type=Application</a:t>
            </a:r>
          </a:p>
          <a:p>
            <a:pPr marL="0" indent="0">
              <a:buNone/>
            </a:pPr>
            <a:r>
              <a:rPr lang="en-US" altLang="zh-CN" sz="2000" b="1" dirty="0">
                <a:latin typeface="华文楷体" panose="02010600040101010101" pitchFamily="2" charset="-122"/>
                <a:ea typeface="华文楷体" panose="02010600040101010101" pitchFamily="2" charset="-122"/>
              </a:rPr>
              <a:t>Name=</a:t>
            </a:r>
            <a:r>
              <a:rPr lang="en-US" altLang="zh-CN" sz="2000" b="1" dirty="0" err="1">
                <a:latin typeface="华文楷体" panose="02010600040101010101" pitchFamily="2" charset="-122"/>
                <a:ea typeface="华文楷体" panose="02010600040101010101" pitchFamily="2" charset="-122"/>
              </a:rPr>
              <a:t>Pycharm</a:t>
            </a:r>
            <a:endParaRPr lang="en-US" altLang="zh-CN" sz="2000" b="1" dirty="0">
              <a:latin typeface="华文楷体" panose="02010600040101010101" pitchFamily="2" charset="-122"/>
              <a:ea typeface="华文楷体" panose="02010600040101010101" pitchFamily="2" charset="-122"/>
            </a:endParaRPr>
          </a:p>
          <a:p>
            <a:pPr marL="0" indent="0">
              <a:buNone/>
            </a:pPr>
            <a:r>
              <a:rPr lang="en-US" altLang="zh-CN" sz="2000" b="1" dirty="0">
                <a:latin typeface="华文楷体" panose="02010600040101010101" pitchFamily="2" charset="-122"/>
                <a:ea typeface="华文楷体" panose="02010600040101010101" pitchFamily="2" charset="-122"/>
              </a:rPr>
              <a:t>Exec</a:t>
            </a:r>
            <a:r>
              <a:rPr lang="en-US" altLang="zh-CN" sz="2000" b="1" u="sng" dirty="0">
                <a:latin typeface="华文楷体" panose="02010600040101010101" pitchFamily="2" charset="-122"/>
                <a:ea typeface="华文楷体" panose="02010600040101010101" pitchFamily="2" charset="-122"/>
              </a:rPr>
              <a:t>=/opt/pycharm-2019.3.3</a:t>
            </a:r>
            <a:r>
              <a:rPr lang="en-US" altLang="zh-CN" sz="2000" b="1" dirty="0">
                <a:latin typeface="华文楷体" panose="02010600040101010101" pitchFamily="2" charset="-122"/>
                <a:ea typeface="华文楷体" panose="02010600040101010101" pitchFamily="2" charset="-122"/>
              </a:rPr>
              <a:t>/bin/pycharm.sh</a:t>
            </a:r>
          </a:p>
          <a:p>
            <a:pPr marL="0" indent="0">
              <a:buNone/>
            </a:pPr>
            <a:r>
              <a:rPr lang="en-US" altLang="zh-CN" sz="2000" b="1" dirty="0">
                <a:latin typeface="华文楷体" panose="02010600040101010101" pitchFamily="2" charset="-122"/>
                <a:ea typeface="华文楷体" panose="02010600040101010101" pitchFamily="2" charset="-122"/>
              </a:rPr>
              <a:t>Icon=/opt/pycharm-2019.3.3/bin/pycharm.png</a:t>
            </a:r>
          </a:p>
          <a:p>
            <a:pPr marL="0" indent="0">
              <a:buNone/>
            </a:pPr>
            <a:r>
              <a:rPr lang="en-US" altLang="zh-CN" sz="2000" b="1" dirty="0">
                <a:latin typeface="华文楷体" panose="02010600040101010101" pitchFamily="2" charset="-122"/>
                <a:ea typeface="华文楷体" panose="02010600040101010101" pitchFamily="2" charset="-122"/>
              </a:rPr>
              <a:t>Categories=</a:t>
            </a:r>
            <a:r>
              <a:rPr lang="en-US" altLang="zh-CN" sz="2000" b="1" dirty="0" err="1">
                <a:latin typeface="华文楷体" panose="02010600040101010101" pitchFamily="2" charset="-122"/>
                <a:ea typeface="华文楷体" panose="02010600040101010101" pitchFamily="2" charset="-122"/>
              </a:rPr>
              <a:t>Application;Network</a:t>
            </a:r>
            <a:r>
              <a:rPr lang="en-US" altLang="zh-CN" sz="2000" b="1"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3795326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EA4C0-CAA3-42D2-BEEC-186031CAE2B8}"/>
              </a:ext>
            </a:extLst>
          </p:cNvPr>
          <p:cNvSpPr>
            <a:spLocks noGrp="1"/>
          </p:cNvSpPr>
          <p:nvPr>
            <p:ph type="title"/>
          </p:nvPr>
        </p:nvSpPr>
        <p:spPr/>
        <p:txBody>
          <a:bodyPr>
            <a:normAutofit/>
          </a:bodyPr>
          <a:lstStyle/>
          <a:p>
            <a:pPr algn="ctr"/>
            <a:r>
              <a:rPr lang="en-US" altLang="zh-CN" sz="2800" b="1" dirty="0"/>
              <a:t>Ubuntu</a:t>
            </a:r>
            <a:r>
              <a:rPr lang="zh-CN" altLang="en-US" sz="2800" b="1" dirty="0"/>
              <a:t>安装搜狗输入法</a:t>
            </a:r>
          </a:p>
        </p:txBody>
      </p:sp>
      <p:sp>
        <p:nvSpPr>
          <p:cNvPr id="3" name="内容占位符 2">
            <a:extLst>
              <a:ext uri="{FF2B5EF4-FFF2-40B4-BE49-F238E27FC236}">
                <a16:creationId xmlns:a16="http://schemas.microsoft.com/office/drawing/2014/main" id="{9D2D9BFF-7D82-4BE6-865B-C18E7CDA9504}"/>
              </a:ext>
            </a:extLst>
          </p:cNvPr>
          <p:cNvSpPr>
            <a:spLocks noGrp="1"/>
          </p:cNvSpPr>
          <p:nvPr>
            <p:ph idx="1"/>
          </p:nvPr>
        </p:nvSpPr>
        <p:spPr/>
        <p:txBody>
          <a:bodyPr/>
          <a:lstStyle/>
          <a:p>
            <a:r>
              <a:rPr lang="en-US" altLang="zh-CN" dirty="0"/>
              <a:t>1</a:t>
            </a:r>
            <a:r>
              <a:rPr lang="zh-CN" altLang="en-US" dirty="0"/>
              <a:t>、下载</a:t>
            </a:r>
            <a:r>
              <a:rPr lang="en-US" altLang="zh-CN" dirty="0"/>
              <a:t>dep</a:t>
            </a:r>
            <a:r>
              <a:rPr lang="zh-CN" altLang="en-US" dirty="0"/>
              <a:t>包，直接安装即可</a:t>
            </a:r>
            <a:endParaRPr lang="en-US" altLang="zh-CN" dirty="0"/>
          </a:p>
          <a:p>
            <a:r>
              <a:rPr lang="en-US" altLang="zh-CN" dirty="0"/>
              <a:t>2</a:t>
            </a:r>
            <a:r>
              <a:rPr lang="zh-CN" altLang="en-US" dirty="0"/>
              <a:t>、在设置中找到区域与语言</a:t>
            </a:r>
            <a:endParaRPr lang="en-US" altLang="zh-CN" dirty="0"/>
          </a:p>
          <a:p>
            <a:r>
              <a:rPr lang="en-US" altLang="zh-CN" dirty="0"/>
              <a:t>3</a:t>
            </a:r>
            <a:r>
              <a:rPr lang="zh-CN" altLang="en-US" dirty="0"/>
              <a:t>、</a:t>
            </a:r>
            <a:endParaRPr lang="en-US" altLang="zh-CN" dirty="0"/>
          </a:p>
          <a:p>
            <a:endParaRPr lang="en-US" altLang="zh-CN" dirty="0"/>
          </a:p>
          <a:p>
            <a:endParaRPr lang="en-US" altLang="zh-CN" dirty="0"/>
          </a:p>
          <a:p>
            <a:endParaRPr lang="en-US" altLang="zh-CN" dirty="0"/>
          </a:p>
          <a:p>
            <a:r>
              <a:rPr lang="en-US" altLang="zh-CN" dirty="0"/>
              <a:t>4</a:t>
            </a:r>
            <a:r>
              <a:rPr lang="zh-CN" altLang="en-US" dirty="0"/>
              <a:t>、</a:t>
            </a:r>
            <a:r>
              <a:rPr lang="en-US" altLang="zh-CN" dirty="0"/>
              <a:t>reboot</a:t>
            </a:r>
            <a:r>
              <a:rPr lang="zh-CN" altLang="en-US" dirty="0"/>
              <a:t>重启即可</a:t>
            </a:r>
          </a:p>
        </p:txBody>
      </p:sp>
      <p:pic>
        <p:nvPicPr>
          <p:cNvPr id="4" name="图片 3">
            <a:extLst>
              <a:ext uri="{FF2B5EF4-FFF2-40B4-BE49-F238E27FC236}">
                <a16:creationId xmlns:a16="http://schemas.microsoft.com/office/drawing/2014/main" id="{95C11F50-EE5C-4913-9CD9-B2507F8644AC}"/>
              </a:ext>
            </a:extLst>
          </p:cNvPr>
          <p:cNvPicPr>
            <a:picLocks noChangeAspect="1"/>
          </p:cNvPicPr>
          <p:nvPr/>
        </p:nvPicPr>
        <p:blipFill>
          <a:blip r:embed="rId2"/>
          <a:stretch>
            <a:fillRect/>
          </a:stretch>
        </p:blipFill>
        <p:spPr>
          <a:xfrm>
            <a:off x="5783394" y="2222267"/>
            <a:ext cx="4282811" cy="929721"/>
          </a:xfrm>
          <a:prstGeom prst="rect">
            <a:avLst/>
          </a:prstGeom>
        </p:spPr>
      </p:pic>
      <p:pic>
        <p:nvPicPr>
          <p:cNvPr id="5" name="图片 4">
            <a:extLst>
              <a:ext uri="{FF2B5EF4-FFF2-40B4-BE49-F238E27FC236}">
                <a16:creationId xmlns:a16="http://schemas.microsoft.com/office/drawing/2014/main" id="{B85E33BC-535F-4892-AE4C-D03442638437}"/>
              </a:ext>
            </a:extLst>
          </p:cNvPr>
          <p:cNvPicPr>
            <a:picLocks noChangeAspect="1"/>
          </p:cNvPicPr>
          <p:nvPr/>
        </p:nvPicPr>
        <p:blipFill>
          <a:blip r:embed="rId3"/>
          <a:stretch>
            <a:fillRect/>
          </a:stretch>
        </p:blipFill>
        <p:spPr>
          <a:xfrm>
            <a:off x="1689427" y="2802790"/>
            <a:ext cx="2964437" cy="1752752"/>
          </a:xfrm>
          <a:prstGeom prst="rect">
            <a:avLst/>
          </a:prstGeom>
        </p:spPr>
      </p:pic>
    </p:spTree>
    <p:extLst>
      <p:ext uri="{BB962C8B-B14F-4D97-AF65-F5344CB8AC3E}">
        <p14:creationId xmlns:p14="http://schemas.microsoft.com/office/powerpoint/2010/main" val="2285307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C37AA-726D-47A3-B507-9DEE34119E84}"/>
              </a:ext>
            </a:extLst>
          </p:cNvPr>
          <p:cNvSpPr>
            <a:spLocks noGrp="1"/>
          </p:cNvSpPr>
          <p:nvPr>
            <p:ph type="title"/>
          </p:nvPr>
        </p:nvSpPr>
        <p:spPr/>
        <p:txBody>
          <a:bodyPr/>
          <a:lstStyle/>
          <a:p>
            <a:pPr algn="ctr"/>
            <a:r>
              <a:rPr lang="en-US" altLang="zh-CN" sz="2800" b="1" dirty="0"/>
              <a:t>Ubuntu</a:t>
            </a:r>
            <a:r>
              <a:rPr lang="zh-CN" altLang="en-US" sz="2800" b="1" dirty="0"/>
              <a:t>连接</a:t>
            </a:r>
            <a:r>
              <a:rPr lang="en-US" altLang="zh-CN" sz="2800" b="1" dirty="0" err="1"/>
              <a:t>xshell</a:t>
            </a:r>
            <a:endParaRPr lang="zh-CN" altLang="en-US" sz="2800" b="1" dirty="0"/>
          </a:p>
        </p:txBody>
      </p:sp>
      <p:sp>
        <p:nvSpPr>
          <p:cNvPr id="3" name="内容占位符 2">
            <a:extLst>
              <a:ext uri="{FF2B5EF4-FFF2-40B4-BE49-F238E27FC236}">
                <a16:creationId xmlns:a16="http://schemas.microsoft.com/office/drawing/2014/main" id="{FBECC967-BECD-46AD-AC4D-564B028BA1C3}"/>
              </a:ext>
            </a:extLst>
          </p:cNvPr>
          <p:cNvSpPr>
            <a:spLocks noGrp="1"/>
          </p:cNvSpPr>
          <p:nvPr>
            <p:ph idx="1"/>
          </p:nvPr>
        </p:nvSpPr>
        <p:spPr/>
        <p:txBody>
          <a:bodyPr>
            <a:normAutofit/>
          </a:bodyPr>
          <a:lstStyle/>
          <a:p>
            <a:r>
              <a:rPr lang="en-US" altLang="zh-CN" sz="2000" b="1" dirty="0"/>
              <a:t>1</a:t>
            </a:r>
            <a:r>
              <a:rPr lang="zh-CN" altLang="en-US" sz="2000" b="1" dirty="0"/>
              <a:t>、</a:t>
            </a:r>
            <a:r>
              <a:rPr lang="en-US" altLang="zh-CN" sz="2000" b="1" dirty="0" err="1"/>
              <a:t>sudo</a:t>
            </a:r>
            <a:r>
              <a:rPr lang="en-US" altLang="zh-CN" sz="2000" b="1" dirty="0"/>
              <a:t> apt install net-tools </a:t>
            </a:r>
            <a:r>
              <a:rPr lang="zh-CN" altLang="en-US" sz="2000" b="1" dirty="0"/>
              <a:t>安装</a:t>
            </a:r>
            <a:r>
              <a:rPr lang="en-US" altLang="zh-CN" sz="2000" b="1" dirty="0"/>
              <a:t>ifconfig</a:t>
            </a:r>
          </a:p>
          <a:p>
            <a:r>
              <a:rPr lang="en-US" altLang="zh-CN" sz="2000" b="1" dirty="0"/>
              <a:t>2</a:t>
            </a:r>
            <a:r>
              <a:rPr lang="zh-CN" altLang="en-US" sz="2000" b="1" dirty="0"/>
              <a:t>、</a:t>
            </a:r>
            <a:r>
              <a:rPr lang="en-US" altLang="zh-CN" sz="2000" b="1" dirty="0" err="1"/>
              <a:t>sudo</a:t>
            </a:r>
            <a:r>
              <a:rPr lang="en-US" altLang="zh-CN" sz="2000" b="1" dirty="0"/>
              <a:t> apt-get install </a:t>
            </a:r>
            <a:r>
              <a:rPr lang="en-US" altLang="zh-CN" sz="2000" b="1" dirty="0" err="1"/>
              <a:t>openssh</a:t>
            </a:r>
            <a:r>
              <a:rPr lang="en-US" altLang="zh-CN" sz="2000" b="1" dirty="0"/>
              <a:t>-client </a:t>
            </a:r>
            <a:r>
              <a:rPr lang="en-US" altLang="zh-CN" sz="2000" b="1" dirty="0" err="1"/>
              <a:t>openssh</a:t>
            </a:r>
            <a:r>
              <a:rPr lang="en-US" altLang="zh-CN" sz="2000" b="1" dirty="0"/>
              <a:t>-server </a:t>
            </a:r>
            <a:r>
              <a:rPr lang="zh-CN" altLang="en-US" sz="2000" b="1" dirty="0"/>
              <a:t>安装</a:t>
            </a:r>
            <a:r>
              <a:rPr lang="en-US" altLang="zh-CN" sz="2000" b="1" dirty="0" err="1"/>
              <a:t>ssh</a:t>
            </a:r>
            <a:r>
              <a:rPr lang="zh-CN" altLang="en-US" sz="2000" b="1" dirty="0"/>
              <a:t>服务</a:t>
            </a:r>
            <a:endParaRPr lang="en-US" altLang="zh-CN" sz="2000" b="1" dirty="0"/>
          </a:p>
          <a:p>
            <a:r>
              <a:rPr lang="en-US" altLang="zh-CN" sz="2000" b="1" dirty="0"/>
              <a:t>3</a:t>
            </a:r>
            <a:r>
              <a:rPr lang="zh-CN" altLang="en-US" sz="2000" b="1" dirty="0"/>
              <a:t>、输入</a:t>
            </a:r>
            <a:r>
              <a:rPr lang="en-US" altLang="zh-CN" sz="2000" b="1" dirty="0" err="1"/>
              <a:t>ps</a:t>
            </a:r>
            <a:r>
              <a:rPr lang="en-US" altLang="zh-CN" sz="2000" b="1" dirty="0"/>
              <a:t> –e | grep </a:t>
            </a:r>
            <a:r>
              <a:rPr lang="en-US" altLang="zh-CN" sz="2000" b="1" dirty="0" err="1"/>
              <a:t>ssh</a:t>
            </a:r>
            <a:r>
              <a:rPr lang="zh-CN" altLang="en-US" sz="2000" b="1" dirty="0"/>
              <a:t>，</a:t>
            </a:r>
            <a:r>
              <a:rPr lang="en-US" altLang="zh-CN" sz="2000" b="1" dirty="0"/>
              <a:t> </a:t>
            </a:r>
            <a:r>
              <a:rPr lang="zh-CN" altLang="en-US" sz="2000" b="1" dirty="0"/>
              <a:t>出现下图即说明</a:t>
            </a:r>
            <a:r>
              <a:rPr lang="en-US" altLang="zh-CN" sz="2000" b="1" dirty="0" err="1"/>
              <a:t>ssh</a:t>
            </a:r>
            <a:r>
              <a:rPr lang="zh-CN" altLang="en-US" sz="2000" b="1" dirty="0"/>
              <a:t>服务启动了</a:t>
            </a:r>
          </a:p>
        </p:txBody>
      </p:sp>
      <p:pic>
        <p:nvPicPr>
          <p:cNvPr id="4" name="图片 3">
            <a:extLst>
              <a:ext uri="{FF2B5EF4-FFF2-40B4-BE49-F238E27FC236}">
                <a16:creationId xmlns:a16="http://schemas.microsoft.com/office/drawing/2014/main" id="{0599CB36-D89C-48A0-A3D3-361B0FD4764C}"/>
              </a:ext>
            </a:extLst>
          </p:cNvPr>
          <p:cNvPicPr>
            <a:picLocks noChangeAspect="1"/>
          </p:cNvPicPr>
          <p:nvPr/>
        </p:nvPicPr>
        <p:blipFill>
          <a:blip r:embed="rId2"/>
          <a:stretch>
            <a:fillRect/>
          </a:stretch>
        </p:blipFill>
        <p:spPr>
          <a:xfrm>
            <a:off x="1063023" y="3170642"/>
            <a:ext cx="5890770" cy="830652"/>
          </a:xfrm>
          <a:prstGeom prst="rect">
            <a:avLst/>
          </a:prstGeom>
        </p:spPr>
      </p:pic>
    </p:spTree>
    <p:extLst>
      <p:ext uri="{BB962C8B-B14F-4D97-AF65-F5344CB8AC3E}">
        <p14:creationId xmlns:p14="http://schemas.microsoft.com/office/powerpoint/2010/main" val="2376288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0848B-EF26-403B-A17A-0F0537597D8F}"/>
              </a:ext>
            </a:extLst>
          </p:cNvPr>
          <p:cNvSpPr>
            <a:spLocks noGrp="1"/>
          </p:cNvSpPr>
          <p:nvPr>
            <p:ph type="title"/>
          </p:nvPr>
        </p:nvSpPr>
        <p:spPr/>
        <p:txBody>
          <a:bodyPr>
            <a:normAutofit/>
          </a:bodyPr>
          <a:lstStyle/>
          <a:p>
            <a:pPr algn="ctr"/>
            <a:r>
              <a:rPr lang="en-US" altLang="zh-CN" sz="2800" b="1" dirty="0"/>
              <a:t>ubuntu</a:t>
            </a:r>
            <a:r>
              <a:rPr lang="zh-CN" altLang="en-US" sz="2800" b="1" dirty="0"/>
              <a:t>安装</a:t>
            </a:r>
            <a:r>
              <a:rPr lang="en-US" altLang="zh-CN" sz="2800" b="1" dirty="0" err="1"/>
              <a:t>redis</a:t>
            </a:r>
            <a:r>
              <a:rPr lang="zh-CN" altLang="en-US" sz="2800" b="1" dirty="0"/>
              <a:t>数据库</a:t>
            </a:r>
          </a:p>
        </p:txBody>
      </p:sp>
      <p:sp>
        <p:nvSpPr>
          <p:cNvPr id="3" name="内容占位符 2">
            <a:extLst>
              <a:ext uri="{FF2B5EF4-FFF2-40B4-BE49-F238E27FC236}">
                <a16:creationId xmlns:a16="http://schemas.microsoft.com/office/drawing/2014/main" id="{8667C712-2145-40AB-A9AA-97DBFBECFB62}"/>
              </a:ext>
            </a:extLst>
          </p:cNvPr>
          <p:cNvSpPr>
            <a:spLocks noGrp="1"/>
          </p:cNvSpPr>
          <p:nvPr>
            <p:ph idx="1"/>
          </p:nvPr>
        </p:nvSpPr>
        <p:spPr/>
        <p:txBody>
          <a:bodyPr>
            <a:normAutofit fontScale="77500" lnSpcReduction="20000"/>
          </a:bodyPr>
          <a:lstStyle/>
          <a:p>
            <a:r>
              <a:rPr lang="da-DK" altLang="zh-CN" sz="2000" b="1" dirty="0"/>
              <a:t>1</a:t>
            </a:r>
            <a:r>
              <a:rPr lang="zh-CN" altLang="en-US" sz="2000" b="1" dirty="0"/>
              <a:t>、</a:t>
            </a:r>
            <a:r>
              <a:rPr lang="da-DK" altLang="zh-CN" sz="2000" b="1" dirty="0"/>
              <a:t>wget http://download.redis.io/releases/redis-5.0.5.tar.gz </a:t>
            </a:r>
          </a:p>
          <a:p>
            <a:r>
              <a:rPr lang="da-DK" altLang="zh-CN" sz="2000" b="1" dirty="0"/>
              <a:t>2</a:t>
            </a:r>
            <a:r>
              <a:rPr lang="zh-CN" altLang="en-US" sz="2000" b="1" dirty="0"/>
              <a:t>、</a:t>
            </a:r>
            <a:r>
              <a:rPr lang="en-US" altLang="zh-CN" sz="2000" b="1" dirty="0"/>
              <a:t>tar -</a:t>
            </a:r>
            <a:r>
              <a:rPr lang="en-US" altLang="zh-CN" sz="2000" b="1" dirty="0" err="1"/>
              <a:t>zxvf</a:t>
            </a:r>
            <a:r>
              <a:rPr lang="en-US" altLang="zh-CN" sz="2000" b="1" dirty="0"/>
              <a:t> redis-5.0.5.tar.gz </a:t>
            </a:r>
            <a:r>
              <a:rPr lang="zh-CN" altLang="en-US" sz="2000" b="1" dirty="0"/>
              <a:t>（解压后将其移动到</a:t>
            </a:r>
            <a:r>
              <a:rPr lang="en-US" altLang="zh-CN" sz="2000" b="1" dirty="0" err="1"/>
              <a:t>usr</a:t>
            </a:r>
            <a:r>
              <a:rPr lang="en-US" altLang="zh-CN" sz="2000" b="1" dirty="0"/>
              <a:t>/local/</a:t>
            </a:r>
            <a:r>
              <a:rPr lang="en-US" altLang="zh-CN" sz="2000" b="1" dirty="0" err="1"/>
              <a:t>redis</a:t>
            </a:r>
            <a:r>
              <a:rPr lang="zh-CN" altLang="en-US" sz="2000" b="1" dirty="0"/>
              <a:t>文件夹下）</a:t>
            </a:r>
            <a:endParaRPr lang="en-US" altLang="zh-CN" sz="2000" b="1" dirty="0"/>
          </a:p>
          <a:p>
            <a:r>
              <a:rPr lang="en-US" altLang="zh-CN" sz="2000" b="1" dirty="0"/>
              <a:t>3</a:t>
            </a:r>
            <a:r>
              <a:rPr lang="zh-CN" altLang="en-US" sz="2000" b="1" dirty="0"/>
              <a:t>、</a:t>
            </a:r>
            <a:r>
              <a:rPr lang="en-US" altLang="zh-CN" sz="2000" b="1" dirty="0"/>
              <a:t>cd redis-5.0.5 </a:t>
            </a:r>
          </a:p>
          <a:p>
            <a:r>
              <a:rPr lang="en-US" altLang="zh-CN" sz="2000" b="1" dirty="0"/>
              <a:t>4</a:t>
            </a:r>
            <a:r>
              <a:rPr lang="zh-CN" altLang="en-US" sz="2000" b="1" dirty="0"/>
              <a:t>、</a:t>
            </a:r>
            <a:r>
              <a:rPr lang="en-US" altLang="zh-CN" sz="2000" b="1" dirty="0"/>
              <a:t>make </a:t>
            </a:r>
            <a:r>
              <a:rPr lang="zh-CN" altLang="en-US" sz="2000" b="1" dirty="0"/>
              <a:t>（可能需要安装</a:t>
            </a:r>
            <a:r>
              <a:rPr lang="en-US" altLang="zh-CN" sz="2000" b="1" dirty="0" err="1"/>
              <a:t>gcc</a:t>
            </a:r>
            <a:r>
              <a:rPr lang="zh-CN" altLang="en-US" sz="2000" b="1" dirty="0"/>
              <a:t>和</a:t>
            </a:r>
            <a:r>
              <a:rPr lang="en-US" altLang="zh-CN" sz="2000" b="1" dirty="0"/>
              <a:t>g++</a:t>
            </a:r>
            <a:r>
              <a:rPr lang="zh-CN" altLang="en-US" sz="2000" b="1" dirty="0"/>
              <a:t>）</a:t>
            </a:r>
            <a:endParaRPr lang="en-US" altLang="zh-CN" sz="2000" b="1" dirty="0"/>
          </a:p>
          <a:p>
            <a:r>
              <a:rPr lang="en-US" altLang="zh-CN" sz="2000" b="1" dirty="0"/>
              <a:t>5</a:t>
            </a:r>
            <a:r>
              <a:rPr lang="zh-CN" altLang="en-US" sz="2000" b="1" dirty="0"/>
              <a:t>、进入解压后的目录，输入</a:t>
            </a:r>
            <a:r>
              <a:rPr lang="en-US" altLang="zh-CN" sz="2000" b="1" dirty="0"/>
              <a:t> </a:t>
            </a:r>
            <a:r>
              <a:rPr lang="en-US" altLang="zh-CN" sz="2000" b="1" dirty="0" err="1"/>
              <a:t>src</a:t>
            </a:r>
            <a:r>
              <a:rPr lang="en-US" altLang="zh-CN" sz="2000" b="1" dirty="0"/>
              <a:t>/</a:t>
            </a:r>
            <a:r>
              <a:rPr lang="en-US" altLang="zh-CN" sz="2000" b="1" dirty="0" err="1"/>
              <a:t>redis</a:t>
            </a:r>
            <a:r>
              <a:rPr lang="en-US" altLang="zh-CN" sz="2000" b="1" dirty="0"/>
              <a:t>-server</a:t>
            </a:r>
            <a:r>
              <a:rPr lang="zh-CN" altLang="en-US" sz="2000" b="1" dirty="0"/>
              <a:t>，启动</a:t>
            </a:r>
            <a:r>
              <a:rPr lang="en-US" altLang="zh-CN" sz="2000" b="1" dirty="0"/>
              <a:t>Redis: </a:t>
            </a:r>
          </a:p>
          <a:p>
            <a:r>
              <a:rPr lang="en-US" altLang="zh-CN" sz="2000" b="1" dirty="0"/>
              <a:t>6</a:t>
            </a:r>
            <a:r>
              <a:rPr lang="zh-CN" altLang="en-US" sz="2000" b="1" dirty="0"/>
              <a:t>、使用内置的</a:t>
            </a:r>
            <a:r>
              <a:rPr lang="en-US" altLang="zh-CN" sz="2000" b="1" dirty="0" err="1"/>
              <a:t>redis</a:t>
            </a:r>
            <a:r>
              <a:rPr lang="zh-CN" altLang="en-US" sz="2000" b="1" dirty="0"/>
              <a:t>客户端进行交互</a:t>
            </a:r>
            <a:endParaRPr lang="en-US" altLang="zh-CN" sz="2000" b="1" dirty="0"/>
          </a:p>
          <a:p>
            <a:r>
              <a:rPr lang="en-US" altLang="zh-CN" sz="2200" b="1" dirty="0" err="1"/>
              <a:t>src</a:t>
            </a:r>
            <a:r>
              <a:rPr lang="en-US" altLang="zh-CN" sz="2200" b="1" dirty="0"/>
              <a:t>/</a:t>
            </a:r>
            <a:r>
              <a:rPr lang="en-US" altLang="zh-CN" sz="2200" b="1" dirty="0" err="1"/>
              <a:t>redis</a:t>
            </a:r>
            <a:r>
              <a:rPr lang="en-US" altLang="zh-CN" sz="2200" b="1" dirty="0"/>
              <a:t>-cli </a:t>
            </a:r>
            <a:r>
              <a:rPr lang="en-US" altLang="zh-CN" sz="2200" b="1" dirty="0" err="1"/>
              <a:t>redis</a:t>
            </a:r>
            <a:r>
              <a:rPr lang="en-US" altLang="zh-CN" sz="2200" b="1" dirty="0"/>
              <a:t>&gt; set foo bar</a:t>
            </a:r>
          </a:p>
          <a:p>
            <a:r>
              <a:rPr lang="en-US" altLang="zh-CN" sz="2200" b="1" dirty="0"/>
              <a:t>OK </a:t>
            </a:r>
          </a:p>
          <a:p>
            <a:r>
              <a:rPr lang="en-US" altLang="zh-CN" sz="2200" b="1" dirty="0" err="1"/>
              <a:t>redis</a:t>
            </a:r>
            <a:r>
              <a:rPr lang="en-US" altLang="zh-CN" sz="2200" b="1" dirty="0"/>
              <a:t>&gt; get foo </a:t>
            </a:r>
          </a:p>
          <a:p>
            <a:r>
              <a:rPr lang="en-US" altLang="zh-CN" sz="2200" b="1" dirty="0"/>
              <a:t>"bar“</a:t>
            </a:r>
          </a:p>
          <a:p>
            <a:r>
              <a:rPr lang="en-US" altLang="zh-CN" dirty="0" err="1"/>
              <a:t>src</a:t>
            </a:r>
            <a:r>
              <a:rPr lang="en-US" altLang="zh-CN" dirty="0"/>
              <a:t>/</a:t>
            </a:r>
            <a:r>
              <a:rPr lang="en-US" altLang="zh-CN" dirty="0" err="1"/>
              <a:t>redis</a:t>
            </a:r>
            <a:r>
              <a:rPr lang="en-US" altLang="zh-CN" dirty="0"/>
              <a:t>-cli </a:t>
            </a:r>
          </a:p>
          <a:p>
            <a:r>
              <a:rPr lang="en-US" altLang="zh-CN" dirty="0" err="1"/>
              <a:t>src</a:t>
            </a:r>
            <a:r>
              <a:rPr lang="en-US" altLang="zh-CN" dirty="0"/>
              <a:t>/</a:t>
            </a:r>
            <a:r>
              <a:rPr lang="en-US" altLang="zh-CN" dirty="0" err="1"/>
              <a:t>redis</a:t>
            </a:r>
            <a:r>
              <a:rPr lang="en-US" altLang="zh-CN" dirty="0"/>
              <a:t>-server</a:t>
            </a:r>
            <a:br>
              <a:rPr lang="en-US" altLang="zh-CN" dirty="0"/>
            </a:br>
            <a:br>
              <a:rPr lang="zh-CN" altLang="en-US" dirty="0"/>
            </a:br>
            <a:br>
              <a:rPr lang="da-DK" altLang="zh-CN" sz="2000" dirty="0"/>
            </a:br>
            <a:endParaRPr lang="zh-CN" altLang="en-US" sz="2000" dirty="0"/>
          </a:p>
        </p:txBody>
      </p:sp>
      <p:pic>
        <p:nvPicPr>
          <p:cNvPr id="5" name="图片 4">
            <a:extLst>
              <a:ext uri="{FF2B5EF4-FFF2-40B4-BE49-F238E27FC236}">
                <a16:creationId xmlns:a16="http://schemas.microsoft.com/office/drawing/2014/main" id="{B7DB50C7-A633-42A5-97FE-5D02C34C4AEF}"/>
              </a:ext>
            </a:extLst>
          </p:cNvPr>
          <p:cNvPicPr>
            <a:picLocks noChangeAspect="1"/>
          </p:cNvPicPr>
          <p:nvPr/>
        </p:nvPicPr>
        <p:blipFill>
          <a:blip r:embed="rId2"/>
          <a:stretch>
            <a:fillRect/>
          </a:stretch>
        </p:blipFill>
        <p:spPr>
          <a:xfrm>
            <a:off x="6533834" y="2567010"/>
            <a:ext cx="3955123" cy="632515"/>
          </a:xfrm>
          <a:prstGeom prst="rect">
            <a:avLst/>
          </a:prstGeom>
        </p:spPr>
      </p:pic>
      <p:pic>
        <p:nvPicPr>
          <p:cNvPr id="6" name="图片 5">
            <a:extLst>
              <a:ext uri="{FF2B5EF4-FFF2-40B4-BE49-F238E27FC236}">
                <a16:creationId xmlns:a16="http://schemas.microsoft.com/office/drawing/2014/main" id="{39B6893B-579F-4598-9CB3-A792B0525A7C}"/>
              </a:ext>
            </a:extLst>
          </p:cNvPr>
          <p:cNvPicPr>
            <a:picLocks noChangeAspect="1"/>
          </p:cNvPicPr>
          <p:nvPr/>
        </p:nvPicPr>
        <p:blipFill>
          <a:blip r:embed="rId3"/>
          <a:stretch>
            <a:fillRect/>
          </a:stretch>
        </p:blipFill>
        <p:spPr>
          <a:xfrm>
            <a:off x="5576302" y="3940909"/>
            <a:ext cx="3955123" cy="899238"/>
          </a:xfrm>
          <a:prstGeom prst="rect">
            <a:avLst/>
          </a:prstGeom>
        </p:spPr>
      </p:pic>
      <p:pic>
        <p:nvPicPr>
          <p:cNvPr id="7" name="图片 6">
            <a:extLst>
              <a:ext uri="{FF2B5EF4-FFF2-40B4-BE49-F238E27FC236}">
                <a16:creationId xmlns:a16="http://schemas.microsoft.com/office/drawing/2014/main" id="{F4BF0862-E751-4B87-999D-B5C60C3A09C7}"/>
              </a:ext>
            </a:extLst>
          </p:cNvPr>
          <p:cNvPicPr>
            <a:picLocks noChangeAspect="1"/>
          </p:cNvPicPr>
          <p:nvPr/>
        </p:nvPicPr>
        <p:blipFill>
          <a:blip r:embed="rId4"/>
          <a:stretch>
            <a:fillRect/>
          </a:stretch>
        </p:blipFill>
        <p:spPr>
          <a:xfrm>
            <a:off x="5650653" y="5043410"/>
            <a:ext cx="3513124" cy="853514"/>
          </a:xfrm>
          <a:prstGeom prst="rect">
            <a:avLst/>
          </a:prstGeom>
        </p:spPr>
      </p:pic>
    </p:spTree>
    <p:extLst>
      <p:ext uri="{BB962C8B-B14F-4D97-AF65-F5344CB8AC3E}">
        <p14:creationId xmlns:p14="http://schemas.microsoft.com/office/powerpoint/2010/main" val="2003749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FC962-C4BD-4C0E-B932-944D2EA5FA86}"/>
              </a:ext>
            </a:extLst>
          </p:cNvPr>
          <p:cNvSpPr>
            <a:spLocks noGrp="1"/>
          </p:cNvSpPr>
          <p:nvPr>
            <p:ph type="title"/>
          </p:nvPr>
        </p:nvSpPr>
        <p:spPr/>
        <p:txBody>
          <a:bodyPr>
            <a:normAutofit/>
          </a:bodyPr>
          <a:lstStyle/>
          <a:p>
            <a:pPr algn="ctr"/>
            <a:r>
              <a:rPr lang="en-US" altLang="zh-CN" sz="2800" b="1" dirty="0" err="1">
                <a:latin typeface="华文楷体" panose="02010600040101010101" pitchFamily="2" charset="-122"/>
                <a:ea typeface="华文楷体" panose="02010600040101010101" pitchFamily="2" charset="-122"/>
              </a:rPr>
              <a:t>redis</a:t>
            </a:r>
            <a:r>
              <a:rPr lang="zh-CN" altLang="en-US" sz="2800" b="1" dirty="0">
                <a:latin typeface="华文楷体" panose="02010600040101010101" pitchFamily="2" charset="-122"/>
                <a:ea typeface="华文楷体" panose="02010600040101010101" pitchFamily="2" charset="-122"/>
              </a:rPr>
              <a:t>设置远程连接</a:t>
            </a:r>
          </a:p>
        </p:txBody>
      </p:sp>
      <p:sp>
        <p:nvSpPr>
          <p:cNvPr id="3" name="内容占位符 2">
            <a:extLst>
              <a:ext uri="{FF2B5EF4-FFF2-40B4-BE49-F238E27FC236}">
                <a16:creationId xmlns:a16="http://schemas.microsoft.com/office/drawing/2014/main" id="{BD060EED-EE2E-4CD5-93DE-CF6B4499B13C}"/>
              </a:ext>
            </a:extLst>
          </p:cNvPr>
          <p:cNvSpPr>
            <a:spLocks noGrp="1"/>
          </p:cNvSpPr>
          <p:nvPr>
            <p:ph idx="1"/>
          </p:nvPr>
        </p:nvSpPr>
        <p:spPr/>
        <p:txBody>
          <a:bodyPr>
            <a:normAutofit/>
          </a:bodyPr>
          <a:lstStyle/>
          <a:p>
            <a:r>
              <a:rPr lang="en-US" altLang="zh-CN" sz="2000" b="1" dirty="0">
                <a:latin typeface="华文楷体" panose="02010600040101010101" pitchFamily="2" charset="-122"/>
                <a:ea typeface="华文楷体" panose="02010600040101010101" pitchFamily="2" charset="-122"/>
                <a:hlinkClick r:id="rId2"/>
              </a:rPr>
              <a:t>1</a:t>
            </a:r>
            <a:r>
              <a:rPr lang="zh-CN" altLang="en-US" sz="2000" b="1" dirty="0">
                <a:latin typeface="华文楷体" panose="02010600040101010101" pitchFamily="2" charset="-122"/>
                <a:ea typeface="华文楷体" panose="02010600040101010101" pitchFamily="2" charset="-122"/>
                <a:hlinkClick r:id="rId2"/>
              </a:rPr>
              <a:t>、</a:t>
            </a:r>
            <a:r>
              <a:rPr lang="en-US" altLang="zh-CN" sz="2000" b="1" dirty="0">
                <a:latin typeface="华文楷体" panose="02010600040101010101" pitchFamily="2" charset="-122"/>
                <a:ea typeface="华文楷体" panose="02010600040101010101" pitchFamily="2" charset="-122"/>
                <a:hlinkClick r:id="rId2"/>
              </a:rPr>
              <a:t>https://blog.csdn.net/zsx1314lovezyf/article/details/89765188</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、设置完远程连接的后，</a:t>
            </a:r>
            <a:r>
              <a:rPr lang="en-US" altLang="zh-CN" sz="2000" b="1" dirty="0" err="1">
                <a:latin typeface="华文楷体" panose="02010600040101010101" pitchFamily="2" charset="-122"/>
                <a:ea typeface="华文楷体" panose="02010600040101010101" pitchFamily="2" charset="-122"/>
              </a:rPr>
              <a:t>linux</a:t>
            </a:r>
            <a:r>
              <a:rPr lang="zh-CN" altLang="en-US" sz="2000" b="1" dirty="0">
                <a:latin typeface="华文楷体" panose="02010600040101010101" pitchFamily="2" charset="-122"/>
                <a:ea typeface="华文楷体" panose="02010600040101010101" pitchFamily="2" charset="-122"/>
              </a:rPr>
              <a:t>可用</a:t>
            </a:r>
            <a:r>
              <a:rPr lang="en-US" altLang="zh-CN" sz="2000" b="1" dirty="0" err="1">
                <a:latin typeface="华文楷体" panose="02010600040101010101" pitchFamily="2" charset="-122"/>
                <a:ea typeface="华文楷体" panose="02010600040101010101" pitchFamily="2" charset="-122"/>
              </a:rPr>
              <a:t>src</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-cli –h 192.169.152.133</a:t>
            </a:r>
            <a:r>
              <a:rPr lang="zh-CN" altLang="en-US" sz="2000" b="1" dirty="0">
                <a:latin typeface="华文楷体" panose="02010600040101010101" pitchFamily="2" charset="-122"/>
                <a:ea typeface="华文楷体" panose="02010600040101010101" pitchFamily="2" charset="-122"/>
              </a:rPr>
              <a:t>进行连接</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3</a:t>
            </a:r>
            <a:r>
              <a:rPr lang="zh-CN" altLang="en-US" sz="2000" b="1" dirty="0">
                <a:latin typeface="华文楷体" panose="02010600040101010101" pitchFamily="2" charset="-122"/>
                <a:ea typeface="华文楷体" panose="02010600040101010101" pitchFamily="2" charset="-122"/>
              </a:rPr>
              <a:t>、没有进行</a:t>
            </a:r>
            <a:r>
              <a:rPr lang="en-US" altLang="zh-CN" sz="2000" b="1" dirty="0">
                <a:latin typeface="华文楷体" panose="02010600040101010101" pitchFamily="2" charset="-122"/>
                <a:ea typeface="华文楷体" panose="02010600040101010101" pitchFamily="2" charset="-122"/>
              </a:rPr>
              <a:t>bind</a:t>
            </a:r>
            <a:r>
              <a:rPr lang="zh-CN" altLang="en-US" sz="2000" b="1" dirty="0">
                <a:latin typeface="华文楷体" panose="02010600040101010101" pitchFamily="2" charset="-122"/>
                <a:ea typeface="华文楷体" panose="02010600040101010101" pitchFamily="2" charset="-122"/>
              </a:rPr>
              <a:t>的设置直接进行</a:t>
            </a:r>
            <a:r>
              <a:rPr lang="en-US" altLang="zh-CN" sz="2000" b="1" dirty="0" err="1">
                <a:latin typeface="华文楷体" panose="02010600040101010101" pitchFamily="2" charset="-122"/>
                <a:ea typeface="华文楷体" panose="02010600040101010101" pitchFamily="2" charset="-122"/>
              </a:rPr>
              <a:t>src</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-cli</a:t>
            </a:r>
            <a:r>
              <a:rPr lang="zh-CN" altLang="en-US" sz="2000" b="1" dirty="0">
                <a:latin typeface="华文楷体" panose="02010600040101010101" pitchFamily="2" charset="-122"/>
                <a:ea typeface="华文楷体" panose="02010600040101010101" pitchFamily="2" charset="-122"/>
              </a:rPr>
              <a:t> 即可进行连接</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4</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centos7</a:t>
            </a:r>
            <a:r>
              <a:rPr lang="zh-CN" altLang="en-US" sz="2000" b="1" dirty="0">
                <a:latin typeface="华文楷体" panose="02010600040101010101" pitchFamily="2" charset="-122"/>
                <a:ea typeface="华文楷体" panose="02010600040101010101" pitchFamily="2" charset="-122"/>
              </a:rPr>
              <a:t>对防火墙的操作</a:t>
            </a:r>
            <a:r>
              <a:rPr lang="en-US" altLang="zh-CN" sz="2000" dirty="0">
                <a:latin typeface="华文楷体" panose="02010600040101010101" pitchFamily="2" charset="-122"/>
                <a:ea typeface="华文楷体" panose="02010600040101010101" pitchFamily="2" charset="-122"/>
                <a:hlinkClick r:id="rId3"/>
              </a:rPr>
              <a:t> https://www.jianshu.com/p/bad33004bb4f</a:t>
            </a:r>
            <a:endParaRPr lang="en-US" altLang="zh-CN" sz="2000"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5</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centos7</a:t>
            </a:r>
            <a:r>
              <a:rPr lang="zh-CN" altLang="en-US" sz="2000" b="1" dirty="0">
                <a:latin typeface="华文楷体" panose="02010600040101010101" pitchFamily="2" charset="-122"/>
                <a:ea typeface="华文楷体" panose="02010600040101010101" pitchFamily="2" charset="-122"/>
              </a:rPr>
              <a:t>还要开启</a:t>
            </a:r>
            <a:r>
              <a:rPr lang="en-US" altLang="zh-CN" sz="2000" b="1" dirty="0">
                <a:latin typeface="华文楷体" panose="02010600040101010101" pitchFamily="2" charset="-122"/>
                <a:ea typeface="华文楷体" panose="02010600040101010101" pitchFamily="2" charset="-122"/>
              </a:rPr>
              <a:t>6379</a:t>
            </a:r>
            <a:r>
              <a:rPr lang="zh-CN" altLang="en-US" sz="2000" b="1" dirty="0">
                <a:latin typeface="华文楷体" panose="02010600040101010101" pitchFamily="2" charset="-122"/>
                <a:ea typeface="华文楷体" panose="02010600040101010101" pitchFamily="2" charset="-122"/>
              </a:rPr>
              <a:t>端口才能被外界访问</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firewall-</a:t>
            </a:r>
            <a:r>
              <a:rPr lang="en-US" altLang="zh-CN" sz="2000" b="1" dirty="0" err="1">
                <a:latin typeface="华文楷体" panose="02010600040101010101" pitchFamily="2" charset="-122"/>
                <a:ea typeface="华文楷体" panose="02010600040101010101" pitchFamily="2" charset="-122"/>
              </a:rPr>
              <a:t>cmd</a:t>
            </a:r>
            <a:r>
              <a:rPr lang="en-US" altLang="zh-CN" sz="2000" b="1" dirty="0">
                <a:latin typeface="华文楷体" panose="02010600040101010101" pitchFamily="2" charset="-122"/>
                <a:ea typeface="华文楷体" panose="02010600040101010101" pitchFamily="2" charset="-122"/>
              </a:rPr>
              <a:t>  --zone=public --add-port=6379/</a:t>
            </a:r>
            <a:r>
              <a:rPr lang="en-US" altLang="zh-CN" sz="2000" b="1" dirty="0" err="1">
                <a:latin typeface="华文楷体" panose="02010600040101010101" pitchFamily="2" charset="-122"/>
                <a:ea typeface="华文楷体" panose="02010600040101010101" pitchFamily="2" charset="-122"/>
              </a:rPr>
              <a:t>tcp</a:t>
            </a:r>
            <a:r>
              <a:rPr lang="en-US" altLang="zh-CN" sz="2000" b="1" dirty="0">
                <a:latin typeface="华文楷体" panose="02010600040101010101" pitchFamily="2" charset="-122"/>
                <a:ea typeface="华文楷体" panose="02010600040101010101" pitchFamily="2" charset="-122"/>
              </a:rPr>
              <a:t> --permanent  #</a:t>
            </a:r>
            <a:r>
              <a:rPr lang="zh-CN" altLang="en-US" sz="2000" b="1" dirty="0">
                <a:latin typeface="华文楷体" panose="02010600040101010101" pitchFamily="2" charset="-122"/>
                <a:ea typeface="华文楷体" panose="02010600040101010101" pitchFamily="2" charset="-122"/>
              </a:rPr>
              <a:t>永久开放</a:t>
            </a:r>
            <a:r>
              <a:rPr lang="en-US" altLang="zh-CN" sz="2000" b="1" dirty="0">
                <a:latin typeface="华文楷体" panose="02010600040101010101" pitchFamily="2" charset="-122"/>
                <a:ea typeface="华文楷体" panose="02010600040101010101" pitchFamily="2" charset="-122"/>
              </a:rPr>
              <a:t>6379</a:t>
            </a:r>
            <a:r>
              <a:rPr lang="zh-CN" altLang="en-US" sz="2000" b="1" dirty="0">
                <a:latin typeface="华文楷体" panose="02010600040101010101" pitchFamily="2" charset="-122"/>
                <a:ea typeface="华文楷体" panose="02010600040101010101" pitchFamily="2" charset="-122"/>
              </a:rPr>
              <a:t>端口</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firewall-</a:t>
            </a:r>
            <a:r>
              <a:rPr lang="en-US" altLang="zh-CN" sz="2000" b="1" dirty="0" err="1">
                <a:latin typeface="华文楷体" panose="02010600040101010101" pitchFamily="2" charset="-122"/>
                <a:ea typeface="华文楷体" panose="02010600040101010101" pitchFamily="2" charset="-122"/>
              </a:rPr>
              <a:t>cmd</a:t>
            </a:r>
            <a:r>
              <a:rPr lang="en-US" altLang="zh-CN" sz="2000" b="1" dirty="0">
                <a:latin typeface="华文楷体" panose="02010600040101010101" pitchFamily="2" charset="-122"/>
                <a:ea typeface="华文楷体" panose="02010600040101010101" pitchFamily="2" charset="-122"/>
              </a:rPr>
              <a:t> –reload     #</a:t>
            </a:r>
            <a:r>
              <a:rPr lang="zh-CN" altLang="en-US" sz="2000" b="1" dirty="0">
                <a:latin typeface="华文楷体" panose="02010600040101010101" pitchFamily="2" charset="-122"/>
                <a:ea typeface="华文楷体" panose="02010600040101010101" pitchFamily="2" charset="-122"/>
              </a:rPr>
              <a:t>重新加载防火墙</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firewall-</a:t>
            </a:r>
            <a:r>
              <a:rPr lang="en-US" altLang="zh-CN" sz="2000" b="1" dirty="0" err="1">
                <a:latin typeface="华文楷体" panose="02010600040101010101" pitchFamily="2" charset="-122"/>
                <a:ea typeface="华文楷体" panose="02010600040101010101" pitchFamily="2" charset="-122"/>
              </a:rPr>
              <a:t>cmd</a:t>
            </a:r>
            <a:r>
              <a:rPr lang="en-US" altLang="zh-CN" sz="2000" b="1" dirty="0">
                <a:latin typeface="华文楷体" panose="02010600040101010101" pitchFamily="2" charset="-122"/>
                <a:ea typeface="华文楷体" panose="02010600040101010101" pitchFamily="2" charset="-122"/>
              </a:rPr>
              <a:t> --list-ports  #</a:t>
            </a:r>
            <a:r>
              <a:rPr lang="zh-CN" altLang="en-US" sz="2000" b="1" dirty="0">
                <a:latin typeface="华文楷体" panose="02010600040101010101" pitchFamily="2" charset="-122"/>
                <a:ea typeface="华文楷体" panose="02010600040101010101" pitchFamily="2" charset="-122"/>
              </a:rPr>
              <a:t>查看开放的端口</a:t>
            </a:r>
            <a:endParaRPr lang="en-US" altLang="zh-CN" sz="2000" b="1" dirty="0">
              <a:latin typeface="华文楷体" panose="02010600040101010101" pitchFamily="2" charset="-122"/>
              <a:ea typeface="华文楷体" panose="02010600040101010101" pitchFamily="2" charset="-122"/>
            </a:endParaRPr>
          </a:p>
          <a:p>
            <a:r>
              <a:rPr lang="fr-FR" altLang="zh-CN" sz="2000" b="1" dirty="0">
                <a:latin typeface="华文楷体" panose="02010600040101010101" pitchFamily="2" charset="-122"/>
                <a:ea typeface="华文楷体" panose="02010600040101010101" pitchFamily="2" charset="-122"/>
              </a:rPr>
              <a:t>firewall-cmd --zone=public --remove-port=6379/tcp –permanent </a:t>
            </a:r>
            <a:r>
              <a:rPr lang="en-US" altLang="zh-CN" sz="2000" b="1" dirty="0">
                <a:latin typeface="华文楷体" panose="02010600040101010101" pitchFamily="2" charset="-122"/>
                <a:ea typeface="华文楷体" panose="02010600040101010101" pitchFamily="2" charset="-122"/>
              </a:rPr>
              <a:t>#</a:t>
            </a:r>
            <a:r>
              <a:rPr lang="zh-CN" altLang="en-US" sz="2000" b="1">
                <a:latin typeface="华文楷体" panose="02010600040101010101" pitchFamily="2" charset="-122"/>
                <a:ea typeface="华文楷体" panose="02010600040101010101" pitchFamily="2" charset="-122"/>
              </a:rPr>
              <a:t>关闭端口</a:t>
            </a:r>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60968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3C7402-6805-4BB9-A60C-6FF29E00335E}"/>
              </a:ext>
            </a:extLst>
          </p:cNvPr>
          <p:cNvPicPr>
            <a:picLocks noChangeAspect="1"/>
          </p:cNvPicPr>
          <p:nvPr/>
        </p:nvPicPr>
        <p:blipFill>
          <a:blip r:embed="rId2"/>
          <a:stretch>
            <a:fillRect/>
          </a:stretch>
        </p:blipFill>
        <p:spPr>
          <a:xfrm>
            <a:off x="669494" y="536612"/>
            <a:ext cx="6332769" cy="3817951"/>
          </a:xfrm>
          <a:prstGeom prst="rect">
            <a:avLst/>
          </a:prstGeom>
        </p:spPr>
      </p:pic>
    </p:spTree>
    <p:extLst>
      <p:ext uri="{BB962C8B-B14F-4D97-AF65-F5344CB8AC3E}">
        <p14:creationId xmlns:p14="http://schemas.microsoft.com/office/powerpoint/2010/main" val="67303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0DF65-E087-4188-B9EC-4F553B19CA0D}"/>
              </a:ext>
            </a:extLst>
          </p:cNvPr>
          <p:cNvSpPr>
            <a:spLocks noGrp="1"/>
          </p:cNvSpPr>
          <p:nvPr>
            <p:ph type="title"/>
          </p:nvPr>
        </p:nvSpPr>
        <p:spPr/>
        <p:txBody>
          <a:bodyPr>
            <a:normAutofit/>
          </a:bodyPr>
          <a:lstStyle/>
          <a:p>
            <a:pPr algn="ctr"/>
            <a:r>
              <a:rPr lang="en-US" altLang="zh-CN" sz="3600" dirty="0" err="1"/>
              <a:t>linux</a:t>
            </a:r>
            <a:r>
              <a:rPr lang="zh-CN" altLang="en-US" sz="3600" dirty="0"/>
              <a:t>与</a:t>
            </a:r>
            <a:r>
              <a:rPr lang="en-US" altLang="zh-CN" sz="3600" dirty="0"/>
              <a:t>Unix</a:t>
            </a:r>
            <a:r>
              <a:rPr lang="zh-CN" altLang="en-US" sz="3600" dirty="0"/>
              <a:t>的关系</a:t>
            </a:r>
          </a:p>
        </p:txBody>
      </p:sp>
      <p:sp>
        <p:nvSpPr>
          <p:cNvPr id="3" name="内容占位符 2">
            <a:extLst>
              <a:ext uri="{FF2B5EF4-FFF2-40B4-BE49-F238E27FC236}">
                <a16:creationId xmlns:a16="http://schemas.microsoft.com/office/drawing/2014/main" id="{F7E06EAC-BFCF-4C93-AF8B-D6D0919F7297}"/>
              </a:ext>
            </a:extLst>
          </p:cNvPr>
          <p:cNvSpPr>
            <a:spLocks noGrp="1"/>
          </p:cNvSpPr>
          <p:nvPr>
            <p:ph idx="1"/>
          </p:nvPr>
        </p:nvSpPr>
        <p:spPr/>
        <p:txBody>
          <a:bodyPr>
            <a:normAutofit/>
          </a:bodyPr>
          <a:lstStyle/>
          <a:p>
            <a:r>
              <a:rPr lang="zh-CN" altLang="en-US" sz="2400" dirty="0"/>
              <a:t>（</a:t>
            </a:r>
            <a:r>
              <a:rPr lang="en-US" altLang="zh-CN" sz="2400" dirty="0"/>
              <a:t>1</a:t>
            </a:r>
            <a:r>
              <a:rPr lang="zh-CN" altLang="en-US" sz="2400" dirty="0"/>
              <a:t>）、</a:t>
            </a:r>
            <a:r>
              <a:rPr lang="en-US" altLang="zh-CN" sz="2400" dirty="0" err="1"/>
              <a:t>linux</a:t>
            </a:r>
            <a:r>
              <a:rPr lang="zh-CN" altLang="en-US" sz="2400" dirty="0"/>
              <a:t>是由</a:t>
            </a:r>
            <a:r>
              <a:rPr lang="en-US" altLang="zh-CN" sz="2400" dirty="0"/>
              <a:t>Unix</a:t>
            </a:r>
            <a:r>
              <a:rPr lang="zh-CN" altLang="en-US" sz="2400" dirty="0"/>
              <a:t>演变而来的，</a:t>
            </a:r>
            <a:r>
              <a:rPr lang="en-US" altLang="zh-CN" sz="2400" dirty="0" err="1"/>
              <a:t>Unxi</a:t>
            </a:r>
            <a:r>
              <a:rPr lang="zh-CN" altLang="en-US" sz="2400" dirty="0"/>
              <a:t>是由</a:t>
            </a:r>
            <a:r>
              <a:rPr lang="en-US" altLang="zh-CN" sz="2400" dirty="0"/>
              <a:t>B</a:t>
            </a:r>
            <a:r>
              <a:rPr lang="zh-CN" altLang="en-US" sz="2400" dirty="0"/>
              <a:t>语言开发出来的</a:t>
            </a:r>
          </a:p>
          <a:p>
            <a:r>
              <a:rPr lang="zh-CN" altLang="en-US" sz="2400" dirty="0"/>
              <a:t>（</a:t>
            </a:r>
            <a:r>
              <a:rPr lang="en-US" altLang="zh-CN" sz="2400" dirty="0"/>
              <a:t>2</a:t>
            </a:r>
            <a:r>
              <a:rPr lang="zh-CN" altLang="en-US" sz="2400" dirty="0"/>
              <a:t>）、</a:t>
            </a:r>
            <a:r>
              <a:rPr lang="en-US" altLang="zh-CN" sz="2400" dirty="0"/>
              <a:t>71</a:t>
            </a:r>
            <a:r>
              <a:rPr lang="zh-CN" altLang="en-US" sz="2400" dirty="0"/>
              <a:t>年</a:t>
            </a:r>
            <a:r>
              <a:rPr lang="en-US" altLang="zh-CN" sz="2400" dirty="0"/>
              <a:t>C</a:t>
            </a:r>
            <a:r>
              <a:rPr lang="zh-CN" altLang="en-US" sz="2400" dirty="0"/>
              <a:t>语言面世，</a:t>
            </a:r>
            <a:r>
              <a:rPr lang="en-US" altLang="zh-CN" sz="2400" dirty="0"/>
              <a:t>73</a:t>
            </a:r>
            <a:r>
              <a:rPr lang="zh-CN" altLang="en-US" sz="2400" dirty="0"/>
              <a:t>年</a:t>
            </a:r>
            <a:r>
              <a:rPr lang="en-US" altLang="zh-CN" sz="2400" dirty="0"/>
              <a:t>Unix</a:t>
            </a:r>
            <a:r>
              <a:rPr lang="zh-CN" altLang="en-US" sz="2400" dirty="0"/>
              <a:t>又重新用</a:t>
            </a:r>
            <a:r>
              <a:rPr lang="en-US" altLang="zh-CN" sz="2400" dirty="0"/>
              <a:t>C</a:t>
            </a:r>
            <a:r>
              <a:rPr lang="zh-CN" altLang="en-US" sz="2400" dirty="0"/>
              <a:t>语言重写</a:t>
            </a:r>
            <a:r>
              <a:rPr lang="en-US" altLang="zh-CN" sz="2400" dirty="0"/>
              <a:t>Unix</a:t>
            </a:r>
            <a:r>
              <a:rPr lang="zh-CN" altLang="en-US" sz="2400" dirty="0"/>
              <a:t>，并发布了</a:t>
            </a:r>
            <a:r>
              <a:rPr lang="en-US" altLang="zh-CN" sz="2400" dirty="0"/>
              <a:t>Unix</a:t>
            </a:r>
            <a:r>
              <a:rPr lang="zh-CN" altLang="en-US" sz="2400" dirty="0"/>
              <a:t>操作系统</a:t>
            </a:r>
          </a:p>
          <a:p>
            <a:r>
              <a:rPr lang="zh-CN" altLang="en-US" sz="2400" dirty="0"/>
              <a:t>（</a:t>
            </a:r>
            <a:r>
              <a:rPr lang="en-US" altLang="zh-CN" sz="2400" dirty="0"/>
              <a:t>3</a:t>
            </a:r>
            <a:r>
              <a:rPr lang="zh-CN" altLang="en-US" sz="2400" dirty="0"/>
              <a:t>）、后来</a:t>
            </a:r>
            <a:r>
              <a:rPr lang="en-US" altLang="zh-CN" sz="2400" dirty="0"/>
              <a:t>IBM</a:t>
            </a:r>
            <a:r>
              <a:rPr lang="zh-CN" altLang="en-US" sz="2400" dirty="0"/>
              <a:t>、</a:t>
            </a:r>
            <a:r>
              <a:rPr lang="en-US" altLang="zh-CN" sz="2400" dirty="0"/>
              <a:t>Sun</a:t>
            </a:r>
            <a:r>
              <a:rPr lang="zh-CN" altLang="en-US" sz="2400" dirty="0"/>
              <a:t>、</a:t>
            </a:r>
            <a:r>
              <a:rPr lang="en-US" altLang="zh-CN" sz="2400" dirty="0"/>
              <a:t>hp</a:t>
            </a:r>
            <a:r>
              <a:rPr lang="zh-CN" altLang="en-US" sz="2400" dirty="0"/>
              <a:t>觉得</a:t>
            </a:r>
            <a:r>
              <a:rPr lang="en-US" altLang="zh-CN" sz="2400" dirty="0"/>
              <a:t>Unix</a:t>
            </a:r>
            <a:r>
              <a:rPr lang="zh-CN" altLang="en-US" sz="2400" dirty="0"/>
              <a:t>很好，便开发了各自的</a:t>
            </a:r>
            <a:r>
              <a:rPr lang="en-US" altLang="zh-CN" sz="2400" dirty="0"/>
              <a:t>Unix</a:t>
            </a:r>
            <a:r>
              <a:rPr lang="zh-CN" altLang="en-US" sz="2400" dirty="0"/>
              <a:t>系统</a:t>
            </a:r>
          </a:p>
          <a:p>
            <a:r>
              <a:rPr lang="zh-CN" altLang="en-US" sz="2400" dirty="0"/>
              <a:t>（</a:t>
            </a:r>
            <a:r>
              <a:rPr lang="en-US" altLang="zh-CN" sz="2400" dirty="0"/>
              <a:t>4</a:t>
            </a:r>
            <a:r>
              <a:rPr lang="zh-CN" altLang="en-US" sz="2400" dirty="0"/>
              <a:t>）、</a:t>
            </a:r>
            <a:r>
              <a:rPr lang="en-US" altLang="zh-CN" sz="2400" dirty="0"/>
              <a:t>GNU</a:t>
            </a:r>
            <a:r>
              <a:rPr lang="zh-CN" altLang="en-US" sz="2400" dirty="0"/>
              <a:t>计划</a:t>
            </a:r>
            <a:r>
              <a:rPr lang="en-US" altLang="zh-CN" sz="2400" dirty="0"/>
              <a:t>--</a:t>
            </a:r>
            <a:r>
              <a:rPr lang="zh-CN" altLang="en-US" sz="2400" dirty="0"/>
              <a:t>人机操作系统</a:t>
            </a:r>
            <a:r>
              <a:rPr lang="en-US" altLang="zh-CN" sz="2400" dirty="0"/>
              <a:t>(person-&gt;</a:t>
            </a:r>
            <a:r>
              <a:rPr lang="zh-CN" altLang="en-US" sz="2400" dirty="0"/>
              <a:t>应用软件</a:t>
            </a:r>
            <a:r>
              <a:rPr lang="en-US" altLang="zh-CN" sz="2400" dirty="0"/>
              <a:t>-&gt;shell</a:t>
            </a:r>
            <a:r>
              <a:rPr lang="zh-CN" altLang="en-US" sz="2400" dirty="0"/>
              <a:t>层</a:t>
            </a:r>
            <a:r>
              <a:rPr lang="en-US" altLang="zh-CN" sz="2400" dirty="0"/>
              <a:t>-&gt;Linux</a:t>
            </a:r>
            <a:r>
              <a:rPr lang="zh-CN" altLang="en-US" sz="2400" dirty="0"/>
              <a:t>操作系统</a:t>
            </a:r>
            <a:r>
              <a:rPr lang="en-US" altLang="zh-CN" sz="2400" dirty="0"/>
              <a:t>-&gt;</a:t>
            </a:r>
            <a:r>
              <a:rPr lang="zh-CN" altLang="en-US" sz="2400" dirty="0"/>
              <a:t>硬件</a:t>
            </a:r>
            <a:r>
              <a:rPr lang="en-US" altLang="zh-CN" sz="2400" dirty="0"/>
              <a:t>)</a:t>
            </a:r>
          </a:p>
          <a:p>
            <a:r>
              <a:rPr lang="zh-CN" altLang="en-US" sz="2400" dirty="0"/>
              <a:t>（</a:t>
            </a:r>
            <a:r>
              <a:rPr lang="en-US" altLang="zh-CN" sz="2400" dirty="0"/>
              <a:t>5</a:t>
            </a:r>
            <a:r>
              <a:rPr lang="zh-CN" altLang="en-US" sz="2400" dirty="0"/>
              <a:t>）、</a:t>
            </a:r>
            <a:r>
              <a:rPr lang="en-US" altLang="zh-CN" sz="2400" dirty="0" err="1"/>
              <a:t>linux</a:t>
            </a:r>
            <a:r>
              <a:rPr lang="zh-CN" altLang="en-US" sz="2400" dirty="0"/>
              <a:t>是</a:t>
            </a:r>
            <a:r>
              <a:rPr lang="en-US" altLang="zh-CN" sz="2400" dirty="0"/>
              <a:t>GNU</a:t>
            </a:r>
            <a:r>
              <a:rPr lang="zh-CN" altLang="en-US" sz="2400" dirty="0"/>
              <a:t>计划的一部分</a:t>
            </a:r>
          </a:p>
        </p:txBody>
      </p:sp>
    </p:spTree>
    <p:extLst>
      <p:ext uri="{BB962C8B-B14F-4D97-AF65-F5344CB8AC3E}">
        <p14:creationId xmlns:p14="http://schemas.microsoft.com/office/powerpoint/2010/main" val="1610939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5B6AD-60E8-4FC7-ACEC-E6FC17B7D285}"/>
              </a:ext>
            </a:extLst>
          </p:cNvPr>
          <p:cNvSpPr>
            <a:spLocks noGrp="1"/>
          </p:cNvSpPr>
          <p:nvPr>
            <p:ph type="title"/>
          </p:nvPr>
        </p:nvSpPr>
        <p:spPr/>
        <p:txBody>
          <a:bodyPr>
            <a:normAutofit/>
          </a:bodyPr>
          <a:lstStyle/>
          <a:p>
            <a:pPr algn="ctr"/>
            <a:r>
              <a:rPr lang="en-US" altLang="zh-CN" sz="2800" b="1" dirty="0" err="1"/>
              <a:t>mongodb</a:t>
            </a:r>
            <a:r>
              <a:rPr lang="zh-CN" altLang="en-US" sz="2800" b="1" dirty="0"/>
              <a:t>的安装</a:t>
            </a:r>
          </a:p>
        </p:txBody>
      </p:sp>
      <p:sp>
        <p:nvSpPr>
          <p:cNvPr id="3" name="内容占位符 2">
            <a:extLst>
              <a:ext uri="{FF2B5EF4-FFF2-40B4-BE49-F238E27FC236}">
                <a16:creationId xmlns:a16="http://schemas.microsoft.com/office/drawing/2014/main" id="{0BE979F6-209E-4753-9A6A-380D298F7960}"/>
              </a:ext>
            </a:extLst>
          </p:cNvPr>
          <p:cNvSpPr>
            <a:spLocks noGrp="1"/>
          </p:cNvSpPr>
          <p:nvPr>
            <p:ph idx="1"/>
          </p:nvPr>
        </p:nvSpPr>
        <p:spPr/>
        <p:txBody>
          <a:bodyPr>
            <a:normAutofit fontScale="92500" lnSpcReduction="20000"/>
          </a:bodyPr>
          <a:lstStyle/>
          <a:p>
            <a:r>
              <a:rPr lang="en-US" altLang="zh-CN" sz="2000" b="1" dirty="0"/>
              <a:t>1</a:t>
            </a:r>
            <a:r>
              <a:rPr lang="zh-CN" altLang="en-US" sz="2000" b="1" dirty="0"/>
              <a:t>、输入</a:t>
            </a:r>
            <a:r>
              <a:rPr lang="en-US" altLang="zh-CN" sz="2000" b="1" dirty="0" err="1"/>
              <a:t>sudo</a:t>
            </a:r>
            <a:r>
              <a:rPr lang="en-US" altLang="zh-CN" sz="2000" b="1" dirty="0"/>
              <a:t> apt-get install -y </a:t>
            </a:r>
            <a:r>
              <a:rPr lang="en-US" altLang="zh-CN" sz="2000" b="1" dirty="0" err="1"/>
              <a:t>mongodb</a:t>
            </a:r>
            <a:r>
              <a:rPr lang="zh-CN" altLang="en-US" sz="2000" b="1" dirty="0"/>
              <a:t>安装</a:t>
            </a:r>
            <a:r>
              <a:rPr lang="en-US" altLang="zh-CN" sz="2000" b="1" dirty="0" err="1"/>
              <a:t>mongodb</a:t>
            </a:r>
            <a:endParaRPr lang="en-US" altLang="zh-CN" sz="2000" b="1" dirty="0"/>
          </a:p>
          <a:p>
            <a:r>
              <a:rPr lang="en-US" altLang="zh-CN" sz="2000" b="1" dirty="0"/>
              <a:t>2</a:t>
            </a:r>
            <a:r>
              <a:rPr lang="zh-CN" altLang="en-US" sz="2000" b="1" dirty="0"/>
              <a:t>、</a:t>
            </a:r>
            <a:r>
              <a:rPr lang="en-US" altLang="zh-CN" sz="2000" b="1" dirty="0" err="1"/>
              <a:t>mongod</a:t>
            </a:r>
            <a:r>
              <a:rPr lang="en-US" altLang="zh-CN" sz="2000" b="1" dirty="0"/>
              <a:t> –help</a:t>
            </a:r>
            <a:r>
              <a:rPr lang="zh-CN" altLang="en-US" sz="2000" b="1" dirty="0"/>
              <a:t>查看</a:t>
            </a:r>
            <a:r>
              <a:rPr lang="en-US" altLang="zh-CN" sz="2000" b="1" dirty="0" err="1"/>
              <a:t>mongodb</a:t>
            </a:r>
            <a:r>
              <a:rPr lang="zh-CN" altLang="en-US" sz="2000" b="1" dirty="0"/>
              <a:t>是否安装成功</a:t>
            </a:r>
            <a:endParaRPr lang="en-US" altLang="zh-CN" sz="2000" b="1" dirty="0"/>
          </a:p>
          <a:p>
            <a:r>
              <a:rPr lang="en-US" altLang="zh-CN" sz="2000" dirty="0"/>
              <a:t>3</a:t>
            </a:r>
            <a:r>
              <a:rPr lang="zh-CN" altLang="en-US" sz="2000" dirty="0"/>
              <a:t>、</a:t>
            </a:r>
            <a:r>
              <a:rPr lang="en-US" altLang="zh-CN" sz="2000" dirty="0">
                <a:hlinkClick r:id="rId2"/>
              </a:rPr>
              <a:t>https://blog.csdn.net/u011068702/article/details/84996439</a:t>
            </a:r>
            <a:r>
              <a:rPr lang="en-US" altLang="zh-CN" sz="2000" dirty="0"/>
              <a:t> </a:t>
            </a:r>
            <a:r>
              <a:rPr lang="zh-CN" altLang="en-US" sz="2000" dirty="0"/>
              <a:t>可以查看</a:t>
            </a:r>
            <a:r>
              <a:rPr lang="en-US" altLang="zh-CN" sz="2000" dirty="0" err="1"/>
              <a:t>sudo</a:t>
            </a:r>
            <a:r>
              <a:rPr lang="zh-CN" altLang="en-US" sz="2000" dirty="0"/>
              <a:t>安装的软件的存放的位置，一般都是把各类不同的文件放在不同的文件夹下，所以知道怎么用就行了</a:t>
            </a:r>
            <a:endParaRPr lang="en-US" altLang="zh-CN" sz="2000" dirty="0"/>
          </a:p>
          <a:p>
            <a:r>
              <a:rPr lang="en-US" altLang="zh-CN" sz="2000" b="1" dirty="0"/>
              <a:t>4</a:t>
            </a:r>
            <a:r>
              <a:rPr lang="zh-CN" altLang="en-US" sz="2000" b="1" dirty="0"/>
              <a:t>、安装后</a:t>
            </a:r>
            <a:r>
              <a:rPr lang="en-US" altLang="zh-CN" sz="2000" b="1" dirty="0"/>
              <a:t>:</a:t>
            </a:r>
            <a:r>
              <a:rPr lang="zh-CN" altLang="en-US" sz="2000" b="1" dirty="0"/>
              <a:t>输入</a:t>
            </a:r>
            <a:r>
              <a:rPr lang="en-US" altLang="zh-CN" sz="2000" b="1" dirty="0" err="1"/>
              <a:t>ps</a:t>
            </a:r>
            <a:r>
              <a:rPr lang="en-US" altLang="zh-CN" sz="2000" b="1" dirty="0"/>
              <a:t> -e | grep </a:t>
            </a:r>
            <a:r>
              <a:rPr lang="en-US" altLang="zh-CN" sz="2000" b="1" dirty="0" err="1"/>
              <a:t>mongod</a:t>
            </a:r>
            <a:r>
              <a:rPr lang="en-US" altLang="zh-CN" sz="2000" b="1" dirty="0"/>
              <a:t> </a:t>
            </a:r>
            <a:r>
              <a:rPr lang="zh-CN" altLang="en-US" sz="2000" b="1" dirty="0"/>
              <a:t>查看服务是否启动了</a:t>
            </a:r>
            <a:endParaRPr lang="en-US" altLang="zh-CN" sz="2000" b="1" dirty="0"/>
          </a:p>
          <a:p>
            <a:r>
              <a:rPr lang="en-US" altLang="zh-CN" sz="2000" b="1" dirty="0"/>
              <a:t>5</a:t>
            </a:r>
            <a:r>
              <a:rPr lang="zh-CN" altLang="en-US" sz="2000" b="1" dirty="0"/>
              <a:t>、确认</a:t>
            </a:r>
            <a:r>
              <a:rPr lang="en-US" altLang="zh-CN" sz="2000" b="1" dirty="0" err="1"/>
              <a:t>mongodb</a:t>
            </a:r>
            <a:r>
              <a:rPr lang="zh-CN" altLang="en-US" sz="2000" b="1" dirty="0"/>
              <a:t>启动后，就可以直接输入</a:t>
            </a:r>
            <a:r>
              <a:rPr lang="en-US" altLang="zh-CN" sz="2000" b="1" dirty="0"/>
              <a:t>mongo</a:t>
            </a:r>
            <a:r>
              <a:rPr lang="zh-CN" altLang="en-US" sz="2000" b="1" dirty="0"/>
              <a:t>进行客户端</a:t>
            </a:r>
            <a:endParaRPr lang="en-US" altLang="zh-CN" sz="2000" b="1" dirty="0"/>
          </a:p>
          <a:p>
            <a:endParaRPr lang="en-US" altLang="zh-CN" sz="2000" b="1" dirty="0"/>
          </a:p>
          <a:p>
            <a:endParaRPr lang="en-US" altLang="zh-CN" sz="2000" b="1" dirty="0"/>
          </a:p>
          <a:p>
            <a:r>
              <a:rPr lang="en-US" altLang="zh-CN" sz="2000" b="1" dirty="0"/>
              <a:t>6</a:t>
            </a:r>
            <a:r>
              <a:rPr lang="zh-CN" altLang="en-US" sz="2000" b="1" dirty="0"/>
              <a:t>、创建数据库 </a:t>
            </a:r>
            <a:r>
              <a:rPr lang="en-US" altLang="zh-CN" sz="2000" b="1" dirty="0"/>
              <a:t>use </a:t>
            </a:r>
            <a:r>
              <a:rPr lang="en-US" altLang="zh-CN" sz="2000" b="1" dirty="0" err="1"/>
              <a:t>db_name</a:t>
            </a:r>
            <a:r>
              <a:rPr lang="en-US" altLang="zh-CN" sz="2000" b="1" dirty="0"/>
              <a:t> </a:t>
            </a:r>
            <a:r>
              <a:rPr lang="zh-CN" altLang="en-US" sz="2000" b="1" dirty="0"/>
              <a:t>直接使用</a:t>
            </a:r>
            <a:r>
              <a:rPr lang="en-US" altLang="zh-CN" sz="2000" b="1" dirty="0"/>
              <a:t>use</a:t>
            </a:r>
            <a:r>
              <a:rPr lang="zh-CN" altLang="en-US" sz="2000" b="1" dirty="0"/>
              <a:t>即可，还可以通过</a:t>
            </a:r>
            <a:r>
              <a:rPr lang="en-US" altLang="zh-CN" sz="2000" b="1" dirty="0"/>
              <a:t>use</a:t>
            </a:r>
            <a:r>
              <a:rPr lang="zh-CN" altLang="en-US" sz="2000" b="1" dirty="0"/>
              <a:t>进行数据库的切换</a:t>
            </a:r>
            <a:endParaRPr lang="en-US" altLang="zh-CN" sz="2000" b="1" dirty="0"/>
          </a:p>
          <a:p>
            <a:r>
              <a:rPr lang="en-US" altLang="zh-CN" sz="2000" b="1" dirty="0"/>
              <a:t>7</a:t>
            </a:r>
            <a:r>
              <a:rPr lang="zh-CN" altLang="en-US" sz="2000" b="1" dirty="0"/>
              <a:t>、删除数据库 先进入要删除的数据库中，再使用</a:t>
            </a:r>
            <a:r>
              <a:rPr lang="en-US" altLang="zh-CN" sz="2000" b="1" dirty="0" err="1"/>
              <a:t>db.dropDatabase</a:t>
            </a:r>
            <a:r>
              <a:rPr lang="en-US" altLang="zh-CN" sz="2000" b="1" dirty="0"/>
              <a:t>()</a:t>
            </a:r>
            <a:r>
              <a:rPr lang="zh-CN" altLang="en-US" sz="2000" b="1" dirty="0"/>
              <a:t>即可进行当前数据库的删除 </a:t>
            </a:r>
            <a:endParaRPr lang="en-US" altLang="zh-CN" sz="2000" b="1" dirty="0"/>
          </a:p>
          <a:p>
            <a:r>
              <a:rPr lang="en-US" altLang="zh-CN" sz="2000" b="1" dirty="0"/>
              <a:t>8</a:t>
            </a:r>
            <a:r>
              <a:rPr lang="zh-CN" altLang="en-US" sz="2000" b="1" dirty="0"/>
              <a:t>、</a:t>
            </a:r>
            <a:r>
              <a:rPr lang="en-US" altLang="zh-CN" dirty="0" err="1"/>
              <a:t>sudo</a:t>
            </a:r>
            <a:r>
              <a:rPr lang="en-US" altLang="zh-CN" dirty="0"/>
              <a:t> </a:t>
            </a:r>
            <a:r>
              <a:rPr lang="en-US" altLang="zh-CN" dirty="0" err="1"/>
              <a:t>systemctl</a:t>
            </a:r>
            <a:r>
              <a:rPr lang="en-US" altLang="zh-CN" dirty="0"/>
              <a:t> start </a:t>
            </a:r>
            <a:r>
              <a:rPr lang="en-US" altLang="zh-CN" dirty="0" err="1"/>
              <a:t>mongodb</a:t>
            </a:r>
            <a:r>
              <a:rPr lang="en-US" altLang="zh-CN" dirty="0"/>
              <a:t>  </a:t>
            </a:r>
            <a:r>
              <a:rPr lang="en-US" altLang="zh-CN" dirty="0" err="1"/>
              <a:t>sudo</a:t>
            </a:r>
            <a:r>
              <a:rPr lang="en-US" altLang="zh-CN" dirty="0"/>
              <a:t> </a:t>
            </a:r>
            <a:r>
              <a:rPr lang="en-US" altLang="zh-CN" dirty="0" err="1"/>
              <a:t>systemctl</a:t>
            </a:r>
            <a:r>
              <a:rPr lang="en-US" altLang="zh-CN" dirty="0"/>
              <a:t> status </a:t>
            </a:r>
            <a:r>
              <a:rPr lang="en-US" altLang="zh-CN" dirty="0" err="1"/>
              <a:t>mongodb</a:t>
            </a:r>
            <a:endParaRPr lang="en-US" altLang="zh-CN" dirty="0"/>
          </a:p>
          <a:p>
            <a:r>
              <a:rPr lang="en-US" altLang="zh-CN" dirty="0"/>
              <a:t>9</a:t>
            </a:r>
            <a:r>
              <a:rPr lang="zh-CN" altLang="en-US" dirty="0"/>
              <a:t>、永久启动 </a:t>
            </a:r>
            <a:r>
              <a:rPr lang="en-US" altLang="zh-CN" dirty="0" err="1"/>
              <a:t>sudo</a:t>
            </a:r>
            <a:r>
              <a:rPr lang="en-US" altLang="zh-CN" dirty="0"/>
              <a:t> </a:t>
            </a:r>
            <a:r>
              <a:rPr lang="en-US" altLang="zh-CN" dirty="0" err="1"/>
              <a:t>systemctl</a:t>
            </a:r>
            <a:r>
              <a:rPr lang="en-US" altLang="zh-CN" dirty="0"/>
              <a:t> enable </a:t>
            </a:r>
            <a:r>
              <a:rPr lang="en-US" altLang="zh-CN" dirty="0" err="1"/>
              <a:t>mongodb</a:t>
            </a:r>
            <a:endParaRPr lang="en-US" altLang="zh-CN" dirty="0"/>
          </a:p>
          <a:p>
            <a:endParaRPr lang="en-US" altLang="zh-CN" sz="2000" b="1" dirty="0"/>
          </a:p>
          <a:p>
            <a:endParaRPr lang="zh-CN" altLang="en-US" sz="2000" b="1" dirty="0"/>
          </a:p>
        </p:txBody>
      </p:sp>
      <p:pic>
        <p:nvPicPr>
          <p:cNvPr id="4" name="图片 3">
            <a:extLst>
              <a:ext uri="{FF2B5EF4-FFF2-40B4-BE49-F238E27FC236}">
                <a16:creationId xmlns:a16="http://schemas.microsoft.com/office/drawing/2014/main" id="{95847C8A-6B75-4F1E-B012-452EFECAB660}"/>
              </a:ext>
            </a:extLst>
          </p:cNvPr>
          <p:cNvPicPr>
            <a:picLocks noChangeAspect="1"/>
          </p:cNvPicPr>
          <p:nvPr/>
        </p:nvPicPr>
        <p:blipFill>
          <a:blip r:embed="rId3"/>
          <a:stretch>
            <a:fillRect/>
          </a:stretch>
        </p:blipFill>
        <p:spPr>
          <a:xfrm>
            <a:off x="1138417" y="3624071"/>
            <a:ext cx="4305673" cy="754445"/>
          </a:xfrm>
          <a:prstGeom prst="rect">
            <a:avLst/>
          </a:prstGeom>
        </p:spPr>
      </p:pic>
    </p:spTree>
    <p:extLst>
      <p:ext uri="{BB962C8B-B14F-4D97-AF65-F5344CB8AC3E}">
        <p14:creationId xmlns:p14="http://schemas.microsoft.com/office/powerpoint/2010/main" val="3265615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E3E50-C52A-4780-BBF0-CCBD4AB39F09}"/>
              </a:ext>
            </a:extLst>
          </p:cNvPr>
          <p:cNvSpPr>
            <a:spLocks noGrp="1"/>
          </p:cNvSpPr>
          <p:nvPr>
            <p:ph type="title"/>
          </p:nvPr>
        </p:nvSpPr>
        <p:spPr/>
        <p:txBody>
          <a:bodyPr/>
          <a:lstStyle/>
          <a:p>
            <a:pPr algn="ctr"/>
            <a:r>
              <a:rPr lang="en-US" altLang="zh-CN" dirty="0"/>
              <a:t> </a:t>
            </a:r>
            <a:r>
              <a:rPr lang="zh-CN" altLang="en-US" sz="2000" b="1" dirty="0"/>
              <a:t>关于集合的操作</a:t>
            </a:r>
            <a:r>
              <a:rPr lang="en-US" altLang="zh-CN" sz="2000" b="1" dirty="0"/>
              <a:t>-</a:t>
            </a:r>
            <a:r>
              <a:rPr lang="zh-CN" altLang="en-US" sz="2000" b="1" dirty="0"/>
              <a:t>集合相当于表</a:t>
            </a:r>
          </a:p>
        </p:txBody>
      </p:sp>
      <p:sp>
        <p:nvSpPr>
          <p:cNvPr id="3" name="内容占位符 2">
            <a:extLst>
              <a:ext uri="{FF2B5EF4-FFF2-40B4-BE49-F238E27FC236}">
                <a16:creationId xmlns:a16="http://schemas.microsoft.com/office/drawing/2014/main" id="{12D68FEE-85CC-4BDF-A4BE-A8F28B9A3FD0}"/>
              </a:ext>
            </a:extLst>
          </p:cNvPr>
          <p:cNvSpPr>
            <a:spLocks noGrp="1"/>
          </p:cNvSpPr>
          <p:nvPr>
            <p:ph idx="1"/>
          </p:nvPr>
        </p:nvSpPr>
        <p:spPr/>
        <p:txBody>
          <a:bodyPr>
            <a:normAutofit/>
          </a:bodyPr>
          <a:lstStyle/>
          <a:p>
            <a:r>
              <a:rPr lang="en-US" altLang="zh-CN" sz="2000" b="1" dirty="0"/>
              <a:t>1</a:t>
            </a:r>
            <a:r>
              <a:rPr lang="zh-CN" altLang="en-US" sz="2000" b="1" dirty="0"/>
              <a:t>、不需要提前手动创建</a:t>
            </a:r>
            <a:endParaRPr lang="en-US" altLang="zh-CN" sz="2000" b="1" dirty="0"/>
          </a:p>
          <a:p>
            <a:r>
              <a:rPr lang="en-US" altLang="zh-CN" sz="2000" b="1" dirty="0"/>
              <a:t>2</a:t>
            </a:r>
            <a:r>
              <a:rPr lang="zh-CN" altLang="en-US" sz="2000" b="1" dirty="0"/>
              <a:t>、</a:t>
            </a:r>
            <a:r>
              <a:rPr lang="en-US" altLang="zh-CN" sz="2000" b="1" dirty="0" err="1"/>
              <a:t>db.createCollection</a:t>
            </a:r>
            <a:r>
              <a:rPr lang="en-US" altLang="zh-CN" sz="2000" b="1" dirty="0"/>
              <a:t>(“</a:t>
            </a:r>
            <a:r>
              <a:rPr lang="en-US" altLang="zh-CN" sz="2000" b="1" dirty="0" err="1"/>
              <a:t>stu</a:t>
            </a:r>
            <a:r>
              <a:rPr lang="en-US" altLang="zh-CN" sz="2000" b="1" dirty="0"/>
              <a:t>”)</a:t>
            </a:r>
          </a:p>
          <a:p>
            <a:r>
              <a:rPr lang="en-US" altLang="zh-CN" sz="2000" b="1" dirty="0"/>
              <a:t>3</a:t>
            </a:r>
            <a:r>
              <a:rPr lang="zh-CN" altLang="en-US" sz="2000" b="1" dirty="0"/>
              <a:t>、</a:t>
            </a:r>
            <a:r>
              <a:rPr lang="en-US" altLang="zh-CN" sz="2000" b="1" dirty="0"/>
              <a:t>show collections </a:t>
            </a:r>
            <a:r>
              <a:rPr lang="zh-CN" altLang="en-US" sz="2000" b="1" dirty="0"/>
              <a:t>查看当前数据库中的集合</a:t>
            </a:r>
            <a:endParaRPr lang="en-US" altLang="zh-CN" sz="2000" b="1" dirty="0"/>
          </a:p>
          <a:p>
            <a:r>
              <a:rPr lang="en-US" altLang="zh-CN" sz="2000" b="1" dirty="0"/>
              <a:t>4</a:t>
            </a:r>
            <a:r>
              <a:rPr lang="zh-CN" altLang="en-US" sz="2000" b="1" dirty="0"/>
              <a:t>、删除某个集合 </a:t>
            </a:r>
            <a:r>
              <a:rPr lang="en-US" altLang="zh-CN" sz="2000" b="1" dirty="0"/>
              <a:t>db.</a:t>
            </a:r>
            <a:r>
              <a:rPr lang="zh-CN" altLang="en-US" sz="2000" b="1" dirty="0"/>
              <a:t>要删除的集合名</a:t>
            </a:r>
            <a:r>
              <a:rPr lang="en-US" altLang="zh-CN" sz="2000" b="1" dirty="0"/>
              <a:t>.drop()</a:t>
            </a:r>
            <a:r>
              <a:rPr lang="zh-CN" altLang="en-US" sz="2000" b="1" dirty="0"/>
              <a:t>即可</a:t>
            </a:r>
            <a:endParaRPr lang="en-US" altLang="zh-CN" sz="2000" b="1" dirty="0"/>
          </a:p>
          <a:p>
            <a:r>
              <a:rPr lang="en-US" altLang="zh-CN" sz="2000" b="1" dirty="0"/>
              <a:t>5</a:t>
            </a:r>
            <a:r>
              <a:rPr lang="zh-CN" altLang="en-US" sz="2000" b="1" dirty="0"/>
              <a:t>、往集合中插入数据 </a:t>
            </a:r>
            <a:r>
              <a:rPr lang="en-US" altLang="zh-CN" sz="2000" b="1" dirty="0"/>
              <a:t>db.</a:t>
            </a:r>
            <a:r>
              <a:rPr lang="zh-CN" altLang="en-US" sz="2000" b="1" dirty="0"/>
              <a:t>集合名</a:t>
            </a:r>
            <a:r>
              <a:rPr lang="en-US" altLang="zh-CN" sz="2000" b="1" dirty="0"/>
              <a:t>.insert({“name”:</a:t>
            </a:r>
            <a:r>
              <a:rPr lang="zh-CN" altLang="en-US" sz="2000" b="1" dirty="0"/>
              <a:t>”</a:t>
            </a:r>
            <a:r>
              <a:rPr lang="en-US" altLang="zh-CN" sz="2000" b="1" dirty="0"/>
              <a:t>zhang’’,”age”:18})</a:t>
            </a:r>
            <a:endParaRPr lang="zh-CN" altLang="en-US" sz="2000" b="1" dirty="0"/>
          </a:p>
        </p:txBody>
      </p:sp>
    </p:spTree>
    <p:extLst>
      <p:ext uri="{BB962C8B-B14F-4D97-AF65-F5344CB8AC3E}">
        <p14:creationId xmlns:p14="http://schemas.microsoft.com/office/powerpoint/2010/main" val="161831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712A7-2269-41DB-97DF-8E7D85A0EFF1}"/>
              </a:ext>
            </a:extLst>
          </p:cNvPr>
          <p:cNvSpPr>
            <a:spLocks noGrp="1"/>
          </p:cNvSpPr>
          <p:nvPr>
            <p:ph type="title"/>
          </p:nvPr>
        </p:nvSpPr>
        <p:spPr/>
        <p:txBody>
          <a:bodyPr>
            <a:normAutofit/>
          </a:bodyPr>
          <a:lstStyle/>
          <a:p>
            <a:pPr algn="ctr"/>
            <a:r>
              <a:rPr lang="en-US" altLang="zh-CN" sz="2000" b="1" dirty="0">
                <a:latin typeface="华文楷体" panose="02010600040101010101" pitchFamily="2" charset="-122"/>
                <a:ea typeface="华文楷体" panose="02010600040101010101" pitchFamily="2" charset="-122"/>
              </a:rPr>
              <a:t>Centos7</a:t>
            </a:r>
            <a:r>
              <a:rPr lang="zh-CN" altLang="en-US" sz="2000" b="1" dirty="0">
                <a:latin typeface="华文楷体" panose="02010600040101010101" pitchFamily="2" charset="-122"/>
                <a:ea typeface="华文楷体" panose="02010600040101010101" pitchFamily="2" charset="-122"/>
              </a:rPr>
              <a:t>安装虚拟环境</a:t>
            </a:r>
          </a:p>
        </p:txBody>
      </p:sp>
      <p:sp>
        <p:nvSpPr>
          <p:cNvPr id="3" name="内容占位符 2">
            <a:extLst>
              <a:ext uri="{FF2B5EF4-FFF2-40B4-BE49-F238E27FC236}">
                <a16:creationId xmlns:a16="http://schemas.microsoft.com/office/drawing/2014/main" id="{6143AA28-DC7F-4A9A-9D48-18338016406A}"/>
              </a:ext>
            </a:extLst>
          </p:cNvPr>
          <p:cNvSpPr>
            <a:spLocks noGrp="1"/>
          </p:cNvSpPr>
          <p:nvPr>
            <p:ph idx="1"/>
          </p:nvPr>
        </p:nvSpPr>
        <p:spPr/>
        <p:txBody>
          <a:bodyPr>
            <a:normAutofit/>
          </a:bodyPr>
          <a:lstStyle/>
          <a:p>
            <a:r>
              <a:rPr lang="en-US" altLang="zh-CN" sz="1600" b="1" dirty="0">
                <a:latin typeface="华文楷体" panose="02010600040101010101" pitchFamily="2" charset="-122"/>
                <a:ea typeface="华文楷体" panose="02010600040101010101" pitchFamily="2" charset="-122"/>
                <a:hlinkClick r:id="rId2"/>
              </a:rPr>
              <a:t>https://blog.csdn.net/Xia_sheng/article/details/89786010?utm_medium=distribute.pc_relevant.none-task-blog-BlogCommendFromMachineLearnPai2-1.nonecase&amp;depth_1-utm_source=distribute.pc_relevant.none-task-blog-BlogCommendFromMachineLearnPai2-1.nonecase</a:t>
            </a:r>
            <a:endParaRPr lang="en-US" altLang="zh-CN" sz="1600" b="1" dirty="0">
              <a:latin typeface="华文楷体" panose="02010600040101010101" pitchFamily="2" charset="-122"/>
              <a:ea typeface="华文楷体" panose="02010600040101010101" pitchFamily="2" charset="-122"/>
            </a:endParaRPr>
          </a:p>
          <a:p>
            <a:r>
              <a:rPr lang="zh-CN" altLang="en-US" sz="1600" b="1" dirty="0">
                <a:latin typeface="华文楷体" panose="02010600040101010101" pitchFamily="2" charset="-122"/>
                <a:ea typeface="华文楷体" panose="02010600040101010101" pitchFamily="2" charset="-122"/>
              </a:rPr>
              <a:t>删除虚拟环境</a:t>
            </a:r>
            <a:r>
              <a:rPr lang="en-US" altLang="zh-CN"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hlinkClick r:id="rId3"/>
              </a:rPr>
              <a:t>https://blog.csdn.net/qq_41865652/article/details/85100264</a:t>
            </a:r>
            <a:endParaRPr lang="en-US" altLang="zh-CN" sz="16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rm -rf [</a:t>
            </a:r>
            <a:r>
              <a:rPr lang="en-US" altLang="zh-CN" sz="1800" b="1" dirty="0" err="1">
                <a:latin typeface="华文楷体" panose="02010600040101010101" pitchFamily="2" charset="-122"/>
                <a:ea typeface="华文楷体" panose="02010600040101010101" pitchFamily="2" charset="-122"/>
              </a:rPr>
              <a:t>venvname</a:t>
            </a:r>
            <a:r>
              <a:rPr lang="en-US" altLang="zh-CN" sz="1800" b="1" dirty="0">
                <a:latin typeface="华文楷体" panose="02010600040101010101" pitchFamily="2" charset="-122"/>
                <a:ea typeface="华文楷体" panose="02010600040101010101" pitchFamily="2" charset="-122"/>
              </a:rPr>
              <a:t>]   </a:t>
            </a:r>
            <a:r>
              <a:rPr lang="zh-CN" altLang="en-US" sz="1800" b="1" dirty="0">
                <a:latin typeface="华文楷体" panose="02010600040101010101" pitchFamily="2" charset="-122"/>
                <a:ea typeface="华文楷体" panose="02010600040101010101" pitchFamily="2" charset="-122"/>
              </a:rPr>
              <a:t>在</a:t>
            </a:r>
            <a:r>
              <a:rPr lang="en-US" altLang="zh-CN" sz="1800" b="1" dirty="0">
                <a:latin typeface="华文楷体" panose="02010600040101010101" pitchFamily="2" charset="-122"/>
                <a:ea typeface="华文楷体" panose="02010600040101010101" pitchFamily="2" charset="-122"/>
              </a:rPr>
              <a:t>centos</a:t>
            </a:r>
            <a:r>
              <a:rPr lang="zh-CN" altLang="en-US" sz="1800" b="1" dirty="0">
                <a:latin typeface="华文楷体" panose="02010600040101010101" pitchFamily="2" charset="-122"/>
                <a:ea typeface="华文楷体" panose="02010600040101010101" pitchFamily="2" charset="-122"/>
              </a:rPr>
              <a:t>下直接像删除普通文件夹一样删除虚拟环境即可</a:t>
            </a:r>
            <a:endParaRPr lang="en-US" altLang="zh-CN" sz="1800" b="1" dirty="0">
              <a:latin typeface="华文楷体" panose="02010600040101010101" pitchFamily="2" charset="-122"/>
              <a:ea typeface="华文楷体" panose="02010600040101010101" pitchFamily="2" charset="-122"/>
            </a:endParaRPr>
          </a:p>
          <a:p>
            <a:r>
              <a:rPr lang="zh-CN" altLang="en-US" sz="1800" b="1" dirty="0">
                <a:latin typeface="华文楷体" panose="02010600040101010101" pitchFamily="2" charset="-122"/>
                <a:ea typeface="华文楷体" panose="02010600040101010101" pitchFamily="2" charset="-122"/>
              </a:rPr>
              <a:t>虚拟环境也可以在任何的目录下创建</a:t>
            </a:r>
          </a:p>
        </p:txBody>
      </p:sp>
    </p:spTree>
    <p:extLst>
      <p:ext uri="{BB962C8B-B14F-4D97-AF65-F5344CB8AC3E}">
        <p14:creationId xmlns:p14="http://schemas.microsoft.com/office/powerpoint/2010/main" val="1806970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96B3A-40C2-4283-B714-768749588CE5}"/>
              </a:ext>
            </a:extLst>
          </p:cNvPr>
          <p:cNvSpPr>
            <a:spLocks noGrp="1"/>
          </p:cNvSpPr>
          <p:nvPr>
            <p:ph type="title"/>
          </p:nvPr>
        </p:nvSpPr>
        <p:spPr/>
        <p:txBody>
          <a:bodyPr>
            <a:normAutofit/>
          </a:bodyPr>
          <a:lstStyle/>
          <a:p>
            <a:pPr algn="ctr"/>
            <a:r>
              <a:rPr lang="en-US" altLang="zh-CN" sz="2800" b="1" dirty="0"/>
              <a:t>ubuntu</a:t>
            </a:r>
            <a:r>
              <a:rPr lang="zh-CN" altLang="en-US" sz="2800" b="1" dirty="0"/>
              <a:t>桌面上挂载硬盘</a:t>
            </a:r>
          </a:p>
        </p:txBody>
      </p:sp>
      <p:sp>
        <p:nvSpPr>
          <p:cNvPr id="3" name="内容占位符 2">
            <a:extLst>
              <a:ext uri="{FF2B5EF4-FFF2-40B4-BE49-F238E27FC236}">
                <a16:creationId xmlns:a16="http://schemas.microsoft.com/office/drawing/2014/main" id="{5AD354C5-6692-4FFA-829E-E8B5F052B7A0}"/>
              </a:ext>
            </a:extLst>
          </p:cNvPr>
          <p:cNvSpPr>
            <a:spLocks noGrp="1"/>
          </p:cNvSpPr>
          <p:nvPr>
            <p:ph idx="1"/>
          </p:nvPr>
        </p:nvSpPr>
        <p:spPr/>
        <p:txBody>
          <a:bodyPr>
            <a:normAutofit lnSpcReduction="10000"/>
          </a:bodyPr>
          <a:lstStyle/>
          <a:p>
            <a:r>
              <a:rPr lang="en-US" altLang="zh-CN" sz="1400" b="1" dirty="0" err="1"/>
              <a:t>sudo</a:t>
            </a:r>
            <a:r>
              <a:rPr lang="en-US" altLang="zh-CN" sz="1400" b="1" dirty="0"/>
              <a:t> </a:t>
            </a:r>
            <a:r>
              <a:rPr lang="en-US" altLang="zh-CN" sz="1400" b="1" dirty="0" err="1"/>
              <a:t>fdisk</a:t>
            </a:r>
            <a:r>
              <a:rPr lang="en-US" altLang="zh-CN" sz="1400" b="1" dirty="0"/>
              <a:t> –</a:t>
            </a:r>
            <a:r>
              <a:rPr lang="en-US" altLang="zh-CN" sz="1400" b="1" dirty="0" err="1"/>
              <a:t>lu</a:t>
            </a:r>
            <a:r>
              <a:rPr lang="en-US" altLang="zh-CN" sz="1400" b="1" dirty="0"/>
              <a:t> </a:t>
            </a:r>
            <a:r>
              <a:rPr lang="zh-CN" altLang="en-US" sz="1400" b="1" dirty="0"/>
              <a:t>查看系统上所有的硬盘的情况</a:t>
            </a:r>
            <a:r>
              <a:rPr lang="en-US" altLang="zh-CN" sz="1400" b="1" dirty="0"/>
              <a:t>(</a:t>
            </a:r>
            <a:r>
              <a:rPr lang="zh-CN" altLang="en-US" sz="1400" b="1" dirty="0"/>
              <a:t>包括没有挂载的</a:t>
            </a:r>
            <a:r>
              <a:rPr lang="en-US" altLang="zh-CN" sz="1400" b="1" dirty="0"/>
              <a:t>)--</a:t>
            </a:r>
            <a:r>
              <a:rPr lang="zh-CN" altLang="en-US" sz="1400" b="1" dirty="0"/>
              <a:t>主要还是看要对第几块硬盘进行作</a:t>
            </a:r>
            <a:endParaRPr lang="en-US" altLang="zh-CN" sz="1400" b="1" dirty="0"/>
          </a:p>
          <a:p>
            <a:r>
              <a:rPr lang="en-US" altLang="zh-CN" sz="1400" b="1" dirty="0" err="1"/>
              <a:t>sudo</a:t>
            </a:r>
            <a:r>
              <a:rPr lang="en-US" altLang="zh-CN" sz="1400" b="1" dirty="0"/>
              <a:t> df –l  ----</a:t>
            </a:r>
            <a:r>
              <a:rPr lang="zh-CN" altLang="en-US" sz="1400" b="1" dirty="0"/>
              <a:t>查看系统上挂载的硬盘的情况</a:t>
            </a:r>
            <a:r>
              <a:rPr lang="en-US" altLang="zh-CN" sz="1400" b="1" dirty="0"/>
              <a:t>(</a:t>
            </a:r>
            <a:r>
              <a:rPr lang="zh-CN" altLang="en-US" sz="1400" b="1" dirty="0"/>
              <a:t>总容量、可用、已用、挂载点</a:t>
            </a:r>
            <a:r>
              <a:rPr lang="en-US" altLang="zh-CN" sz="1400" b="1" dirty="0"/>
              <a:t>)</a:t>
            </a:r>
          </a:p>
          <a:p>
            <a:r>
              <a:rPr lang="zh-CN" altLang="en-US" sz="1400" b="1" dirty="0"/>
              <a:t>创建分区：</a:t>
            </a:r>
            <a:r>
              <a:rPr lang="en-US" altLang="zh-CN" sz="1400" b="1" dirty="0" err="1"/>
              <a:t>sudo</a:t>
            </a:r>
            <a:r>
              <a:rPr lang="en-US" altLang="zh-CN" sz="1400" b="1" dirty="0"/>
              <a:t> </a:t>
            </a:r>
            <a:r>
              <a:rPr lang="en-US" altLang="zh-CN" sz="1400" b="1" dirty="0" err="1"/>
              <a:t>fdisk</a:t>
            </a:r>
            <a:r>
              <a:rPr lang="en-US" altLang="zh-CN" sz="1400" b="1" dirty="0"/>
              <a:t> /dev/</a:t>
            </a:r>
            <a:r>
              <a:rPr lang="en-US" altLang="zh-CN" sz="1400" b="1" dirty="0" err="1"/>
              <a:t>sdb</a:t>
            </a:r>
            <a:endParaRPr lang="en-US" altLang="zh-CN" sz="1400" b="1" dirty="0"/>
          </a:p>
          <a:p>
            <a:r>
              <a:rPr lang="zh-CN" altLang="en-US" sz="1400" b="1" dirty="0"/>
              <a:t>格式化分区</a:t>
            </a:r>
            <a:r>
              <a:rPr lang="en-US" altLang="zh-CN" sz="1400" b="1" dirty="0"/>
              <a:t>—</a:t>
            </a:r>
            <a:r>
              <a:rPr lang="zh-CN" altLang="en-US" sz="1400" b="1" dirty="0"/>
              <a:t>获取</a:t>
            </a:r>
            <a:r>
              <a:rPr lang="en-US" altLang="zh-CN" sz="1400" b="1" dirty="0" err="1"/>
              <a:t>uuid</a:t>
            </a:r>
            <a:r>
              <a:rPr lang="zh-CN" altLang="en-US" sz="1400" b="1" dirty="0"/>
              <a:t>：</a:t>
            </a:r>
            <a:r>
              <a:rPr lang="fr-FR" altLang="zh-CN" sz="1400" b="1" dirty="0"/>
              <a:t>sudo mkfs -t ext4 /dev/sdb1 </a:t>
            </a:r>
            <a:r>
              <a:rPr lang="zh-CN" altLang="en-US" sz="1400" b="1" dirty="0"/>
              <a:t>（</a:t>
            </a:r>
            <a:r>
              <a:rPr lang="en-US" altLang="zh-CN" sz="1400" b="1" dirty="0"/>
              <a:t>-t</a:t>
            </a:r>
            <a:r>
              <a:rPr lang="zh-CN" altLang="en-US" sz="1400" b="1" dirty="0"/>
              <a:t> </a:t>
            </a:r>
            <a:r>
              <a:rPr lang="en-US" altLang="zh-CN" sz="1400" b="1" dirty="0"/>
              <a:t>ext4 </a:t>
            </a:r>
            <a:r>
              <a:rPr lang="zh-CN" altLang="en-US" sz="1400" b="1" dirty="0"/>
              <a:t>设置文件系统的类型）</a:t>
            </a:r>
            <a:endParaRPr lang="en-US" altLang="zh-CN" sz="1400" b="1" dirty="0"/>
          </a:p>
          <a:p>
            <a:r>
              <a:rPr lang="zh-CN" altLang="en-US" sz="1400" b="1" dirty="0"/>
              <a:t>查看硬盘的</a:t>
            </a:r>
            <a:r>
              <a:rPr lang="en-US" altLang="zh-CN" sz="1400" b="1" dirty="0" err="1"/>
              <a:t>uuid</a:t>
            </a:r>
            <a:r>
              <a:rPr lang="en-US" altLang="zh-CN" sz="1400" b="1" dirty="0"/>
              <a:t>-----</a:t>
            </a:r>
            <a:r>
              <a:rPr lang="en-US" altLang="zh-CN" sz="1400" b="1" dirty="0" err="1"/>
              <a:t>sudo</a:t>
            </a:r>
            <a:r>
              <a:rPr lang="en-US" altLang="zh-CN" sz="1400" b="1" dirty="0"/>
              <a:t> </a:t>
            </a:r>
            <a:r>
              <a:rPr lang="en-US" altLang="zh-CN" sz="1400" b="1" dirty="0" err="1"/>
              <a:t>blkid</a:t>
            </a:r>
            <a:endParaRPr lang="en-US" altLang="zh-CN" sz="1400" b="1" dirty="0"/>
          </a:p>
          <a:p>
            <a:r>
              <a:rPr lang="zh-CN" altLang="en-US" sz="1400" b="1" dirty="0"/>
              <a:t>设置永久挂载：</a:t>
            </a:r>
            <a:r>
              <a:rPr lang="en-US" altLang="zh-CN" sz="1400" b="1" dirty="0"/>
              <a:t>vim /</a:t>
            </a:r>
            <a:r>
              <a:rPr lang="en-US" altLang="zh-CN" sz="1400" b="1" dirty="0" err="1"/>
              <a:t>etc</a:t>
            </a:r>
            <a:r>
              <a:rPr lang="en-US" altLang="zh-CN" sz="1400" b="1" dirty="0"/>
              <a:t>/</a:t>
            </a:r>
            <a:r>
              <a:rPr lang="en-US" altLang="zh-CN" sz="1400" b="1" dirty="0" err="1"/>
              <a:t>fstab</a:t>
            </a:r>
            <a:endParaRPr lang="en-US" altLang="zh-CN" sz="1400" b="1" dirty="0"/>
          </a:p>
          <a:p>
            <a:r>
              <a:rPr lang="zh-CN" altLang="en-US" sz="1400" b="1" dirty="0"/>
              <a:t>直接输入</a:t>
            </a:r>
            <a:r>
              <a:rPr lang="en-US" altLang="zh-CN" sz="1400" b="1" dirty="0"/>
              <a:t>: mount /dev/sdb1 /home/</a:t>
            </a:r>
            <a:r>
              <a:rPr lang="en-US" altLang="zh-CN" sz="1400" b="1" dirty="0" err="1"/>
              <a:t>linux</a:t>
            </a:r>
            <a:r>
              <a:rPr lang="en-US" altLang="zh-CN" sz="1400" b="1" dirty="0"/>
              <a:t>/</a:t>
            </a:r>
            <a:r>
              <a:rPr lang="en-US" altLang="zh-CN" sz="1400" b="1" dirty="0" err="1"/>
              <a:t>mydisk</a:t>
            </a:r>
            <a:r>
              <a:rPr lang="zh-CN" altLang="en-US" sz="1400" b="1" dirty="0"/>
              <a:t>，进行挂载</a:t>
            </a:r>
            <a:endParaRPr lang="en-US" altLang="zh-CN" sz="1400" b="1" dirty="0"/>
          </a:p>
          <a:p>
            <a:r>
              <a:rPr lang="zh-CN" altLang="en-US" sz="1400" b="1" dirty="0"/>
              <a:t>直接输入</a:t>
            </a:r>
            <a:r>
              <a:rPr lang="en-US" altLang="zh-CN" sz="1400" b="1" dirty="0"/>
              <a:t>: </a:t>
            </a:r>
            <a:r>
              <a:rPr lang="en-US" altLang="zh-CN" sz="1400" b="1" dirty="0" err="1"/>
              <a:t>umount</a:t>
            </a:r>
            <a:r>
              <a:rPr lang="en-US" altLang="zh-CN" sz="1400" b="1" dirty="0"/>
              <a:t> /dev/sdb1 /home/</a:t>
            </a:r>
            <a:r>
              <a:rPr lang="en-US" altLang="zh-CN" sz="1400" b="1" dirty="0" err="1"/>
              <a:t>linux</a:t>
            </a:r>
            <a:r>
              <a:rPr lang="en-US" altLang="zh-CN" sz="1400" b="1" dirty="0"/>
              <a:t>/</a:t>
            </a:r>
            <a:r>
              <a:rPr lang="en-US" altLang="zh-CN" sz="1400" b="1" dirty="0" err="1"/>
              <a:t>mydisk</a:t>
            </a:r>
            <a:r>
              <a:rPr lang="zh-CN" altLang="en-US" sz="1400" b="1" dirty="0"/>
              <a:t>，取消挂载取消挂载并不是将该硬盘删掉</a:t>
            </a:r>
            <a:endParaRPr lang="en-US" altLang="zh-CN" sz="1400" b="1" dirty="0"/>
          </a:p>
          <a:p>
            <a:r>
              <a:rPr lang="zh-CN" altLang="en-US" sz="1400" b="1" dirty="0"/>
              <a:t>硬盘挂载</a:t>
            </a:r>
            <a:endParaRPr lang="en-US" altLang="zh-CN" sz="1400" b="1" dirty="0"/>
          </a:p>
          <a:p>
            <a:r>
              <a:rPr lang="en-US" altLang="zh-CN" sz="1400" dirty="0">
                <a:hlinkClick r:id="rId2"/>
              </a:rPr>
              <a:t>https://blog.csdn.net/hejiamian/article/details/52031910</a:t>
            </a:r>
            <a:endParaRPr lang="en-US" altLang="zh-CN" sz="1400" dirty="0"/>
          </a:p>
          <a:p>
            <a:r>
              <a:rPr lang="zh-CN" altLang="en-US" sz="1400" b="1" dirty="0"/>
              <a:t>硬盘挂载知识普及</a:t>
            </a:r>
            <a:endParaRPr lang="en-US" altLang="zh-CN" sz="1400" b="1" dirty="0"/>
          </a:p>
          <a:p>
            <a:r>
              <a:rPr lang="en-US" altLang="zh-CN" sz="1400" dirty="0">
                <a:hlinkClick r:id="rId3"/>
              </a:rPr>
              <a:t>https://blog.csdn.net/hurry0808/article/details/78882111</a:t>
            </a:r>
            <a:endParaRPr lang="en-US" altLang="zh-CN" sz="1400" dirty="0"/>
          </a:p>
          <a:p>
            <a:r>
              <a:rPr lang="zh-CN" altLang="en-US" sz="1400" dirty="0"/>
              <a:t>额外小知识</a:t>
            </a:r>
            <a:r>
              <a:rPr lang="en-US" altLang="zh-CN" sz="1400" dirty="0"/>
              <a:t>:</a:t>
            </a:r>
            <a:r>
              <a:rPr lang="zh-CN" altLang="en-US" sz="1400" dirty="0"/>
              <a:t>隐藏桌面上的挂载硬盘和回收站</a:t>
            </a:r>
            <a:r>
              <a:rPr lang="en-US" altLang="zh-CN" sz="1400" dirty="0"/>
              <a:t>(</a:t>
            </a:r>
            <a:r>
              <a:rPr lang="en-US" altLang="zh-CN" sz="1600" b="1" dirty="0"/>
              <a:t>alt+f2 </a:t>
            </a:r>
            <a:r>
              <a:rPr lang="zh-CN" altLang="en-US" sz="1600" b="1" dirty="0"/>
              <a:t>在输入框中输入 </a:t>
            </a:r>
            <a:r>
              <a:rPr lang="en-US" altLang="zh-CN" sz="1600" b="1" dirty="0"/>
              <a:t>gnome-tweaks,</a:t>
            </a:r>
            <a:r>
              <a:rPr lang="zh-CN" altLang="en-US" sz="1600" b="1" dirty="0"/>
              <a:t>选择桌面即有相应的选项</a:t>
            </a:r>
            <a:r>
              <a:rPr lang="en-US" altLang="zh-CN" sz="1400" dirty="0"/>
              <a:t>)</a:t>
            </a:r>
          </a:p>
          <a:p>
            <a:r>
              <a:rPr lang="en-US" altLang="zh-CN" sz="1400" dirty="0">
                <a:hlinkClick r:id="rId4"/>
              </a:rPr>
              <a:t>https://jingyan.baidu.com/article/fec7a1e5b81fe01190b4e7ce.html</a:t>
            </a:r>
            <a:endParaRPr lang="en-US" altLang="zh-CN" sz="1400" dirty="0"/>
          </a:p>
          <a:p>
            <a:endParaRPr lang="zh-CN" altLang="en-US" sz="1800" b="1" dirty="0"/>
          </a:p>
        </p:txBody>
      </p:sp>
    </p:spTree>
    <p:extLst>
      <p:ext uri="{BB962C8B-B14F-4D97-AF65-F5344CB8AC3E}">
        <p14:creationId xmlns:p14="http://schemas.microsoft.com/office/powerpoint/2010/main" val="2669506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95A4F-32A9-45DB-96E4-7F2477BF69D2}"/>
              </a:ext>
            </a:extLst>
          </p:cNvPr>
          <p:cNvSpPr>
            <a:spLocks noGrp="1"/>
          </p:cNvSpPr>
          <p:nvPr>
            <p:ph type="title"/>
          </p:nvPr>
        </p:nvSpPr>
        <p:spPr/>
        <p:txBody>
          <a:bodyPr>
            <a:normAutofit/>
          </a:bodyPr>
          <a:lstStyle/>
          <a:p>
            <a:pPr algn="ctr"/>
            <a:r>
              <a:rPr lang="zh-CN" altLang="en-US" sz="2400" b="1" dirty="0">
                <a:latin typeface="华文楷体" panose="02010600040101010101" pitchFamily="2" charset="-122"/>
                <a:ea typeface="华文楷体" panose="02010600040101010101" pitchFamily="2" charset="-122"/>
              </a:rPr>
              <a:t>硬盘分区挂载注意点</a:t>
            </a:r>
            <a:endParaRPr lang="zh-CN" altLang="en-US" sz="2400" dirty="0">
              <a:latin typeface="华文楷体" panose="02010600040101010101" pitchFamily="2" charset="-122"/>
              <a:ea typeface="华文楷体" panose="02010600040101010101" pitchFamily="2" charset="-122"/>
            </a:endParaRPr>
          </a:p>
        </p:txBody>
      </p:sp>
      <p:sp>
        <p:nvSpPr>
          <p:cNvPr id="3" name="内容占位符 2">
            <a:extLst>
              <a:ext uri="{FF2B5EF4-FFF2-40B4-BE49-F238E27FC236}">
                <a16:creationId xmlns:a16="http://schemas.microsoft.com/office/drawing/2014/main" id="{4E3C9AAB-46DE-4D68-9C56-3A1909860FE7}"/>
              </a:ext>
            </a:extLst>
          </p:cNvPr>
          <p:cNvSpPr>
            <a:spLocks noGrp="1"/>
          </p:cNvSpPr>
          <p:nvPr>
            <p:ph idx="1"/>
          </p:nvPr>
        </p:nvSpPr>
        <p:spPr/>
        <p:txBody>
          <a:bodyPr>
            <a:normAutofit/>
          </a:bodyPr>
          <a:lstStyle/>
          <a:p>
            <a:r>
              <a:rPr lang="en-US" altLang="zh-CN" sz="1600" b="1" dirty="0">
                <a:latin typeface="华文楷体" panose="02010600040101010101" pitchFamily="2" charset="-122"/>
                <a:ea typeface="华文楷体" panose="02010600040101010101" pitchFamily="2" charset="-122"/>
              </a:rPr>
              <a:t>/boot</a:t>
            </a:r>
            <a:r>
              <a:rPr lang="zh-CN" altLang="en-US" sz="1600" b="1" dirty="0">
                <a:latin typeface="华文楷体" panose="02010600040101010101" pitchFamily="2" charset="-122"/>
                <a:ea typeface="华文楷体" panose="02010600040101010101" pitchFamily="2" charset="-122"/>
              </a:rPr>
              <a:t>分区不是必须的。对于陈旧的</a:t>
            </a:r>
            <a:r>
              <a:rPr lang="en-US" altLang="zh-CN" sz="1600" b="1" dirty="0">
                <a:latin typeface="华文楷体" panose="02010600040101010101" pitchFamily="2" charset="-122"/>
                <a:ea typeface="华文楷体" panose="02010600040101010101" pitchFamily="2" charset="-122"/>
              </a:rPr>
              <a:t>BOIS</a:t>
            </a:r>
            <a:r>
              <a:rPr lang="zh-CN" altLang="en-US" sz="1600" b="1" dirty="0">
                <a:latin typeface="华文楷体" panose="02010600040101010101" pitchFamily="2" charset="-122"/>
                <a:ea typeface="华文楷体" panose="02010600040101010101" pitchFamily="2" charset="-122"/>
              </a:rPr>
              <a:t>主板，无法识别</a:t>
            </a:r>
            <a:r>
              <a:rPr lang="en-US" altLang="zh-CN" sz="1600" b="1" dirty="0">
                <a:latin typeface="华文楷体" panose="02010600040101010101" pitchFamily="2" charset="-122"/>
                <a:ea typeface="华文楷体" panose="02010600040101010101" pitchFamily="2" charset="-122"/>
              </a:rPr>
              <a:t>1024</a:t>
            </a:r>
            <a:r>
              <a:rPr lang="zh-CN" altLang="en-US" sz="1600" b="1" dirty="0">
                <a:latin typeface="华文楷体" panose="02010600040101010101" pitchFamily="2" charset="-122"/>
                <a:ea typeface="华文楷体" panose="02010600040101010101" pitchFamily="2" charset="-122"/>
              </a:rPr>
              <a:t>个磁柱以外的硬盘数据，从而会导致</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无法开机，此时需要专门划分</a:t>
            </a:r>
            <a:r>
              <a:rPr lang="en-US" altLang="zh-CN" sz="1600" b="1" dirty="0">
                <a:latin typeface="华文楷体" panose="02010600040101010101" pitchFamily="2" charset="-122"/>
                <a:ea typeface="华文楷体" panose="02010600040101010101" pitchFamily="2" charset="-122"/>
              </a:rPr>
              <a:t>100M</a:t>
            </a:r>
            <a:r>
              <a:rPr lang="zh-CN" altLang="en-US" sz="1600" b="1" dirty="0">
                <a:latin typeface="华文楷体" panose="02010600040101010101" pitchFamily="2" charset="-122"/>
                <a:ea typeface="华文楷体" panose="02010600040101010101" pitchFamily="2" charset="-122"/>
              </a:rPr>
              <a:t>左右的磁盘分区作为</a:t>
            </a:r>
            <a:r>
              <a:rPr lang="en-US" altLang="zh-CN" sz="1600" b="1" dirty="0">
                <a:latin typeface="华文楷体" panose="02010600040101010101" pitchFamily="2" charset="-122"/>
                <a:ea typeface="华文楷体" panose="02010600040101010101" pitchFamily="2" charset="-122"/>
              </a:rPr>
              <a:t>/boot</a:t>
            </a:r>
            <a:r>
              <a:rPr lang="zh-CN" altLang="en-US" sz="1600" b="1" dirty="0">
                <a:latin typeface="华文楷体" panose="02010600040101010101" pitchFamily="2" charset="-122"/>
                <a:ea typeface="华文楷体" panose="02010600040101010101" pitchFamily="2" charset="-122"/>
              </a:rPr>
              <a:t>分区，用以引导</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正常启动；但随着硬件配置及</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版本的提升，近几年生产的主板已经解决了上述问题，且划分</a:t>
            </a:r>
            <a:r>
              <a:rPr lang="en-US" altLang="zh-CN" sz="1600" b="1" dirty="0">
                <a:latin typeface="华文楷体" panose="02010600040101010101" pitchFamily="2" charset="-122"/>
                <a:ea typeface="华文楷体" panose="02010600040101010101" pitchFamily="2" charset="-122"/>
              </a:rPr>
              <a:t>/boot</a:t>
            </a:r>
            <a:r>
              <a:rPr lang="zh-CN" altLang="en-US" sz="1600" b="1" dirty="0">
                <a:latin typeface="华文楷体" panose="02010600040101010101" pitchFamily="2" charset="-122"/>
                <a:ea typeface="华文楷体" panose="02010600040101010101" pitchFamily="2" charset="-122"/>
              </a:rPr>
              <a:t>分区后，更新</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内核几次后会导致分区容量不足，因此若非使用陈旧</a:t>
            </a:r>
            <a:r>
              <a:rPr lang="en-US" altLang="zh-CN" sz="1600" b="1" dirty="0">
                <a:latin typeface="华文楷体" panose="02010600040101010101" pitchFamily="2" charset="-122"/>
                <a:ea typeface="华文楷体" panose="02010600040101010101" pitchFamily="2" charset="-122"/>
              </a:rPr>
              <a:t>BOIS</a:t>
            </a:r>
            <a:r>
              <a:rPr lang="zh-CN" altLang="en-US" sz="1600" b="1" dirty="0">
                <a:latin typeface="华文楷体" panose="02010600040101010101" pitchFamily="2" charset="-122"/>
                <a:ea typeface="华文楷体" panose="02010600040101010101" pitchFamily="2" charset="-122"/>
              </a:rPr>
              <a:t>主板，不建议单独划分</a:t>
            </a:r>
            <a:r>
              <a:rPr lang="en-US" altLang="zh-CN" sz="1600" b="1" dirty="0">
                <a:latin typeface="华文楷体" panose="02010600040101010101" pitchFamily="2" charset="-122"/>
                <a:ea typeface="华文楷体" panose="02010600040101010101" pitchFamily="2" charset="-122"/>
              </a:rPr>
              <a:t>/boot</a:t>
            </a:r>
            <a:r>
              <a:rPr lang="zh-CN" altLang="en-US" sz="1600" b="1" dirty="0">
                <a:latin typeface="华文楷体" panose="02010600040101010101" pitchFamily="2" charset="-122"/>
                <a:ea typeface="华文楷体" panose="02010600040101010101" pitchFamily="2" charset="-122"/>
              </a:rPr>
              <a:t>分区。</a:t>
            </a:r>
            <a:endParaRPr lang="en-US" altLang="zh-CN" sz="1600" b="1" dirty="0">
              <a:latin typeface="华文楷体" panose="02010600040101010101" pitchFamily="2" charset="-122"/>
              <a:ea typeface="华文楷体" panose="02010600040101010101" pitchFamily="2" charset="-122"/>
            </a:endParaRPr>
          </a:p>
          <a:p>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分区也不是必须的。</a:t>
            </a:r>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分区类似</a:t>
            </a:r>
            <a:r>
              <a:rPr lang="en-US" altLang="zh-CN" sz="1600" b="1" dirty="0">
                <a:latin typeface="华文楷体" panose="02010600040101010101" pitchFamily="2" charset="-122"/>
                <a:ea typeface="华文楷体" panose="02010600040101010101" pitchFamily="2" charset="-122"/>
              </a:rPr>
              <a:t>windows</a:t>
            </a:r>
            <a:r>
              <a:rPr lang="zh-CN" altLang="en-US" sz="1600" b="1" dirty="0">
                <a:latin typeface="华文楷体" panose="02010600040101010101" pitchFamily="2" charset="-122"/>
                <a:ea typeface="华文楷体" panose="02010600040101010101" pitchFamily="2" charset="-122"/>
              </a:rPr>
              <a:t>系统的虚拟内存，当实际内存不够用时，会使用</a:t>
            </a:r>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分区作为虚拟内存来交换数据，其大小一般设置为实际内存的</a:t>
            </a:r>
            <a:r>
              <a:rPr lang="en-US" altLang="zh-CN" sz="1600" b="1" dirty="0">
                <a:latin typeface="华文楷体" panose="02010600040101010101" pitchFamily="2" charset="-122"/>
                <a:ea typeface="华文楷体" panose="02010600040101010101" pitchFamily="2" charset="-122"/>
              </a:rPr>
              <a:t>1-4</a:t>
            </a:r>
            <a:r>
              <a:rPr lang="zh-CN" altLang="en-US" sz="1600" b="1" dirty="0">
                <a:latin typeface="华文楷体" panose="02010600040101010101" pitchFamily="2" charset="-122"/>
                <a:ea typeface="华文楷体" panose="02010600040101010101" pitchFamily="2" charset="-122"/>
              </a:rPr>
              <a:t>倍。若安装时不创建</a:t>
            </a:r>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a:t>
            </a:r>
            <a:r>
              <a:rPr lang="en-US" altLang="zh-CN" sz="1600" b="1" dirty="0">
                <a:latin typeface="华文楷体" panose="02010600040101010101" pitchFamily="2" charset="-122"/>
                <a:ea typeface="华文楷体" panose="02010600040101010101" pitchFamily="2" charset="-122"/>
              </a:rPr>
              <a:t>CentOS</a:t>
            </a:r>
            <a:r>
              <a:rPr lang="zh-CN" altLang="en-US" sz="1600" b="1" dirty="0">
                <a:latin typeface="华文楷体" panose="02010600040101010101" pitchFamily="2" charset="-122"/>
                <a:ea typeface="华文楷体" panose="02010600040101010101" pitchFamily="2" charset="-122"/>
              </a:rPr>
              <a:t>系统会自动创建与实际内存大小相当的分区作为</a:t>
            </a:r>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a:t>
            </a:r>
            <a:r>
              <a:rPr lang="en-US" altLang="zh-CN" sz="1600" b="1" dirty="0">
                <a:latin typeface="华文楷体" panose="02010600040101010101" pitchFamily="2" charset="-122"/>
                <a:ea typeface="华文楷体" panose="02010600040101010101" pitchFamily="2" charset="-122"/>
              </a:rPr>
              <a:t>Ubuntu</a:t>
            </a:r>
            <a:r>
              <a:rPr lang="zh-CN" altLang="en-US" sz="1600" b="1" dirty="0">
                <a:latin typeface="华文楷体" panose="02010600040101010101" pitchFamily="2" charset="-122"/>
                <a:ea typeface="华文楷体" panose="02010600040101010101" pitchFamily="2" charset="-122"/>
              </a:rPr>
              <a:t>系统则不创建</a:t>
            </a:r>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a:t>
            </a:r>
            <a:endParaRPr lang="en-US" altLang="zh-CN" sz="1600" b="1" dirty="0">
              <a:latin typeface="华文楷体" panose="02010600040101010101" pitchFamily="2" charset="-122"/>
              <a:ea typeface="华文楷体" panose="02010600040101010101" pitchFamily="2" charset="-122"/>
            </a:endParaRPr>
          </a:p>
          <a:p>
            <a:r>
              <a:rPr lang="zh-CN" altLang="en-US" sz="1600" b="1" dirty="0">
                <a:latin typeface="华文楷体" panose="02010600040101010101" pitchFamily="2" charset="-122"/>
                <a:ea typeface="华文楷体" panose="02010600040101010101" pitchFamily="2" charset="-122"/>
              </a:rPr>
              <a:t>可为</a:t>
            </a:r>
            <a:r>
              <a:rPr lang="en-US" altLang="zh-CN" sz="1600" b="1" dirty="0">
                <a:latin typeface="华文楷体" panose="02010600040101010101" pitchFamily="2" charset="-122"/>
                <a:ea typeface="华文楷体" panose="02010600040101010101" pitchFamily="2" charset="-122"/>
              </a:rPr>
              <a:t>/</a:t>
            </a:r>
            <a:r>
              <a:rPr lang="en-US" altLang="zh-CN" sz="1600" b="1" dirty="0" err="1">
                <a:latin typeface="华文楷体" panose="02010600040101010101" pitchFamily="2" charset="-122"/>
                <a:ea typeface="华文楷体" panose="02010600040101010101" pitchFamily="2" charset="-122"/>
              </a:rPr>
              <a:t>usr</a:t>
            </a:r>
            <a:r>
              <a:rPr lang="en-US" altLang="zh-CN" sz="1600" b="1" dirty="0">
                <a:latin typeface="华文楷体" panose="02010600040101010101" pitchFamily="2" charset="-122"/>
                <a:ea typeface="华文楷体" panose="02010600040101010101" pitchFamily="2" charset="-122"/>
              </a:rPr>
              <a:t>/local</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/opt</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/home</a:t>
            </a:r>
            <a:r>
              <a:rPr lang="zh-CN" altLang="en-US" sz="1600" b="1" dirty="0">
                <a:latin typeface="华文楷体" panose="02010600040101010101" pitchFamily="2" charset="-122"/>
                <a:ea typeface="华文楷体" panose="02010600040101010101" pitchFamily="2" charset="-122"/>
              </a:rPr>
              <a:t>等目录单独创建分区。</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系统在使用过程中，会不断安装软件，此时将</a:t>
            </a:r>
            <a:r>
              <a:rPr lang="en-US" altLang="zh-CN" sz="1600" b="1" dirty="0">
                <a:latin typeface="华文楷体" panose="02010600040101010101" pitchFamily="2" charset="-122"/>
                <a:ea typeface="华文楷体" panose="02010600040101010101" pitchFamily="2" charset="-122"/>
              </a:rPr>
              <a:t>/</a:t>
            </a:r>
            <a:r>
              <a:rPr lang="en-US" altLang="zh-CN" sz="1600" b="1" dirty="0" err="1">
                <a:latin typeface="华文楷体" panose="02010600040101010101" pitchFamily="2" charset="-122"/>
                <a:ea typeface="华文楷体" panose="02010600040101010101" pitchFamily="2" charset="-122"/>
              </a:rPr>
              <a:t>usr</a:t>
            </a:r>
            <a:r>
              <a:rPr lang="en-US" altLang="zh-CN" sz="1600" b="1" dirty="0">
                <a:latin typeface="华文楷体" panose="02010600040101010101" pitchFamily="2" charset="-122"/>
                <a:ea typeface="华文楷体" panose="02010600040101010101" pitchFamily="2" charset="-122"/>
              </a:rPr>
              <a:t>/local</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/opt</a:t>
            </a:r>
            <a:r>
              <a:rPr lang="zh-CN" altLang="en-US" sz="1600" b="1" dirty="0">
                <a:latin typeface="华文楷体" panose="02010600040101010101" pitchFamily="2" charset="-122"/>
                <a:ea typeface="华文楷体" panose="02010600040101010101" pitchFamily="2" charset="-122"/>
              </a:rPr>
              <a:t>单独分区，可将新安装的软件放置于单独分区中，从而节约根目录所在分区的磁盘空间、优化系统目录的管理结构，尤其是当需要重新安装</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系统时，可仅格式化根目录所在分区并将</a:t>
            </a:r>
            <a:r>
              <a:rPr lang="en-US" altLang="zh-CN" sz="1600" b="1" dirty="0">
                <a:latin typeface="华文楷体" panose="02010600040101010101" pitchFamily="2" charset="-122"/>
                <a:ea typeface="华文楷体" panose="02010600040101010101" pitchFamily="2" charset="-122"/>
              </a:rPr>
              <a:t>/</a:t>
            </a:r>
            <a:r>
              <a:rPr lang="en-US" altLang="zh-CN" sz="1600" b="1" dirty="0" err="1">
                <a:latin typeface="华文楷体" panose="02010600040101010101" pitchFamily="2" charset="-122"/>
                <a:ea typeface="华文楷体" panose="02010600040101010101" pitchFamily="2" charset="-122"/>
              </a:rPr>
              <a:t>usr</a:t>
            </a:r>
            <a:r>
              <a:rPr lang="en-US" altLang="zh-CN" sz="1600" b="1" dirty="0">
                <a:latin typeface="华文楷体" panose="02010600040101010101" pitchFamily="2" charset="-122"/>
                <a:ea typeface="华文楷体" panose="02010600040101010101" pitchFamily="2" charset="-122"/>
              </a:rPr>
              <a:t>/local</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/opt</a:t>
            </a:r>
            <a:r>
              <a:rPr lang="zh-CN" altLang="en-US" sz="1600" b="1" dirty="0">
                <a:latin typeface="华文楷体" panose="02010600040101010101" pitchFamily="2" charset="-122"/>
                <a:ea typeface="华文楷体" panose="02010600040101010101" pitchFamily="2" charset="-122"/>
              </a:rPr>
              <a:t>指向原独立分区，以保存</a:t>
            </a:r>
            <a:r>
              <a:rPr lang="en-US" altLang="zh-CN" sz="1600" b="1" dirty="0">
                <a:latin typeface="华文楷体" panose="02010600040101010101" pitchFamily="2" charset="-122"/>
                <a:ea typeface="华文楷体" panose="02010600040101010101" pitchFamily="2" charset="-122"/>
              </a:rPr>
              <a:t>/</a:t>
            </a:r>
            <a:r>
              <a:rPr lang="en-US" altLang="zh-CN" sz="1600" b="1" dirty="0" err="1">
                <a:latin typeface="华文楷体" panose="02010600040101010101" pitchFamily="2" charset="-122"/>
                <a:ea typeface="华文楷体" panose="02010600040101010101" pitchFamily="2" charset="-122"/>
              </a:rPr>
              <a:t>usr</a:t>
            </a:r>
            <a:r>
              <a:rPr lang="en-US" altLang="zh-CN" sz="1600" b="1" dirty="0">
                <a:latin typeface="华文楷体" panose="02010600040101010101" pitchFamily="2" charset="-122"/>
                <a:ea typeface="华文楷体" panose="02010600040101010101" pitchFamily="2" charset="-122"/>
              </a:rPr>
              <a:t>/local</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/opt</a:t>
            </a:r>
            <a:r>
              <a:rPr lang="zh-CN" altLang="en-US" sz="1600" b="1" dirty="0">
                <a:latin typeface="华文楷体" panose="02010600040101010101" pitchFamily="2" charset="-122"/>
                <a:ea typeface="华文楷体" panose="02010600040101010101" pitchFamily="2" charset="-122"/>
              </a:rPr>
              <a:t>目录中的原有数据；</a:t>
            </a:r>
            <a:endParaRPr lang="en-US" altLang="zh-CN" sz="1600" b="1" dirty="0">
              <a:latin typeface="华文楷体" panose="02010600040101010101" pitchFamily="2" charset="-122"/>
              <a:ea typeface="华文楷体" panose="02010600040101010101" pitchFamily="2" charset="-122"/>
            </a:endParaRPr>
          </a:p>
          <a:p>
            <a:r>
              <a:rPr lang="en-US" altLang="zh-CN" sz="1600" b="1" dirty="0">
                <a:latin typeface="华文楷体" panose="02010600040101010101" pitchFamily="2" charset="-122"/>
                <a:ea typeface="华文楷体" panose="02010600040101010101" pitchFamily="2" charset="-122"/>
              </a:rPr>
              <a:t>/home</a:t>
            </a:r>
            <a:r>
              <a:rPr lang="zh-CN" altLang="en-US" sz="1600" b="1" dirty="0">
                <a:latin typeface="华文楷体" panose="02010600040101010101" pitchFamily="2" charset="-122"/>
                <a:ea typeface="华文楷体" panose="02010600040101010101" pitchFamily="2" charset="-122"/>
              </a:rPr>
              <a:t>目录单独分区也有类似效果。</a:t>
            </a:r>
            <a:endParaRPr lang="en-US" altLang="zh-CN" sz="1600" b="1" dirty="0">
              <a:latin typeface="华文楷体" panose="02010600040101010101" pitchFamily="2" charset="-122"/>
              <a:ea typeface="华文楷体" panose="02010600040101010101" pitchFamily="2" charset="-122"/>
            </a:endParaRPr>
          </a:p>
          <a:p>
            <a:r>
              <a:rPr lang="zh-CN" altLang="en-US" sz="1600" b="1" dirty="0">
                <a:latin typeface="华文楷体" panose="02010600040101010101" pitchFamily="2" charset="-122"/>
                <a:ea typeface="华文楷体" panose="02010600040101010101" pitchFamily="2" charset="-122"/>
              </a:rPr>
              <a:t>在安装时不创建上述目录对应的单独分区也没有关系，可在系统安装完成后再将硬盘分区挂载到</a:t>
            </a:r>
            <a:r>
              <a:rPr lang="en-US" altLang="zh-CN" sz="1600" b="1" dirty="0">
                <a:latin typeface="华文楷体" panose="02010600040101010101" pitchFamily="2" charset="-122"/>
                <a:ea typeface="华文楷体" panose="02010600040101010101" pitchFamily="2" charset="-122"/>
              </a:rPr>
              <a:t>/</a:t>
            </a:r>
            <a:r>
              <a:rPr lang="en-US" altLang="zh-CN" sz="1600" b="1" dirty="0" err="1">
                <a:latin typeface="华文楷体" panose="02010600040101010101" pitchFamily="2" charset="-122"/>
                <a:ea typeface="华文楷体" panose="02010600040101010101" pitchFamily="2" charset="-122"/>
              </a:rPr>
              <a:t>usr</a:t>
            </a:r>
            <a:r>
              <a:rPr lang="en-US" altLang="zh-CN" sz="1600" b="1" dirty="0">
                <a:latin typeface="华文楷体" panose="02010600040101010101" pitchFamily="2" charset="-122"/>
                <a:ea typeface="华文楷体" panose="02010600040101010101" pitchFamily="2" charset="-122"/>
              </a:rPr>
              <a:t>/local</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/opt</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/home</a:t>
            </a:r>
            <a:r>
              <a:rPr lang="zh-CN" altLang="en-US" sz="1600" b="1" dirty="0">
                <a:latin typeface="华文楷体" panose="02010600040101010101" pitchFamily="2" charset="-122"/>
                <a:ea typeface="华文楷体" panose="02010600040101010101" pitchFamily="2" charset="-122"/>
              </a:rPr>
              <a:t>等目录</a:t>
            </a:r>
          </a:p>
        </p:txBody>
      </p:sp>
    </p:spTree>
    <p:extLst>
      <p:ext uri="{BB962C8B-B14F-4D97-AF65-F5344CB8AC3E}">
        <p14:creationId xmlns:p14="http://schemas.microsoft.com/office/powerpoint/2010/main" val="1319038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8FA3BC-E232-436F-B4BD-977434EB2F9B}"/>
              </a:ext>
            </a:extLst>
          </p:cNvPr>
          <p:cNvPicPr>
            <a:picLocks noChangeAspect="1"/>
          </p:cNvPicPr>
          <p:nvPr/>
        </p:nvPicPr>
        <p:blipFill>
          <a:blip r:embed="rId2"/>
          <a:stretch>
            <a:fillRect/>
          </a:stretch>
        </p:blipFill>
        <p:spPr>
          <a:xfrm>
            <a:off x="470485" y="463712"/>
            <a:ext cx="8611346" cy="5654530"/>
          </a:xfrm>
          <a:prstGeom prst="rect">
            <a:avLst/>
          </a:prstGeom>
        </p:spPr>
      </p:pic>
    </p:spTree>
    <p:extLst>
      <p:ext uri="{BB962C8B-B14F-4D97-AF65-F5344CB8AC3E}">
        <p14:creationId xmlns:p14="http://schemas.microsoft.com/office/powerpoint/2010/main" val="3081004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7103A24-9108-4CDD-AC42-DDCBDB896712}"/>
              </a:ext>
            </a:extLst>
          </p:cNvPr>
          <p:cNvPicPr>
            <a:picLocks noChangeAspect="1"/>
          </p:cNvPicPr>
          <p:nvPr/>
        </p:nvPicPr>
        <p:blipFill>
          <a:blip r:embed="rId2"/>
          <a:stretch>
            <a:fillRect/>
          </a:stretch>
        </p:blipFill>
        <p:spPr>
          <a:xfrm>
            <a:off x="776393" y="533149"/>
            <a:ext cx="9586791" cy="5791702"/>
          </a:xfrm>
          <a:prstGeom prst="rect">
            <a:avLst/>
          </a:prstGeom>
        </p:spPr>
      </p:pic>
    </p:spTree>
    <p:extLst>
      <p:ext uri="{BB962C8B-B14F-4D97-AF65-F5344CB8AC3E}">
        <p14:creationId xmlns:p14="http://schemas.microsoft.com/office/powerpoint/2010/main" val="1401119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D3E2D29-E226-410B-BE38-DD0441B850FF}"/>
              </a:ext>
            </a:extLst>
          </p:cNvPr>
          <p:cNvPicPr>
            <a:picLocks noChangeAspect="1"/>
          </p:cNvPicPr>
          <p:nvPr/>
        </p:nvPicPr>
        <p:blipFill>
          <a:blip r:embed="rId2"/>
          <a:stretch>
            <a:fillRect/>
          </a:stretch>
        </p:blipFill>
        <p:spPr>
          <a:xfrm>
            <a:off x="1144546" y="1088607"/>
            <a:ext cx="7453006" cy="4404742"/>
          </a:xfrm>
          <a:prstGeom prst="rect">
            <a:avLst/>
          </a:prstGeom>
        </p:spPr>
      </p:pic>
    </p:spTree>
    <p:extLst>
      <p:ext uri="{BB962C8B-B14F-4D97-AF65-F5344CB8AC3E}">
        <p14:creationId xmlns:p14="http://schemas.microsoft.com/office/powerpoint/2010/main" val="450470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0F8DCCC-D6E8-4A9D-8638-C11A3710D1F2}"/>
              </a:ext>
            </a:extLst>
          </p:cNvPr>
          <p:cNvPicPr>
            <a:picLocks noChangeAspect="1"/>
          </p:cNvPicPr>
          <p:nvPr/>
        </p:nvPicPr>
        <p:blipFill>
          <a:blip r:embed="rId2"/>
          <a:stretch>
            <a:fillRect/>
          </a:stretch>
        </p:blipFill>
        <p:spPr>
          <a:xfrm>
            <a:off x="551969" y="693183"/>
            <a:ext cx="11088061" cy="5471634"/>
          </a:xfrm>
          <a:prstGeom prst="rect">
            <a:avLst/>
          </a:prstGeom>
        </p:spPr>
      </p:pic>
    </p:spTree>
    <p:extLst>
      <p:ext uri="{BB962C8B-B14F-4D97-AF65-F5344CB8AC3E}">
        <p14:creationId xmlns:p14="http://schemas.microsoft.com/office/powerpoint/2010/main" val="3966707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CC7F79F-1C55-4D5A-BBB3-4648ECB2C1CF}"/>
              </a:ext>
            </a:extLst>
          </p:cNvPr>
          <p:cNvPicPr>
            <a:picLocks noChangeAspect="1"/>
          </p:cNvPicPr>
          <p:nvPr/>
        </p:nvPicPr>
        <p:blipFill>
          <a:blip r:embed="rId2"/>
          <a:stretch>
            <a:fillRect/>
          </a:stretch>
        </p:blipFill>
        <p:spPr>
          <a:xfrm>
            <a:off x="551969" y="693183"/>
            <a:ext cx="11088061" cy="5471634"/>
          </a:xfrm>
          <a:prstGeom prst="rect">
            <a:avLst/>
          </a:prstGeom>
        </p:spPr>
      </p:pic>
    </p:spTree>
    <p:extLst>
      <p:ext uri="{BB962C8B-B14F-4D97-AF65-F5344CB8AC3E}">
        <p14:creationId xmlns:p14="http://schemas.microsoft.com/office/powerpoint/2010/main" val="3358710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B1ADE-05DE-4E6C-877F-84868DFB8AC5}"/>
              </a:ext>
            </a:extLst>
          </p:cNvPr>
          <p:cNvSpPr>
            <a:spLocks noGrp="1"/>
          </p:cNvSpPr>
          <p:nvPr>
            <p:ph type="title"/>
          </p:nvPr>
        </p:nvSpPr>
        <p:spPr/>
        <p:txBody>
          <a:bodyPr>
            <a:normAutofit/>
          </a:bodyPr>
          <a:lstStyle/>
          <a:p>
            <a:pPr algn="ctr"/>
            <a:r>
              <a:rPr lang="en-US" altLang="zh-CN" sz="3600" dirty="0"/>
              <a:t>Centos</a:t>
            </a:r>
            <a:r>
              <a:rPr lang="zh-CN" altLang="en-US" sz="3600" dirty="0"/>
              <a:t>的安装</a:t>
            </a:r>
            <a:r>
              <a:rPr lang="en-US" altLang="zh-CN" sz="3600" dirty="0"/>
              <a:t>—GUI</a:t>
            </a:r>
            <a:r>
              <a:rPr lang="zh-CN" altLang="en-US" sz="3600" dirty="0"/>
              <a:t>界面</a:t>
            </a:r>
          </a:p>
        </p:txBody>
      </p:sp>
      <p:sp>
        <p:nvSpPr>
          <p:cNvPr id="3" name="内容占位符 2">
            <a:extLst>
              <a:ext uri="{FF2B5EF4-FFF2-40B4-BE49-F238E27FC236}">
                <a16:creationId xmlns:a16="http://schemas.microsoft.com/office/drawing/2014/main" id="{AB81D786-FA5C-417A-86CD-4E24181C13B3}"/>
              </a:ext>
            </a:extLst>
          </p:cNvPr>
          <p:cNvSpPr>
            <a:spLocks noGrp="1"/>
          </p:cNvSpPr>
          <p:nvPr>
            <p:ph idx="1"/>
          </p:nvPr>
        </p:nvSpPr>
        <p:spPr/>
        <p:txBody>
          <a:bodyPr>
            <a:normAutofit/>
          </a:bodyPr>
          <a:lstStyle/>
          <a:p>
            <a:r>
              <a:rPr lang="zh-CN" altLang="en-US" sz="2400" dirty="0"/>
              <a:t>（</a:t>
            </a:r>
            <a:r>
              <a:rPr lang="en-US" altLang="zh-CN" sz="2400" dirty="0"/>
              <a:t>1</a:t>
            </a:r>
            <a:r>
              <a:rPr lang="zh-CN" altLang="en-US" sz="2400" dirty="0"/>
              <a:t>）、踏坑第一步，</a:t>
            </a:r>
            <a:r>
              <a:rPr lang="en-US" altLang="zh-CN" sz="2400" dirty="0"/>
              <a:t>centos</a:t>
            </a:r>
            <a:r>
              <a:rPr lang="zh-CN" altLang="en-US" sz="2400" dirty="0"/>
              <a:t>的界面问题，安装的时候，留意有没有最小安装，如果有，则说明本次安装的是没有界面的</a:t>
            </a:r>
            <a:r>
              <a:rPr lang="en-US" altLang="zh-CN" sz="2400" dirty="0"/>
              <a:t>centos</a:t>
            </a:r>
            <a:r>
              <a:rPr lang="zh-CN" altLang="en-US" sz="2400" dirty="0"/>
              <a:t>系统</a:t>
            </a:r>
          </a:p>
          <a:p>
            <a:r>
              <a:rPr lang="zh-CN" altLang="en-US" sz="2400" dirty="0"/>
              <a:t>（</a:t>
            </a:r>
            <a:r>
              <a:rPr lang="en-US" altLang="zh-CN" sz="2400" dirty="0"/>
              <a:t>2</a:t>
            </a:r>
            <a:r>
              <a:rPr lang="zh-CN" altLang="en-US" sz="2400" dirty="0"/>
              <a:t>）、必须进行安装</a:t>
            </a:r>
            <a:r>
              <a:rPr lang="en-US" altLang="zh-CN" sz="2400" dirty="0"/>
              <a:t>GNUME</a:t>
            </a:r>
            <a:r>
              <a:rPr lang="zh-CN" altLang="en-US" sz="2400" dirty="0"/>
              <a:t>界面才行，不然只能进行黑框操作</a:t>
            </a:r>
          </a:p>
        </p:txBody>
      </p:sp>
    </p:spTree>
    <p:extLst>
      <p:ext uri="{BB962C8B-B14F-4D97-AF65-F5344CB8AC3E}">
        <p14:creationId xmlns:p14="http://schemas.microsoft.com/office/powerpoint/2010/main" val="3148593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8889379-3C3D-4891-9969-7C33C03E9388}"/>
              </a:ext>
            </a:extLst>
          </p:cNvPr>
          <p:cNvPicPr>
            <a:picLocks noChangeAspect="1"/>
          </p:cNvPicPr>
          <p:nvPr/>
        </p:nvPicPr>
        <p:blipFill>
          <a:blip r:embed="rId2"/>
          <a:stretch>
            <a:fillRect/>
          </a:stretch>
        </p:blipFill>
        <p:spPr>
          <a:xfrm>
            <a:off x="551969" y="693183"/>
            <a:ext cx="11088061" cy="5471634"/>
          </a:xfrm>
          <a:prstGeom prst="rect">
            <a:avLst/>
          </a:prstGeom>
        </p:spPr>
      </p:pic>
    </p:spTree>
    <p:extLst>
      <p:ext uri="{BB962C8B-B14F-4D97-AF65-F5344CB8AC3E}">
        <p14:creationId xmlns:p14="http://schemas.microsoft.com/office/powerpoint/2010/main" val="1332832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D6DA378-2A66-4F7D-B16E-2905C9A5FB2A}"/>
              </a:ext>
            </a:extLst>
          </p:cNvPr>
          <p:cNvPicPr>
            <a:picLocks noChangeAspect="1"/>
          </p:cNvPicPr>
          <p:nvPr/>
        </p:nvPicPr>
        <p:blipFill>
          <a:blip r:embed="rId2"/>
          <a:stretch>
            <a:fillRect/>
          </a:stretch>
        </p:blipFill>
        <p:spPr>
          <a:xfrm>
            <a:off x="-1" y="0"/>
            <a:ext cx="12120114" cy="6642340"/>
          </a:xfrm>
          <a:prstGeom prst="rect">
            <a:avLst/>
          </a:prstGeom>
        </p:spPr>
      </p:pic>
    </p:spTree>
    <p:extLst>
      <p:ext uri="{BB962C8B-B14F-4D97-AF65-F5344CB8AC3E}">
        <p14:creationId xmlns:p14="http://schemas.microsoft.com/office/powerpoint/2010/main" val="1945599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BEB1305-EDEB-443A-BE33-DF4B37FC70AB}"/>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109127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98AD433-E3D7-46C9-86BB-C9FB5BCC0B43}"/>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97305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36636FD-9726-4635-93D5-A886847768F4}"/>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3904023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8A793E-AA1D-4F3B-A932-FD206C5E742A}"/>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246155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3346F73-AD2C-454D-894B-30AE02BDC8A6}"/>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346737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978A4F4-7AAE-4A81-83EB-58BBA8F443D6}"/>
              </a:ext>
            </a:extLst>
          </p:cNvPr>
          <p:cNvPicPr>
            <a:picLocks noChangeAspect="1"/>
          </p:cNvPicPr>
          <p:nvPr/>
        </p:nvPicPr>
        <p:blipFill>
          <a:blip r:embed="rId2"/>
          <a:stretch>
            <a:fillRect/>
          </a:stretch>
        </p:blipFill>
        <p:spPr>
          <a:xfrm>
            <a:off x="0" y="152140"/>
            <a:ext cx="12192000" cy="6553720"/>
          </a:xfrm>
          <a:prstGeom prst="rect">
            <a:avLst/>
          </a:prstGeom>
        </p:spPr>
      </p:pic>
    </p:spTree>
    <p:extLst>
      <p:ext uri="{BB962C8B-B14F-4D97-AF65-F5344CB8AC3E}">
        <p14:creationId xmlns:p14="http://schemas.microsoft.com/office/powerpoint/2010/main" val="2483993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1CE21AC-CC34-4E68-ABC5-9D9F018C6CEB}"/>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94827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6D8CFA-3C73-4056-B440-0DC132419253}"/>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406249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C3F44FC-FE09-490E-9E36-5C831067E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0686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6DE22B-7088-4EF0-922B-F672956FD056}"/>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3080311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49D48AB-5CB6-478A-8934-0F99D68471B6}"/>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738724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220004-A984-4D62-B57B-80F442B26D01}"/>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1518921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68CC8D1-08F5-40C1-A665-17DE46CF3933}"/>
              </a:ext>
            </a:extLst>
          </p:cNvPr>
          <p:cNvPicPr>
            <a:picLocks noChangeAspect="1"/>
          </p:cNvPicPr>
          <p:nvPr/>
        </p:nvPicPr>
        <p:blipFill>
          <a:blip r:embed="rId2"/>
          <a:stretch>
            <a:fillRect/>
          </a:stretch>
        </p:blipFill>
        <p:spPr>
          <a:xfrm>
            <a:off x="1634082" y="693183"/>
            <a:ext cx="9411516" cy="5471634"/>
          </a:xfrm>
          <a:prstGeom prst="rect">
            <a:avLst/>
          </a:prstGeom>
        </p:spPr>
      </p:pic>
    </p:spTree>
    <p:extLst>
      <p:ext uri="{BB962C8B-B14F-4D97-AF65-F5344CB8AC3E}">
        <p14:creationId xmlns:p14="http://schemas.microsoft.com/office/powerpoint/2010/main" val="3521960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E287697-7A9F-45F4-8080-31D548EAF210}"/>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688216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279135-4744-46E7-86A1-21D00A5F6553}"/>
              </a:ext>
            </a:extLst>
          </p:cNvPr>
          <p:cNvSpPr>
            <a:spLocks noGrp="1"/>
          </p:cNvSpPr>
          <p:nvPr>
            <p:ph type="title"/>
          </p:nvPr>
        </p:nvSpPr>
        <p:spPr/>
        <p:txBody>
          <a:bodyPr>
            <a:normAutofit/>
          </a:bodyPr>
          <a:lstStyle/>
          <a:p>
            <a:pPr algn="ctr"/>
            <a:r>
              <a:rPr lang="en-US" altLang="zh-CN" sz="2800" b="1" dirty="0"/>
              <a:t>Linux</a:t>
            </a:r>
            <a:r>
              <a:rPr lang="zh-CN" altLang="en-US" sz="2800" b="1" dirty="0"/>
              <a:t>的</a:t>
            </a:r>
            <a:r>
              <a:rPr lang="en-US" altLang="zh-CN" sz="2800" b="1" dirty="0"/>
              <a:t>7</a:t>
            </a:r>
            <a:r>
              <a:rPr lang="zh-CN" altLang="en-US" sz="2800" b="1" dirty="0"/>
              <a:t>个运行级别</a:t>
            </a:r>
          </a:p>
        </p:txBody>
      </p:sp>
      <p:sp>
        <p:nvSpPr>
          <p:cNvPr id="3" name="内容占位符 2">
            <a:extLst>
              <a:ext uri="{FF2B5EF4-FFF2-40B4-BE49-F238E27FC236}">
                <a16:creationId xmlns:a16="http://schemas.microsoft.com/office/drawing/2014/main" id="{A2631BD7-65B8-4E77-99F5-5CB32FE880D6}"/>
              </a:ext>
            </a:extLst>
          </p:cNvPr>
          <p:cNvSpPr>
            <a:spLocks noGrp="1"/>
          </p:cNvSpPr>
          <p:nvPr>
            <p:ph idx="1"/>
          </p:nvPr>
        </p:nvSpPr>
        <p:spPr/>
        <p:txBody>
          <a:bodyPr>
            <a:normAutofit/>
          </a:bodyPr>
          <a:lstStyle/>
          <a:p>
            <a:r>
              <a:rPr lang="en-US" altLang="zh-CN" sz="1800" b="1" dirty="0"/>
              <a:t>0</a:t>
            </a:r>
            <a:r>
              <a:rPr lang="zh-CN" altLang="en-US" sz="1800" b="1" dirty="0"/>
              <a:t>、关机</a:t>
            </a:r>
            <a:endParaRPr lang="en-US" altLang="zh-CN" sz="1800" b="1" dirty="0"/>
          </a:p>
          <a:p>
            <a:r>
              <a:rPr lang="en-US" altLang="zh-CN" sz="1800" b="1" dirty="0"/>
              <a:t>1</a:t>
            </a:r>
            <a:r>
              <a:rPr lang="zh-CN" altLang="en-US" sz="1800" b="1" dirty="0"/>
              <a:t>、单用户</a:t>
            </a:r>
            <a:r>
              <a:rPr lang="en-US" altLang="zh-CN" sz="1800" b="1" dirty="0"/>
              <a:t>(</a:t>
            </a:r>
            <a:r>
              <a:rPr lang="zh-CN" altLang="en-US" sz="1800" b="1" dirty="0"/>
              <a:t>找回丢失的密码</a:t>
            </a:r>
            <a:r>
              <a:rPr lang="en-US" altLang="zh-CN" sz="1800" b="1" dirty="0"/>
              <a:t>)</a:t>
            </a:r>
          </a:p>
          <a:p>
            <a:r>
              <a:rPr lang="en-US" altLang="zh-CN" sz="1800" b="1" dirty="0"/>
              <a:t>2</a:t>
            </a:r>
            <a:r>
              <a:rPr lang="zh-CN" altLang="en-US" sz="1800" b="1" dirty="0"/>
              <a:t>、多用户</a:t>
            </a:r>
            <a:r>
              <a:rPr lang="en-US" altLang="zh-CN" sz="1800" b="1" dirty="0"/>
              <a:t>(</a:t>
            </a:r>
            <a:r>
              <a:rPr lang="zh-CN" altLang="en-US" sz="1800" b="1" dirty="0"/>
              <a:t>无网络服务</a:t>
            </a:r>
            <a:r>
              <a:rPr lang="en-US" altLang="zh-CN" sz="1800" b="1" dirty="0"/>
              <a:t>)</a:t>
            </a:r>
          </a:p>
          <a:p>
            <a:r>
              <a:rPr lang="en-US" altLang="zh-CN" sz="1800" b="1" dirty="0"/>
              <a:t>3</a:t>
            </a:r>
            <a:r>
              <a:rPr lang="zh-CN" altLang="en-US" sz="1800" b="1" dirty="0"/>
              <a:t>、多用户有网络</a:t>
            </a:r>
            <a:r>
              <a:rPr lang="en-US" altLang="zh-CN" sz="1800" b="1" dirty="0"/>
              <a:t>----</a:t>
            </a:r>
            <a:r>
              <a:rPr lang="zh-CN" altLang="en-US" sz="1800" b="1" dirty="0"/>
              <a:t>通常给程序员用</a:t>
            </a:r>
            <a:endParaRPr lang="en-US" altLang="zh-CN" sz="1800" b="1" dirty="0"/>
          </a:p>
          <a:p>
            <a:r>
              <a:rPr lang="en-US" altLang="zh-CN" sz="1800" b="1" dirty="0"/>
              <a:t>4</a:t>
            </a:r>
            <a:r>
              <a:rPr lang="zh-CN" altLang="en-US" sz="1800" b="1" dirty="0"/>
              <a:t>、系统未使用保留给用户</a:t>
            </a:r>
            <a:endParaRPr lang="en-US" altLang="zh-CN" sz="1800" b="1" dirty="0"/>
          </a:p>
          <a:p>
            <a:r>
              <a:rPr lang="en-US" altLang="zh-CN" sz="1800" b="1" dirty="0"/>
              <a:t>5</a:t>
            </a:r>
            <a:r>
              <a:rPr lang="zh-CN" altLang="en-US" sz="1800" b="1" dirty="0"/>
              <a:t>、图形界面</a:t>
            </a:r>
            <a:r>
              <a:rPr lang="en-US" altLang="zh-CN" sz="1800" b="1" dirty="0"/>
              <a:t>----</a:t>
            </a:r>
            <a:r>
              <a:rPr lang="zh-CN" altLang="en-US" sz="1800" b="1" dirty="0"/>
              <a:t>通常给普通用户用</a:t>
            </a:r>
            <a:endParaRPr lang="en-US" altLang="zh-CN" sz="1800" b="1" dirty="0"/>
          </a:p>
          <a:p>
            <a:r>
              <a:rPr lang="en-US" altLang="zh-CN" sz="1800" b="1" dirty="0"/>
              <a:t>6</a:t>
            </a:r>
            <a:r>
              <a:rPr lang="zh-CN" altLang="en-US" sz="1800" b="1" dirty="0"/>
              <a:t>、系统重启</a:t>
            </a:r>
            <a:endParaRPr lang="en-US" altLang="zh-CN" sz="1800" b="1" dirty="0"/>
          </a:p>
          <a:p>
            <a:r>
              <a:rPr lang="zh-CN" altLang="en-US" sz="1800" b="1" dirty="0"/>
              <a:t>系统的运行级别配置文件放在</a:t>
            </a:r>
            <a:r>
              <a:rPr lang="en-US" altLang="zh-CN" sz="1800" b="1" dirty="0"/>
              <a:t>/</a:t>
            </a:r>
            <a:r>
              <a:rPr lang="en-US" altLang="zh-CN" sz="1800" b="1" dirty="0" err="1"/>
              <a:t>etc</a:t>
            </a:r>
            <a:r>
              <a:rPr lang="en-US" altLang="zh-CN" sz="1800" b="1" dirty="0"/>
              <a:t>/</a:t>
            </a:r>
            <a:r>
              <a:rPr lang="en-US" altLang="zh-CN" sz="1800" b="1" dirty="0" err="1"/>
              <a:t>inittab</a:t>
            </a:r>
            <a:r>
              <a:rPr lang="zh-CN" altLang="en-US" sz="1800" b="1" dirty="0"/>
              <a:t>中</a:t>
            </a:r>
            <a:endParaRPr lang="en-US" altLang="zh-CN" sz="1800" b="1" dirty="0"/>
          </a:p>
          <a:p>
            <a:r>
              <a:rPr lang="zh-CN" altLang="en-US" sz="1800" b="1" dirty="0"/>
              <a:t>切换到指定的运行级别的指令 </a:t>
            </a:r>
            <a:r>
              <a:rPr lang="en-US" altLang="zh-CN" sz="1800" b="1" dirty="0" err="1"/>
              <a:t>init</a:t>
            </a:r>
            <a:r>
              <a:rPr lang="en-US" altLang="zh-CN" sz="1800" b="1" dirty="0"/>
              <a:t> [0123456]</a:t>
            </a:r>
          </a:p>
          <a:p>
            <a:r>
              <a:rPr lang="zh-CN" altLang="en-US" sz="1800" b="1" dirty="0"/>
              <a:t>进入 </a:t>
            </a:r>
            <a:r>
              <a:rPr lang="en-US" altLang="zh-CN" sz="1800" b="1" dirty="0"/>
              <a:t>vim /</a:t>
            </a:r>
            <a:r>
              <a:rPr lang="en-US" altLang="zh-CN" sz="1800" b="1" dirty="0" err="1"/>
              <a:t>etc</a:t>
            </a:r>
            <a:r>
              <a:rPr lang="en-US" altLang="zh-CN" sz="1800" b="1" dirty="0"/>
              <a:t>/</a:t>
            </a:r>
            <a:r>
              <a:rPr lang="en-US" altLang="zh-CN" sz="1800" b="1" dirty="0" err="1"/>
              <a:t>inittab</a:t>
            </a:r>
            <a:endParaRPr lang="en-US" altLang="zh-CN" sz="1800" b="1" dirty="0"/>
          </a:p>
        </p:txBody>
      </p:sp>
    </p:spTree>
    <p:extLst>
      <p:ext uri="{BB962C8B-B14F-4D97-AF65-F5344CB8AC3E}">
        <p14:creationId xmlns:p14="http://schemas.microsoft.com/office/powerpoint/2010/main" val="4031816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5CCA2-F5E2-4233-9CA5-E544A0931C0B}"/>
              </a:ext>
            </a:extLst>
          </p:cNvPr>
          <p:cNvSpPr>
            <a:spLocks noGrp="1"/>
          </p:cNvSpPr>
          <p:nvPr>
            <p:ph type="title"/>
          </p:nvPr>
        </p:nvSpPr>
        <p:spPr/>
        <p:txBody>
          <a:bodyPr>
            <a:normAutofit/>
          </a:bodyPr>
          <a:lstStyle/>
          <a:p>
            <a:pPr algn="ctr"/>
            <a:r>
              <a:rPr lang="en-US" altLang="zh-CN" sz="2800" b="1" dirty="0"/>
              <a:t>Centos7</a:t>
            </a:r>
            <a:r>
              <a:rPr lang="zh-CN" altLang="en-US" sz="2800" b="1" dirty="0"/>
              <a:t>忘记</a:t>
            </a:r>
            <a:r>
              <a:rPr lang="en-US" altLang="zh-CN" sz="2800" b="1" dirty="0"/>
              <a:t>root</a:t>
            </a:r>
            <a:r>
              <a:rPr lang="zh-CN" altLang="en-US" sz="2800" b="1" dirty="0"/>
              <a:t>密码的解决方法</a:t>
            </a:r>
          </a:p>
        </p:txBody>
      </p:sp>
      <p:sp>
        <p:nvSpPr>
          <p:cNvPr id="3" name="内容占位符 2">
            <a:extLst>
              <a:ext uri="{FF2B5EF4-FFF2-40B4-BE49-F238E27FC236}">
                <a16:creationId xmlns:a16="http://schemas.microsoft.com/office/drawing/2014/main" id="{FA4CBD8B-EE5F-4D7A-ADBC-A2B5F10A9C5A}"/>
              </a:ext>
            </a:extLst>
          </p:cNvPr>
          <p:cNvSpPr>
            <a:spLocks noGrp="1"/>
          </p:cNvSpPr>
          <p:nvPr>
            <p:ph idx="1"/>
          </p:nvPr>
        </p:nvSpPr>
        <p:spPr/>
        <p:txBody>
          <a:bodyPr>
            <a:normAutofit/>
          </a:bodyPr>
          <a:lstStyle/>
          <a:p>
            <a:r>
              <a:rPr lang="en-US" altLang="zh-CN" sz="1800" b="1" dirty="0"/>
              <a:t>1</a:t>
            </a:r>
            <a:r>
              <a:rPr lang="zh-CN" altLang="en-US" sz="1800" b="1" dirty="0"/>
              <a:t>、首先，打开</a:t>
            </a:r>
            <a:r>
              <a:rPr lang="en-US" altLang="zh-CN" sz="1800" b="1" dirty="0"/>
              <a:t>centos7</a:t>
            </a:r>
            <a:r>
              <a:rPr lang="zh-CN" altLang="en-US" sz="1800" b="1" dirty="0"/>
              <a:t>，在选择进入系统的界面按“</a:t>
            </a:r>
            <a:r>
              <a:rPr lang="en-US" altLang="zh-CN" sz="1800" b="1" dirty="0"/>
              <a:t>e”</a:t>
            </a:r>
            <a:r>
              <a:rPr lang="zh-CN" altLang="en-US" sz="1800" b="1" dirty="0"/>
              <a:t>进入编辑页面。</a:t>
            </a:r>
            <a:endParaRPr lang="en-US" altLang="zh-CN" sz="1800" b="1" dirty="0"/>
          </a:p>
          <a:p>
            <a:r>
              <a:rPr lang="en-US" altLang="zh-CN" sz="1800" b="1" dirty="0"/>
              <a:t>2</a:t>
            </a:r>
            <a:r>
              <a:rPr lang="zh-CN" altLang="en-US" sz="1800" b="1" dirty="0"/>
              <a:t>、然后按向下键，找到以“</a:t>
            </a:r>
            <a:r>
              <a:rPr lang="en-US" altLang="zh-CN" sz="1800" b="1" dirty="0"/>
              <a:t>Linux16”</a:t>
            </a:r>
            <a:r>
              <a:rPr lang="zh-CN" altLang="en-US" sz="1800" b="1" dirty="0"/>
              <a:t>开头的行，在该行的最后面输入“</a:t>
            </a:r>
            <a:r>
              <a:rPr lang="en-US" altLang="zh-CN" sz="1800" b="1" dirty="0" err="1"/>
              <a:t>init</a:t>
            </a:r>
            <a:r>
              <a:rPr lang="en-US" altLang="zh-CN" sz="1800" b="1" dirty="0"/>
              <a:t>=/bin/</a:t>
            </a:r>
            <a:r>
              <a:rPr lang="en-US" altLang="zh-CN" sz="1800" b="1" dirty="0" err="1"/>
              <a:t>sh</a:t>
            </a:r>
            <a:r>
              <a:rPr lang="en-US" altLang="zh-CN" sz="1800" b="1" dirty="0"/>
              <a:t>”</a:t>
            </a:r>
          </a:p>
          <a:p>
            <a:r>
              <a:rPr lang="en-US" altLang="zh-CN" sz="1800" b="1" dirty="0"/>
              <a:t>3</a:t>
            </a:r>
            <a:r>
              <a:rPr lang="zh-CN" altLang="en-US" sz="1800" b="1" dirty="0"/>
              <a:t>、接下来按“</a:t>
            </a:r>
            <a:r>
              <a:rPr lang="en-US" altLang="zh-CN" sz="1800" b="1" dirty="0" err="1"/>
              <a:t>ctrl+X</a:t>
            </a:r>
            <a:r>
              <a:rPr lang="en-US" altLang="zh-CN" sz="1800" b="1" dirty="0"/>
              <a:t>”</a:t>
            </a:r>
            <a:r>
              <a:rPr lang="zh-CN" altLang="en-US" sz="1800" b="1" dirty="0"/>
              <a:t>组合键进入单用户模式</a:t>
            </a:r>
            <a:endParaRPr lang="en-US" altLang="zh-CN" sz="1800" b="1" dirty="0"/>
          </a:p>
          <a:p>
            <a:r>
              <a:rPr lang="en-US" altLang="zh-CN" sz="1800" b="1" dirty="0"/>
              <a:t>4</a:t>
            </a:r>
            <a:r>
              <a:rPr lang="zh-CN" altLang="en-US" sz="1800" b="1" dirty="0"/>
              <a:t>、然后输入“</a:t>
            </a:r>
            <a:r>
              <a:rPr lang="en-US" altLang="zh-CN" sz="1800" b="1" dirty="0"/>
              <a:t>ls”</a:t>
            </a:r>
            <a:r>
              <a:rPr lang="zh-CN" altLang="en-US" sz="1800" b="1" dirty="0"/>
              <a:t>查询当前位置（也可以省略），回车</a:t>
            </a:r>
            <a:endParaRPr lang="en-US" altLang="zh-CN" sz="1800" b="1" dirty="0"/>
          </a:p>
          <a:p>
            <a:r>
              <a:rPr lang="en-US" altLang="zh-CN" sz="1800" b="1" dirty="0"/>
              <a:t>5</a:t>
            </a:r>
            <a:r>
              <a:rPr lang="zh-CN" altLang="en-US" sz="1800" b="1" dirty="0"/>
              <a:t>、接下来再输入“</a:t>
            </a:r>
            <a:r>
              <a:rPr lang="en-US" altLang="zh-CN" sz="1800" b="1" dirty="0"/>
              <a:t>mount -o </a:t>
            </a:r>
            <a:r>
              <a:rPr lang="en-US" altLang="zh-CN" sz="1800" b="1" dirty="0" err="1"/>
              <a:t>remount,rw</a:t>
            </a:r>
            <a:r>
              <a:rPr lang="en-US" altLang="zh-CN" sz="1800" b="1" dirty="0"/>
              <a:t> /”(</a:t>
            </a:r>
            <a:r>
              <a:rPr lang="zh-CN" altLang="en-US" sz="1800" b="1" dirty="0"/>
              <a:t>注意</a:t>
            </a:r>
            <a:r>
              <a:rPr lang="en-US" altLang="zh-CN" sz="1800" b="1" dirty="0"/>
              <a:t>mount</a:t>
            </a:r>
            <a:r>
              <a:rPr lang="zh-CN" altLang="en-US" sz="1800" b="1" dirty="0"/>
              <a:t>与－</a:t>
            </a:r>
            <a:r>
              <a:rPr lang="en-US" altLang="zh-CN" sz="1800" b="1" dirty="0"/>
              <a:t>o</a:t>
            </a:r>
            <a:r>
              <a:rPr lang="zh-CN" altLang="en-US" sz="1800" b="1" dirty="0"/>
              <a:t>之间和</a:t>
            </a:r>
            <a:r>
              <a:rPr lang="en-US" altLang="zh-CN" sz="1800" b="1" dirty="0" err="1"/>
              <a:t>rw</a:t>
            </a:r>
            <a:r>
              <a:rPr lang="zh-CN" altLang="en-US" sz="1800" b="1" dirty="0"/>
              <a:t>与</a:t>
            </a:r>
            <a:r>
              <a:rPr lang="en-US" altLang="zh-CN" sz="1800" b="1" dirty="0"/>
              <a:t>/</a:t>
            </a:r>
            <a:r>
              <a:rPr lang="zh-CN" altLang="en-US" sz="1800" b="1" dirty="0"/>
              <a:t>之间的有空格</a:t>
            </a:r>
            <a:r>
              <a:rPr lang="en-US" altLang="zh-CN" sz="1800" b="1" dirty="0"/>
              <a:t>)</a:t>
            </a:r>
          </a:p>
          <a:p>
            <a:br>
              <a:rPr lang="zh-CN" altLang="en-US" sz="1800" b="1" dirty="0"/>
            </a:br>
            <a:r>
              <a:rPr lang="en-US" altLang="zh-CN" sz="1800" b="1" dirty="0"/>
              <a:t>6</a:t>
            </a:r>
            <a:r>
              <a:rPr lang="zh-CN" altLang="en-US" sz="1800" b="1" dirty="0"/>
              <a:t>、然后再输入“</a:t>
            </a:r>
            <a:r>
              <a:rPr lang="en-US" altLang="zh-CN" sz="1800" b="1" dirty="0"/>
              <a:t>passwd”</a:t>
            </a:r>
            <a:r>
              <a:rPr lang="zh-CN" altLang="en-US" sz="1800" b="1" dirty="0"/>
              <a:t>回车</a:t>
            </a:r>
            <a:endParaRPr lang="en-US" altLang="zh-CN" sz="1800" b="1" dirty="0"/>
          </a:p>
          <a:p>
            <a:r>
              <a:rPr lang="en-US" altLang="zh-CN" sz="1800" b="1" dirty="0"/>
              <a:t>7</a:t>
            </a:r>
            <a:r>
              <a:rPr lang="zh-CN" altLang="en-US" sz="1800" b="1" dirty="0"/>
              <a:t>、接下来再输入</a:t>
            </a:r>
            <a:r>
              <a:rPr lang="en-US" altLang="zh-CN" sz="1800" b="1" dirty="0"/>
              <a:t>touch /.</a:t>
            </a:r>
            <a:r>
              <a:rPr lang="en-US" altLang="zh-CN" sz="1800" b="1" dirty="0" err="1"/>
              <a:t>autorelabel</a:t>
            </a:r>
            <a:r>
              <a:rPr lang="en-US" altLang="zh-CN" sz="1800" b="1" dirty="0"/>
              <a:t>,</a:t>
            </a:r>
            <a:r>
              <a:rPr lang="zh-CN" altLang="en-US" sz="1800" b="1" dirty="0"/>
              <a:t>回车</a:t>
            </a:r>
            <a:endParaRPr lang="en-US" altLang="zh-CN" sz="1800" b="1" dirty="0"/>
          </a:p>
          <a:p>
            <a:r>
              <a:rPr lang="en-US" altLang="zh-CN" sz="1800" b="1" dirty="0"/>
              <a:t>8</a:t>
            </a:r>
            <a:r>
              <a:rPr lang="zh-CN" altLang="en-US" sz="1800" b="1" dirty="0"/>
              <a:t>、输入</a:t>
            </a:r>
            <a:r>
              <a:rPr lang="en-US" altLang="zh-CN" sz="1800" b="1" dirty="0"/>
              <a:t>exec /</a:t>
            </a:r>
            <a:r>
              <a:rPr lang="en-US" altLang="zh-CN" sz="1800" b="1" dirty="0" err="1"/>
              <a:t>sbin</a:t>
            </a:r>
            <a:r>
              <a:rPr lang="en-US" altLang="zh-CN" sz="1800" b="1" dirty="0"/>
              <a:t>/</a:t>
            </a:r>
            <a:r>
              <a:rPr lang="en-US" altLang="zh-CN" sz="1800" b="1" dirty="0" err="1"/>
              <a:t>init</a:t>
            </a:r>
            <a:r>
              <a:rPr lang="en-US" altLang="zh-CN" sz="1800" b="1" dirty="0"/>
              <a:t>,</a:t>
            </a:r>
            <a:r>
              <a:rPr lang="zh-CN" altLang="en-US" sz="1800" b="1" dirty="0"/>
              <a:t>回车</a:t>
            </a:r>
          </a:p>
        </p:txBody>
      </p:sp>
    </p:spTree>
    <p:extLst>
      <p:ext uri="{BB962C8B-B14F-4D97-AF65-F5344CB8AC3E}">
        <p14:creationId xmlns:p14="http://schemas.microsoft.com/office/powerpoint/2010/main" val="1425723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F927071-2BA6-4B33-B69B-13155206B378}"/>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3364648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6248C2-C78C-4CD9-8A58-C55763D16926}"/>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3999306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DF1E3DA-0956-4155-8175-9C2A97304697}"/>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160398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E05C3-3D29-4FA7-A2CC-6C052BC6A1BF}"/>
              </a:ext>
            </a:extLst>
          </p:cNvPr>
          <p:cNvSpPr>
            <a:spLocks noGrp="1"/>
          </p:cNvSpPr>
          <p:nvPr>
            <p:ph type="ctrTitle"/>
          </p:nvPr>
        </p:nvSpPr>
        <p:spPr>
          <a:xfrm>
            <a:off x="1524000" y="320041"/>
            <a:ext cx="9144000" cy="722375"/>
          </a:xfrm>
        </p:spPr>
        <p:txBody>
          <a:bodyPr>
            <a:normAutofit/>
          </a:bodyPr>
          <a:lstStyle/>
          <a:p>
            <a:r>
              <a:rPr lang="en-US" altLang="zh-CN" sz="3600" dirty="0"/>
              <a:t>Centos</a:t>
            </a:r>
            <a:r>
              <a:rPr lang="zh-CN" altLang="en-US" sz="3600" dirty="0"/>
              <a:t>的安装</a:t>
            </a:r>
            <a:r>
              <a:rPr lang="en-US" altLang="zh-CN" sz="3600" dirty="0"/>
              <a:t>—</a:t>
            </a:r>
            <a:r>
              <a:rPr lang="zh-CN" altLang="en-US" sz="3600" dirty="0"/>
              <a:t>三种网络配置</a:t>
            </a:r>
          </a:p>
        </p:txBody>
      </p:sp>
      <p:sp>
        <p:nvSpPr>
          <p:cNvPr id="3" name="副标题 2">
            <a:extLst>
              <a:ext uri="{FF2B5EF4-FFF2-40B4-BE49-F238E27FC236}">
                <a16:creationId xmlns:a16="http://schemas.microsoft.com/office/drawing/2014/main" id="{907EC044-4CFB-4C10-A318-66FF5BF62CE3}"/>
              </a:ext>
            </a:extLst>
          </p:cNvPr>
          <p:cNvSpPr>
            <a:spLocks noGrp="1"/>
          </p:cNvSpPr>
          <p:nvPr>
            <p:ph type="subTitle" idx="1"/>
          </p:nvPr>
        </p:nvSpPr>
        <p:spPr>
          <a:xfrm>
            <a:off x="1426464" y="1179576"/>
            <a:ext cx="9241536" cy="4517136"/>
          </a:xfrm>
        </p:spPr>
        <p:txBody>
          <a:bodyPr/>
          <a:lstStyle/>
          <a:p>
            <a:pPr algn="l"/>
            <a:r>
              <a:rPr lang="en-US" altLang="zh-CN" dirty="0">
                <a:latin typeface="MingLiU_HKSCS-ExtB" panose="02020500000000000000" pitchFamily="18" charset="-120"/>
                <a:ea typeface="MingLiU_HKSCS-ExtB" panose="02020500000000000000" pitchFamily="18" charset="-120"/>
              </a:rPr>
              <a:t>1</a:t>
            </a:r>
            <a:r>
              <a:rPr lang="zh-CN" altLang="en-US" dirty="0">
                <a:latin typeface="MingLiU_HKSCS-ExtB" panose="02020500000000000000" pitchFamily="18" charset="-120"/>
              </a:rPr>
              <a:t>、桥连接模式</a:t>
            </a:r>
            <a:r>
              <a:rPr lang="en-US" altLang="zh-CN" dirty="0">
                <a:latin typeface="MingLiU_HKSCS-ExtB" panose="02020500000000000000" pitchFamily="18" charset="-120"/>
                <a:ea typeface="MingLiU_HKSCS-ExtB" panose="02020500000000000000" pitchFamily="18" charset="-120"/>
              </a:rPr>
              <a:t>: </a:t>
            </a:r>
            <a:r>
              <a:rPr lang="zh-CN" altLang="en-US" dirty="0">
                <a:latin typeface="MingLiU_HKSCS-ExtB" panose="02020500000000000000" pitchFamily="18" charset="-120"/>
              </a:rPr>
              <a:t>与物理机在同一个网络段，优点：网络好些 缺点</a:t>
            </a:r>
            <a:r>
              <a:rPr lang="en-US" altLang="zh-CN" dirty="0">
                <a:latin typeface="MingLiU_HKSCS-ExtB" panose="02020500000000000000" pitchFamily="18" charset="-120"/>
                <a:ea typeface="MingLiU_HKSCS-ExtB" panose="02020500000000000000" pitchFamily="18" charset="-120"/>
              </a:rPr>
              <a:t>:  </a:t>
            </a:r>
            <a:r>
              <a:rPr lang="zh-CN" altLang="en-US" dirty="0">
                <a:latin typeface="MingLiU_HKSCS-ExtB" panose="02020500000000000000" pitchFamily="18" charset="-120"/>
              </a:rPr>
              <a:t>可能会造成</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冲突</a:t>
            </a:r>
            <a:r>
              <a:rPr lang="en-US" altLang="zh-CN" dirty="0">
                <a:latin typeface="MingLiU_HKSCS-ExtB" panose="02020500000000000000" pitchFamily="18" charset="-120"/>
                <a:ea typeface="MingLiU_HKSCS-ExtB" panose="02020500000000000000" pitchFamily="18" charset="-120"/>
              </a:rPr>
              <a:t>(</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地址不够用</a:t>
            </a:r>
            <a:r>
              <a:rPr lang="en-US" altLang="zh-CN" dirty="0">
                <a:latin typeface="MingLiU_HKSCS-ExtB" panose="02020500000000000000" pitchFamily="18" charset="-120"/>
                <a:ea typeface="MingLiU_HKSCS-ExtB" panose="02020500000000000000" pitchFamily="18" charset="-120"/>
              </a:rPr>
              <a:t>)</a:t>
            </a:r>
          </a:p>
          <a:p>
            <a:pPr algn="l"/>
            <a:r>
              <a:rPr lang="en-US" altLang="zh-CN" dirty="0">
                <a:latin typeface="MingLiU_HKSCS-ExtB" panose="02020500000000000000" pitchFamily="18" charset="-120"/>
                <a:ea typeface="MingLiU_HKSCS-ExtB" panose="02020500000000000000" pitchFamily="18" charset="-120"/>
              </a:rPr>
              <a:t>2</a:t>
            </a:r>
            <a:r>
              <a:rPr lang="zh-CN" altLang="en-US" dirty="0">
                <a:latin typeface="MingLiU_HKSCS-ExtB" panose="02020500000000000000" pitchFamily="18" charset="-120"/>
              </a:rPr>
              <a:t>、</a:t>
            </a:r>
            <a:r>
              <a:rPr lang="en-US" altLang="zh-CN" dirty="0">
                <a:latin typeface="MingLiU_HKSCS-ExtB" panose="02020500000000000000" pitchFamily="18" charset="-120"/>
                <a:ea typeface="MingLiU_HKSCS-ExtB" panose="02020500000000000000" pitchFamily="18" charset="-120"/>
              </a:rPr>
              <a:t>NAT</a:t>
            </a:r>
            <a:r>
              <a:rPr lang="zh-CN" altLang="en-US" dirty="0">
                <a:latin typeface="MingLiU_HKSCS-ExtB" panose="02020500000000000000" pitchFamily="18" charset="-120"/>
              </a:rPr>
              <a:t>：网络地址转换方式</a:t>
            </a:r>
            <a:r>
              <a:rPr lang="en-US" altLang="zh-CN" dirty="0">
                <a:latin typeface="MingLiU_HKSCS-ExtB" panose="02020500000000000000" pitchFamily="18" charset="-120"/>
                <a:ea typeface="MingLiU_HKSCS-ExtB" panose="02020500000000000000" pitchFamily="18" charset="-120"/>
              </a:rPr>
              <a:t>:</a:t>
            </a:r>
            <a:r>
              <a:rPr lang="en-US" altLang="zh-CN" dirty="0" err="1">
                <a:latin typeface="MingLiU_HKSCS-ExtB" panose="02020500000000000000" pitchFamily="18" charset="-120"/>
                <a:ea typeface="MingLiU_HKSCS-ExtB" panose="02020500000000000000" pitchFamily="18" charset="-120"/>
              </a:rPr>
              <a:t>linux</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虚拟机</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可以访问外网</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通过主机上的</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代理出去</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推荐使用</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不占用</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也可以访问外网</a:t>
            </a:r>
            <a:r>
              <a:rPr lang="en-US" altLang="zh-CN" dirty="0">
                <a:latin typeface="MingLiU_HKSCS-ExtB" panose="02020500000000000000" pitchFamily="18" charset="-120"/>
                <a:ea typeface="MingLiU_HKSCS-ExtB" panose="02020500000000000000" pitchFamily="18" charset="-120"/>
              </a:rPr>
              <a:t>)</a:t>
            </a:r>
          </a:p>
          <a:p>
            <a:pPr algn="l"/>
            <a:r>
              <a:rPr lang="en-US" altLang="zh-CN" dirty="0">
                <a:latin typeface="MingLiU_HKSCS-ExtB" panose="02020500000000000000" pitchFamily="18" charset="-120"/>
                <a:ea typeface="MingLiU_HKSCS-ExtB" panose="02020500000000000000" pitchFamily="18" charset="-120"/>
              </a:rPr>
              <a:t>3</a:t>
            </a:r>
            <a:r>
              <a:rPr lang="zh-CN" altLang="en-US" dirty="0">
                <a:latin typeface="MingLiU_HKSCS-ExtB" panose="02020500000000000000" pitchFamily="18" charset="-120"/>
              </a:rPr>
              <a:t>、主机模式</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独立的主机，不能访问外网</a:t>
            </a:r>
            <a:endParaRPr lang="en-US" altLang="zh-CN" dirty="0">
              <a:latin typeface="MingLiU_HKSCS-ExtB" panose="02020500000000000000" pitchFamily="18" charset="-120"/>
            </a:endParaRPr>
          </a:p>
          <a:p>
            <a:pPr algn="l"/>
            <a:endParaRPr lang="zh-CN" altLang="en-US" dirty="0">
              <a:latin typeface="MingLiU_HKSCS-ExtB" panose="02020500000000000000" pitchFamily="18" charset="-120"/>
            </a:endParaRPr>
          </a:p>
        </p:txBody>
      </p:sp>
      <p:pic>
        <p:nvPicPr>
          <p:cNvPr id="4" name="图片 3">
            <a:extLst>
              <a:ext uri="{FF2B5EF4-FFF2-40B4-BE49-F238E27FC236}">
                <a16:creationId xmlns:a16="http://schemas.microsoft.com/office/drawing/2014/main" id="{E8D87AEC-AE94-4A86-ABD9-159F28F49C88}"/>
              </a:ext>
            </a:extLst>
          </p:cNvPr>
          <p:cNvPicPr>
            <a:picLocks noChangeAspect="1"/>
          </p:cNvPicPr>
          <p:nvPr/>
        </p:nvPicPr>
        <p:blipFill>
          <a:blip r:embed="rId2"/>
          <a:stretch>
            <a:fillRect/>
          </a:stretch>
        </p:blipFill>
        <p:spPr>
          <a:xfrm>
            <a:off x="2163960" y="3099816"/>
            <a:ext cx="8077319" cy="2432304"/>
          </a:xfrm>
          <a:prstGeom prst="rect">
            <a:avLst/>
          </a:prstGeom>
        </p:spPr>
      </p:pic>
    </p:spTree>
    <p:extLst>
      <p:ext uri="{BB962C8B-B14F-4D97-AF65-F5344CB8AC3E}">
        <p14:creationId xmlns:p14="http://schemas.microsoft.com/office/powerpoint/2010/main" val="1940966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ACF46-0E74-40C1-A517-9519C8C4D149}"/>
              </a:ext>
            </a:extLst>
          </p:cNvPr>
          <p:cNvSpPr>
            <a:spLocks noGrp="1"/>
          </p:cNvSpPr>
          <p:nvPr>
            <p:ph type="title"/>
          </p:nvPr>
        </p:nvSpPr>
        <p:spPr/>
        <p:txBody>
          <a:bodyPr/>
          <a:lstStyle/>
          <a:p>
            <a:pPr algn="ctr"/>
            <a:r>
              <a:rPr lang="zh-CN" altLang="en-US" dirty="0"/>
              <a:t>压缩与解压缩</a:t>
            </a:r>
          </a:p>
        </p:txBody>
      </p:sp>
      <p:sp>
        <p:nvSpPr>
          <p:cNvPr id="3" name="内容占位符 2">
            <a:extLst>
              <a:ext uri="{FF2B5EF4-FFF2-40B4-BE49-F238E27FC236}">
                <a16:creationId xmlns:a16="http://schemas.microsoft.com/office/drawing/2014/main" id="{348111EB-EF5A-44CF-8120-E1183E19B923}"/>
              </a:ext>
            </a:extLst>
          </p:cNvPr>
          <p:cNvSpPr>
            <a:spLocks noGrp="1"/>
          </p:cNvSpPr>
          <p:nvPr>
            <p:ph idx="1"/>
          </p:nvPr>
        </p:nvSpPr>
        <p:spPr/>
        <p:txBody>
          <a:bodyPr/>
          <a:lstStyle/>
          <a:p>
            <a:r>
              <a:rPr lang="en-US" altLang="zh-CN" dirty="0"/>
              <a:t>1</a:t>
            </a:r>
            <a:r>
              <a:rPr lang="zh-CN" altLang="en-US" dirty="0"/>
              <a:t>、</a:t>
            </a:r>
            <a:r>
              <a:rPr lang="en-US" altLang="zh-CN" dirty="0" err="1"/>
              <a:t>gzip</a:t>
            </a:r>
            <a:r>
              <a:rPr lang="en-US" altLang="zh-CN" dirty="0"/>
              <a:t> </a:t>
            </a:r>
            <a:r>
              <a:rPr lang="zh-CN" altLang="en-US" dirty="0"/>
              <a:t>压缩文件</a:t>
            </a:r>
            <a:r>
              <a:rPr lang="en-US" altLang="zh-CN" dirty="0"/>
              <a:t>(</a:t>
            </a:r>
            <a:r>
              <a:rPr lang="zh-CN" altLang="en-US" dirty="0"/>
              <a:t>不会保留原来的文件</a:t>
            </a:r>
            <a:r>
              <a:rPr lang="en-US" altLang="zh-CN" dirty="0"/>
              <a:t>,</a:t>
            </a:r>
            <a:r>
              <a:rPr lang="zh-CN" altLang="en-US" dirty="0"/>
              <a:t>还可以压缩多个文件</a:t>
            </a:r>
            <a:r>
              <a:rPr lang="en-US" altLang="zh-CN" dirty="0"/>
              <a:t>)</a:t>
            </a:r>
          </a:p>
          <a:p>
            <a:r>
              <a:rPr lang="en-US" altLang="zh-CN" dirty="0"/>
              <a:t>2</a:t>
            </a:r>
            <a:r>
              <a:rPr lang="zh-CN" altLang="en-US" dirty="0"/>
              <a:t>、</a:t>
            </a:r>
            <a:r>
              <a:rPr lang="en-US" altLang="zh-CN" dirty="0" err="1"/>
              <a:t>gunzip</a:t>
            </a:r>
            <a:r>
              <a:rPr lang="en-US" altLang="zh-CN" dirty="0"/>
              <a:t> </a:t>
            </a:r>
            <a:r>
              <a:rPr lang="zh-CN" altLang="en-US" dirty="0"/>
              <a:t>解压缩文件</a:t>
            </a:r>
            <a:endParaRPr lang="en-US" altLang="zh-CN" dirty="0"/>
          </a:p>
          <a:p>
            <a:endParaRPr lang="en-US" altLang="zh-CN" dirty="0"/>
          </a:p>
          <a:p>
            <a:endParaRPr lang="en-US" altLang="zh-CN" dirty="0"/>
          </a:p>
          <a:p>
            <a:r>
              <a:rPr lang="en-US" altLang="zh-CN" dirty="0"/>
              <a:t>3</a:t>
            </a:r>
            <a:r>
              <a:rPr lang="zh-CN" altLang="en-US" dirty="0"/>
              <a:t>、</a:t>
            </a:r>
            <a:r>
              <a:rPr lang="en-US" altLang="zh-CN" dirty="0"/>
              <a:t>zip/unzip(</a:t>
            </a:r>
            <a:r>
              <a:rPr lang="zh-CN" altLang="en-US" dirty="0"/>
              <a:t>会保留原来的文件，可以对文件夹和文件进行压缩</a:t>
            </a:r>
            <a:r>
              <a:rPr lang="en-US" altLang="zh-CN" dirty="0"/>
              <a:t>)</a:t>
            </a:r>
            <a:endParaRPr lang="zh-CN" altLang="en-US" dirty="0"/>
          </a:p>
        </p:txBody>
      </p:sp>
      <p:pic>
        <p:nvPicPr>
          <p:cNvPr id="4" name="图片 3">
            <a:extLst>
              <a:ext uri="{FF2B5EF4-FFF2-40B4-BE49-F238E27FC236}">
                <a16:creationId xmlns:a16="http://schemas.microsoft.com/office/drawing/2014/main" id="{2F2F9E1B-13FB-4851-BCA1-D7CE2BFEB24A}"/>
              </a:ext>
            </a:extLst>
          </p:cNvPr>
          <p:cNvPicPr>
            <a:picLocks noChangeAspect="1"/>
          </p:cNvPicPr>
          <p:nvPr/>
        </p:nvPicPr>
        <p:blipFill>
          <a:blip r:embed="rId2"/>
          <a:stretch>
            <a:fillRect/>
          </a:stretch>
        </p:blipFill>
        <p:spPr>
          <a:xfrm>
            <a:off x="1207951" y="2719215"/>
            <a:ext cx="4099915" cy="1074513"/>
          </a:xfrm>
          <a:prstGeom prst="rect">
            <a:avLst/>
          </a:prstGeom>
        </p:spPr>
      </p:pic>
      <p:pic>
        <p:nvPicPr>
          <p:cNvPr id="6" name="图片 5">
            <a:extLst>
              <a:ext uri="{FF2B5EF4-FFF2-40B4-BE49-F238E27FC236}">
                <a16:creationId xmlns:a16="http://schemas.microsoft.com/office/drawing/2014/main" id="{DACE2E9E-E443-4882-8535-0CAF92BA8F94}"/>
              </a:ext>
            </a:extLst>
          </p:cNvPr>
          <p:cNvPicPr>
            <a:picLocks noChangeAspect="1"/>
          </p:cNvPicPr>
          <p:nvPr/>
        </p:nvPicPr>
        <p:blipFill>
          <a:blip r:embed="rId3"/>
          <a:stretch>
            <a:fillRect/>
          </a:stretch>
        </p:blipFill>
        <p:spPr>
          <a:xfrm>
            <a:off x="1207951" y="4454825"/>
            <a:ext cx="4694327" cy="1623201"/>
          </a:xfrm>
          <a:prstGeom prst="rect">
            <a:avLst/>
          </a:prstGeom>
        </p:spPr>
      </p:pic>
    </p:spTree>
    <p:extLst>
      <p:ext uri="{BB962C8B-B14F-4D97-AF65-F5344CB8AC3E}">
        <p14:creationId xmlns:p14="http://schemas.microsoft.com/office/powerpoint/2010/main" val="3873904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47025F-D545-4B83-9953-1CC88EB4FE56}"/>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4033942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E0825-0FD3-47DA-B21B-5E5BF4888701}"/>
              </a:ext>
            </a:extLst>
          </p:cNvPr>
          <p:cNvSpPr>
            <a:spLocks noGrp="1"/>
          </p:cNvSpPr>
          <p:nvPr>
            <p:ph type="title"/>
          </p:nvPr>
        </p:nvSpPr>
        <p:spPr/>
        <p:txBody>
          <a:bodyPr/>
          <a:lstStyle/>
          <a:p>
            <a:pPr algn="ctr"/>
            <a:r>
              <a:rPr lang="zh-CN" altLang="en-US" dirty="0"/>
              <a:t>压缩与解压缩</a:t>
            </a:r>
          </a:p>
        </p:txBody>
      </p:sp>
      <p:sp>
        <p:nvSpPr>
          <p:cNvPr id="3" name="内容占位符 2">
            <a:extLst>
              <a:ext uri="{FF2B5EF4-FFF2-40B4-BE49-F238E27FC236}">
                <a16:creationId xmlns:a16="http://schemas.microsoft.com/office/drawing/2014/main" id="{194D59E7-DFC5-414E-AC82-A59793191B8A}"/>
              </a:ext>
            </a:extLst>
          </p:cNvPr>
          <p:cNvSpPr>
            <a:spLocks noGrp="1"/>
          </p:cNvSpPr>
          <p:nvPr>
            <p:ph idx="1"/>
          </p:nvPr>
        </p:nvSpPr>
        <p:spPr/>
        <p:txBody>
          <a:bodyPr/>
          <a:lstStyle/>
          <a:p>
            <a:r>
              <a:rPr lang="en-US" altLang="zh-CN" dirty="0"/>
              <a:t>4</a:t>
            </a:r>
            <a:r>
              <a:rPr lang="zh-CN" altLang="en-US" dirty="0"/>
              <a:t>、</a:t>
            </a:r>
            <a:r>
              <a:rPr lang="en-US" altLang="zh-CN" dirty="0"/>
              <a:t>tar</a:t>
            </a:r>
            <a:r>
              <a:rPr lang="zh-CN" altLang="en-US" dirty="0"/>
              <a:t>打包文件</a:t>
            </a:r>
            <a:endParaRPr lang="en-US" altLang="zh-CN" dirty="0"/>
          </a:p>
          <a:p>
            <a:r>
              <a:rPr lang="zh-CN" altLang="en-US" dirty="0"/>
              <a:t>参数</a:t>
            </a:r>
            <a:endParaRPr lang="en-US" altLang="zh-CN" dirty="0"/>
          </a:p>
          <a:p>
            <a:r>
              <a:rPr lang="en-US" altLang="zh-CN" dirty="0"/>
              <a:t>-c  </a:t>
            </a:r>
            <a:r>
              <a:rPr lang="zh-CN" altLang="en-US" dirty="0"/>
              <a:t>产生</a:t>
            </a:r>
            <a:r>
              <a:rPr lang="en-US" altLang="zh-CN" dirty="0"/>
              <a:t>tar</a:t>
            </a:r>
            <a:r>
              <a:rPr lang="zh-CN" altLang="en-US" dirty="0"/>
              <a:t>打包文件</a:t>
            </a:r>
            <a:endParaRPr lang="en-US" altLang="zh-CN" dirty="0"/>
          </a:p>
          <a:p>
            <a:r>
              <a:rPr lang="en-US" altLang="zh-CN" dirty="0"/>
              <a:t>-v  </a:t>
            </a:r>
            <a:r>
              <a:rPr lang="zh-CN" altLang="en-US" dirty="0"/>
              <a:t>显示压缩或者解压的详细信息</a:t>
            </a:r>
            <a:endParaRPr lang="en-US" altLang="zh-CN" dirty="0"/>
          </a:p>
          <a:p>
            <a:r>
              <a:rPr lang="en-US" altLang="zh-CN" dirty="0"/>
              <a:t>-f</a:t>
            </a:r>
            <a:r>
              <a:rPr lang="zh-CN" altLang="en-US" dirty="0"/>
              <a:t> 指定压缩后的文件名</a:t>
            </a:r>
            <a:endParaRPr lang="en-US" altLang="zh-CN" dirty="0"/>
          </a:p>
          <a:p>
            <a:r>
              <a:rPr lang="en-US" altLang="zh-CN" dirty="0"/>
              <a:t>-z</a:t>
            </a:r>
            <a:r>
              <a:rPr lang="zh-CN" altLang="en-US" dirty="0"/>
              <a:t> 打包同时压缩</a:t>
            </a:r>
            <a:endParaRPr lang="en-US" altLang="zh-CN" dirty="0"/>
          </a:p>
          <a:p>
            <a:r>
              <a:rPr lang="en-US" altLang="zh-CN" dirty="0"/>
              <a:t>-x </a:t>
            </a:r>
            <a:r>
              <a:rPr lang="zh-CN" altLang="en-US" dirty="0"/>
              <a:t>解压</a:t>
            </a:r>
            <a:r>
              <a:rPr lang="en-US" altLang="zh-CN" dirty="0"/>
              <a:t>tar</a:t>
            </a:r>
            <a:r>
              <a:rPr lang="zh-CN" altLang="en-US" dirty="0"/>
              <a:t>文件</a:t>
            </a:r>
            <a:endParaRPr lang="en-US" altLang="zh-CN" dirty="0"/>
          </a:p>
          <a:p>
            <a:r>
              <a:rPr lang="zh-CN" altLang="en-US" dirty="0"/>
              <a:t>这样的话就有两种组合 </a:t>
            </a:r>
            <a:r>
              <a:rPr lang="en-US" altLang="zh-CN" dirty="0"/>
              <a:t>–</a:t>
            </a:r>
            <a:r>
              <a:rPr lang="en-US" altLang="zh-CN" dirty="0" err="1"/>
              <a:t>zcvf</a:t>
            </a:r>
            <a:r>
              <a:rPr lang="en-US" altLang="zh-CN" dirty="0"/>
              <a:t> </a:t>
            </a:r>
            <a:r>
              <a:rPr lang="zh-CN" altLang="en-US" dirty="0"/>
              <a:t>压缩  </a:t>
            </a:r>
            <a:r>
              <a:rPr lang="en-US" altLang="zh-CN" dirty="0"/>
              <a:t>-</a:t>
            </a:r>
            <a:r>
              <a:rPr lang="en-US" altLang="zh-CN" dirty="0" err="1"/>
              <a:t>zxvf</a:t>
            </a:r>
            <a:r>
              <a:rPr lang="en-US" altLang="zh-CN" dirty="0"/>
              <a:t> </a:t>
            </a:r>
            <a:r>
              <a:rPr lang="zh-CN" altLang="en-US" dirty="0"/>
              <a:t>解压</a:t>
            </a:r>
          </a:p>
        </p:txBody>
      </p:sp>
    </p:spTree>
    <p:extLst>
      <p:ext uri="{BB962C8B-B14F-4D97-AF65-F5344CB8AC3E}">
        <p14:creationId xmlns:p14="http://schemas.microsoft.com/office/powerpoint/2010/main" val="1183040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0AD98CF-CF60-40FE-AAB7-9E7CED8B7DA8}"/>
              </a:ext>
            </a:extLst>
          </p:cNvPr>
          <p:cNvPicPr>
            <a:picLocks noChangeAspect="1"/>
          </p:cNvPicPr>
          <p:nvPr/>
        </p:nvPicPr>
        <p:blipFill>
          <a:blip r:embed="rId2"/>
          <a:stretch>
            <a:fillRect/>
          </a:stretch>
        </p:blipFill>
        <p:spPr>
          <a:xfrm>
            <a:off x="-21689" y="0"/>
            <a:ext cx="12110595" cy="6763871"/>
          </a:xfrm>
          <a:prstGeom prst="rect">
            <a:avLst/>
          </a:prstGeom>
        </p:spPr>
      </p:pic>
    </p:spTree>
    <p:extLst>
      <p:ext uri="{BB962C8B-B14F-4D97-AF65-F5344CB8AC3E}">
        <p14:creationId xmlns:p14="http://schemas.microsoft.com/office/powerpoint/2010/main" val="2483498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C06EE-8310-4064-B6B6-84160839011C}"/>
              </a:ext>
            </a:extLst>
          </p:cNvPr>
          <p:cNvSpPr>
            <a:spLocks noGrp="1"/>
          </p:cNvSpPr>
          <p:nvPr>
            <p:ph type="title"/>
          </p:nvPr>
        </p:nvSpPr>
        <p:spPr>
          <a:xfrm>
            <a:off x="838200" y="365125"/>
            <a:ext cx="10515600" cy="549275"/>
          </a:xfrm>
        </p:spPr>
        <p:txBody>
          <a:bodyPr>
            <a:normAutofit/>
          </a:bodyPr>
          <a:lstStyle/>
          <a:p>
            <a:pPr algn="ctr"/>
            <a:r>
              <a:rPr lang="zh-CN" altLang="en-US" sz="2000" dirty="0">
                <a:latin typeface="华文楷体" panose="02010600040101010101" pitchFamily="2" charset="-122"/>
                <a:ea typeface="华文楷体" panose="02010600040101010101" pitchFamily="2" charset="-122"/>
              </a:rPr>
              <a:t>组管理与权限管理</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难点与重点</a:t>
            </a:r>
            <a:r>
              <a:rPr lang="en-US" altLang="zh-CN" sz="2000" dirty="0">
                <a:latin typeface="华文楷体" panose="02010600040101010101" pitchFamily="2" charset="-122"/>
                <a:ea typeface="华文楷体" panose="02010600040101010101" pitchFamily="2" charset="-122"/>
              </a:rPr>
              <a:t>)</a:t>
            </a:r>
            <a:endParaRPr lang="zh-CN" altLang="en-US" sz="2000" dirty="0">
              <a:latin typeface="华文楷体" panose="02010600040101010101" pitchFamily="2" charset="-122"/>
              <a:ea typeface="华文楷体" panose="02010600040101010101" pitchFamily="2" charset="-122"/>
            </a:endParaRPr>
          </a:p>
        </p:txBody>
      </p:sp>
      <p:sp>
        <p:nvSpPr>
          <p:cNvPr id="3" name="内容占位符 2">
            <a:extLst>
              <a:ext uri="{FF2B5EF4-FFF2-40B4-BE49-F238E27FC236}">
                <a16:creationId xmlns:a16="http://schemas.microsoft.com/office/drawing/2014/main" id="{F48EB1E8-F4B8-427D-B24D-25B220EE6075}"/>
              </a:ext>
            </a:extLst>
          </p:cNvPr>
          <p:cNvSpPr>
            <a:spLocks noGrp="1"/>
          </p:cNvSpPr>
          <p:nvPr>
            <p:ph idx="1"/>
          </p:nvPr>
        </p:nvSpPr>
        <p:spPr>
          <a:xfrm>
            <a:off x="427173" y="1118618"/>
            <a:ext cx="11164019" cy="5374257"/>
          </a:xfrm>
        </p:spPr>
        <p:txBody>
          <a:bodyPr>
            <a:noAutofit/>
          </a:bodyPr>
          <a:lstStyle/>
          <a:p>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、在</a:t>
            </a:r>
            <a:r>
              <a:rPr lang="en-US" altLang="zh-CN" sz="1600" dirty="0">
                <a:latin typeface="华文楷体" panose="02010600040101010101" pitchFamily="2" charset="-122"/>
                <a:ea typeface="华文楷体" panose="02010600040101010101" pitchFamily="2" charset="-122"/>
              </a:rPr>
              <a:t>Linux</a:t>
            </a:r>
            <a:r>
              <a:rPr lang="zh-CN" altLang="en-US" sz="1600" dirty="0">
                <a:latin typeface="华文楷体" panose="02010600040101010101" pitchFamily="2" charset="-122"/>
                <a:ea typeface="华文楷体" panose="02010600040101010101" pitchFamily="2" charset="-122"/>
              </a:rPr>
              <a:t>中的每个用户必须属于一个组，不能独立于组外，在</a:t>
            </a:r>
            <a:r>
              <a:rPr lang="en-US" altLang="zh-CN" sz="1600" dirty="0" err="1">
                <a:latin typeface="华文楷体" panose="02010600040101010101" pitchFamily="2" charset="-122"/>
                <a:ea typeface="华文楷体" panose="02010600040101010101" pitchFamily="2" charset="-122"/>
              </a:rPr>
              <a:t>linux</a:t>
            </a:r>
            <a:r>
              <a:rPr lang="zh-CN" altLang="en-US" sz="1600" dirty="0">
                <a:latin typeface="华文楷体" panose="02010600040101010101" pitchFamily="2" charset="-122"/>
                <a:ea typeface="华文楷体" panose="02010600040101010101" pitchFamily="2" charset="-122"/>
              </a:rPr>
              <a:t>中的每个文件有所有者，所在组，其他组的概连</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2</a:t>
            </a:r>
            <a:r>
              <a:rPr lang="zh-CN" altLang="en-US" sz="1600" dirty="0">
                <a:latin typeface="华文楷体" panose="02010600040101010101" pitchFamily="2" charset="-122"/>
                <a:ea typeface="华文楷体" panose="02010600040101010101" pitchFamily="2" charset="-122"/>
              </a:rPr>
              <a:t>、所有者</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、所在组</a:t>
            </a:r>
            <a:endParaRPr lang="en-US" altLang="zh-CN" sz="1600" dirty="0">
              <a:latin typeface="华文楷体" panose="02010600040101010101" pitchFamily="2" charset="-122"/>
              <a:ea typeface="华文楷体" panose="02010600040101010101" pitchFamily="2" charset="-122"/>
            </a:endParaRPr>
          </a:p>
          <a:p>
            <a:r>
              <a:rPr lang="zh-CN" altLang="en-US" sz="1600" dirty="0">
                <a:latin typeface="华文楷体" panose="02010600040101010101" pitchFamily="2" charset="-122"/>
                <a:ea typeface="华文楷体" panose="02010600040101010101" pitchFamily="2" charset="-122"/>
              </a:rPr>
              <a:t>查看文件的所有这与所在组</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Ls –ahl    a=all h=human l=list</a:t>
            </a:r>
          </a:p>
          <a:p>
            <a:r>
              <a:rPr lang="zh-CN" altLang="en-US" sz="1600" dirty="0">
                <a:latin typeface="华文楷体" panose="02010600040101010101" pitchFamily="2" charset="-122"/>
                <a:ea typeface="华文楷体" panose="02010600040101010101" pitchFamily="2" charset="-122"/>
              </a:rPr>
              <a:t>修改文件所有者</a:t>
            </a:r>
            <a:r>
              <a:rPr lang="en-US" altLang="zh-CN" sz="1600" dirty="0">
                <a:latin typeface="华文楷体" panose="02010600040101010101" pitchFamily="2" charset="-122"/>
                <a:ea typeface="华文楷体" panose="02010600040101010101" pitchFamily="2" charset="-122"/>
              </a:rPr>
              <a:t>:</a:t>
            </a:r>
          </a:p>
          <a:p>
            <a:r>
              <a:rPr lang="en-US" altLang="zh-CN" sz="1600" dirty="0" err="1">
                <a:latin typeface="华文楷体" panose="02010600040101010101" pitchFamily="2" charset="-122"/>
                <a:ea typeface="华文楷体" panose="02010600040101010101" pitchFamily="2" charset="-122"/>
              </a:rPr>
              <a:t>chown</a:t>
            </a: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用户名 文件</a:t>
            </a:r>
            <a:endParaRPr lang="en-US" altLang="zh-CN" sz="1600" dirty="0">
              <a:latin typeface="华文楷体" panose="02010600040101010101" pitchFamily="2" charset="-122"/>
              <a:ea typeface="华文楷体" panose="02010600040101010101" pitchFamily="2" charset="-122"/>
            </a:endParaRPr>
          </a:p>
          <a:p>
            <a:r>
              <a:rPr lang="zh-CN" altLang="en-US" sz="1600" dirty="0">
                <a:latin typeface="华文楷体" panose="02010600040101010101" pitchFamily="2" charset="-122"/>
                <a:ea typeface="华文楷体" panose="02010600040101010101" pitchFamily="2" charset="-122"/>
              </a:rPr>
              <a:t>修改文件所在组</a:t>
            </a:r>
            <a:r>
              <a:rPr lang="en-US" altLang="zh-CN" sz="1600" dirty="0">
                <a:latin typeface="华文楷体" panose="02010600040101010101" pitchFamily="2" charset="-122"/>
                <a:ea typeface="华文楷体" panose="02010600040101010101" pitchFamily="2" charset="-122"/>
              </a:rPr>
              <a:t>:</a:t>
            </a:r>
          </a:p>
          <a:p>
            <a:r>
              <a:rPr lang="en-US" altLang="zh-CN" sz="1600" dirty="0" err="1">
                <a:latin typeface="华文楷体" panose="02010600040101010101" pitchFamily="2" charset="-122"/>
                <a:ea typeface="华文楷体" panose="02010600040101010101" pitchFamily="2" charset="-122"/>
              </a:rPr>
              <a:t>Chgrp</a:t>
            </a:r>
            <a:r>
              <a:rPr lang="en-US" altLang="zh-CN" sz="1600" dirty="0">
                <a:latin typeface="华文楷体" panose="02010600040101010101" pitchFamily="2" charset="-122"/>
                <a:ea typeface="华文楷体" panose="02010600040101010101" pitchFamily="2" charset="-122"/>
              </a:rPr>
              <a:t> police orange.txt</a:t>
            </a:r>
          </a:p>
          <a:p>
            <a:r>
              <a:rPr lang="zh-CN" altLang="en-US" sz="1600" dirty="0">
                <a:latin typeface="华文楷体" panose="02010600040101010101" pitchFamily="2" charset="-122"/>
                <a:ea typeface="华文楷体" panose="02010600040101010101" pitchFamily="2" charset="-122"/>
              </a:rPr>
              <a:t>修改用户所在组：</a:t>
            </a:r>
            <a:endParaRPr lang="en-US" altLang="zh-CN" sz="1600" dirty="0">
              <a:latin typeface="华文楷体" panose="02010600040101010101" pitchFamily="2" charset="-122"/>
              <a:ea typeface="华文楷体" panose="02010600040101010101" pitchFamily="2" charset="-122"/>
            </a:endParaRPr>
          </a:p>
          <a:p>
            <a:r>
              <a:rPr lang="en-US" altLang="zh-CN" sz="1600" dirty="0" err="1">
                <a:latin typeface="华文楷体" panose="02010600040101010101" pitchFamily="2" charset="-122"/>
                <a:ea typeface="华文楷体" panose="02010600040101010101" pitchFamily="2" charset="-122"/>
              </a:rPr>
              <a:t>Usermod</a:t>
            </a:r>
            <a:r>
              <a:rPr lang="en-US" altLang="zh-CN" sz="1600" dirty="0">
                <a:latin typeface="华文楷体" panose="02010600040101010101" pitchFamily="2" charset="-122"/>
                <a:ea typeface="华文楷体" panose="02010600040101010101" pitchFamily="2" charset="-122"/>
              </a:rPr>
              <a:t> –g </a:t>
            </a:r>
            <a:r>
              <a:rPr lang="zh-CN" altLang="en-US" sz="1600" dirty="0">
                <a:latin typeface="华文楷体" panose="02010600040101010101" pitchFamily="2" charset="-122"/>
                <a:ea typeface="华文楷体" panose="02010600040101010101" pitchFamily="2" charset="-122"/>
              </a:rPr>
              <a:t>组名 用户名</a:t>
            </a:r>
            <a:endParaRPr lang="en-US" altLang="zh-CN" sz="1600" dirty="0">
              <a:latin typeface="华文楷体" panose="02010600040101010101" pitchFamily="2" charset="-122"/>
              <a:ea typeface="华文楷体" panose="02010600040101010101" pitchFamily="2" charset="-122"/>
            </a:endParaRPr>
          </a:p>
          <a:p>
            <a:r>
              <a:rPr lang="en-US" altLang="zh-CN" sz="1600" dirty="0" err="1">
                <a:latin typeface="华文楷体" panose="02010600040101010101" pitchFamily="2" charset="-122"/>
                <a:ea typeface="华文楷体" panose="02010600040101010101" pitchFamily="2" charset="-122"/>
              </a:rPr>
              <a:t>Usermod</a:t>
            </a:r>
            <a:r>
              <a:rPr lang="en-US" altLang="zh-CN" sz="1600" dirty="0">
                <a:latin typeface="华文楷体" panose="02010600040101010101" pitchFamily="2" charset="-122"/>
                <a:ea typeface="华文楷体" panose="02010600040101010101" pitchFamily="2" charset="-122"/>
              </a:rPr>
              <a:t> –d </a:t>
            </a:r>
            <a:r>
              <a:rPr lang="zh-CN" altLang="en-US" sz="1600" dirty="0">
                <a:latin typeface="华文楷体" panose="02010600040101010101" pitchFamily="2" charset="-122"/>
                <a:ea typeface="华文楷体" panose="02010600040101010101" pitchFamily="2" charset="-122"/>
              </a:rPr>
              <a:t>目录名 用户名 改变该用户登录的初始目录</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Id </a:t>
            </a:r>
            <a:r>
              <a:rPr lang="zh-CN" altLang="en-US" sz="1600" dirty="0">
                <a:latin typeface="华文楷体" panose="02010600040101010101" pitchFamily="2" charset="-122"/>
                <a:ea typeface="华文楷体" panose="02010600040101010101" pitchFamily="2" charset="-122"/>
              </a:rPr>
              <a:t>查看用户的信息 </a:t>
            </a:r>
            <a:r>
              <a:rPr lang="en-US" altLang="zh-CN" sz="1600" dirty="0">
                <a:latin typeface="华文楷体" panose="02010600040101010101" pitchFamily="2" charset="-122"/>
                <a:ea typeface="华文楷体" panose="02010600040101010101" pitchFamily="2" charset="-122"/>
              </a:rPr>
              <a:t>id tom</a:t>
            </a:r>
          </a:p>
          <a:p>
            <a:r>
              <a:rPr lang="en-US" altLang="zh-CN" sz="1600" dirty="0">
                <a:latin typeface="华文楷体" panose="02010600040101010101" pitchFamily="2" charset="-122"/>
                <a:ea typeface="华文楷体" panose="02010600040101010101" pitchFamily="2" charset="-122"/>
              </a:rPr>
              <a:t>4</a:t>
            </a:r>
            <a:r>
              <a:rPr lang="zh-CN" altLang="en-US" sz="1600" dirty="0">
                <a:latin typeface="华文楷体" panose="02010600040101010101" pitchFamily="2" charset="-122"/>
                <a:ea typeface="华文楷体" panose="02010600040101010101" pitchFamily="2" charset="-122"/>
              </a:rPr>
              <a:t>、其他组</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5</a:t>
            </a:r>
            <a:r>
              <a:rPr lang="zh-CN" altLang="en-US" sz="1600" dirty="0">
                <a:latin typeface="华文楷体" panose="02010600040101010101" pitchFamily="2" charset="-122"/>
                <a:ea typeface="华文楷体" panose="02010600040101010101" pitchFamily="2" charset="-122"/>
              </a:rPr>
              <a:t>、改变用户所在的组</a:t>
            </a:r>
          </a:p>
        </p:txBody>
      </p:sp>
    </p:spTree>
    <p:extLst>
      <p:ext uri="{BB962C8B-B14F-4D97-AF65-F5344CB8AC3E}">
        <p14:creationId xmlns:p14="http://schemas.microsoft.com/office/powerpoint/2010/main" val="1922153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325292-E892-4362-969E-91FF20939732}"/>
              </a:ext>
            </a:extLst>
          </p:cNvPr>
          <p:cNvSpPr/>
          <p:nvPr/>
        </p:nvSpPr>
        <p:spPr>
          <a:xfrm>
            <a:off x="457200" y="685801"/>
            <a:ext cx="12334435" cy="5301982"/>
          </a:xfrm>
          <a:prstGeom prst="rect">
            <a:avLst/>
          </a:prstGeom>
        </p:spPr>
        <p:txBody>
          <a:bodyPr wrap="square">
            <a:spAutoFit/>
          </a:bodyPr>
          <a:lstStyle/>
          <a:p>
            <a:r>
              <a:rPr lang="en-US" altLang="zh-CN" sz="1200" b="1" dirty="0" err="1">
                <a:latin typeface="华文楷体" panose="02010600040101010101" pitchFamily="2" charset="-122"/>
                <a:ea typeface="华文楷体" panose="02010600040101010101" pitchFamily="2" charset="-122"/>
              </a:rPr>
              <a:t>usermod</a:t>
            </a:r>
            <a:r>
              <a:rPr lang="zh-CN" altLang="en-US" sz="1200" b="1" dirty="0">
                <a:latin typeface="华文楷体" panose="02010600040101010101" pitchFamily="2" charset="-122"/>
                <a:ea typeface="华文楷体" panose="02010600040101010101" pitchFamily="2" charset="-122"/>
              </a:rPr>
              <a:t>的参数</a:t>
            </a:r>
            <a:r>
              <a:rPr lang="en-US" altLang="zh-CN" sz="1200" b="1" dirty="0">
                <a:latin typeface="华文楷体" panose="02010600040101010101" pitchFamily="2" charset="-122"/>
                <a:ea typeface="华文楷体" panose="02010600040101010101" pitchFamily="2" charset="-122"/>
              </a:rPr>
              <a:t>:</a:t>
            </a:r>
          </a:p>
          <a:p>
            <a:r>
              <a:rPr lang="en-US" altLang="zh-CN" sz="1200" b="1" dirty="0">
                <a:latin typeface="华文楷体" panose="02010600040101010101" pitchFamily="2" charset="-122"/>
                <a:ea typeface="华文楷体" panose="02010600040101010101" pitchFamily="2" charset="-122"/>
              </a:rPr>
              <a:t>-c&lt;</a:t>
            </a:r>
            <a:r>
              <a:rPr lang="zh-CN" altLang="en-US" sz="1200" b="1" dirty="0">
                <a:latin typeface="华文楷体" panose="02010600040101010101" pitchFamily="2" charset="-122"/>
                <a:ea typeface="华文楷体" panose="02010600040101010101" pitchFamily="2" charset="-122"/>
              </a:rPr>
              <a:t>备注</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：修改用户帐号的备注文字；</a:t>
            </a:r>
          </a:p>
          <a:p>
            <a:r>
              <a:rPr lang="en-US" altLang="zh-CN" sz="1200" b="1" dirty="0">
                <a:latin typeface="华文楷体" panose="02010600040101010101" pitchFamily="2" charset="-122"/>
                <a:ea typeface="华文楷体" panose="02010600040101010101" pitchFamily="2" charset="-122"/>
              </a:rPr>
              <a:t>-d&lt;</a:t>
            </a:r>
            <a:r>
              <a:rPr lang="zh-CN" altLang="en-US" sz="1200" b="1" dirty="0">
                <a:latin typeface="华文楷体" panose="02010600040101010101" pitchFamily="2" charset="-122"/>
                <a:ea typeface="华文楷体" panose="02010600040101010101" pitchFamily="2" charset="-122"/>
              </a:rPr>
              <a:t>登入目录</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：修改用户登入时的目录；</a:t>
            </a:r>
          </a:p>
          <a:p>
            <a:r>
              <a:rPr lang="en-US" altLang="zh-CN" sz="1200" b="1" dirty="0">
                <a:latin typeface="华文楷体" panose="02010600040101010101" pitchFamily="2" charset="-122"/>
                <a:ea typeface="华文楷体" panose="02010600040101010101" pitchFamily="2" charset="-122"/>
              </a:rPr>
              <a:t>-e&lt;</a:t>
            </a:r>
            <a:r>
              <a:rPr lang="zh-CN" altLang="en-US" sz="1200" b="1" dirty="0">
                <a:latin typeface="华文楷体" panose="02010600040101010101" pitchFamily="2" charset="-122"/>
                <a:ea typeface="华文楷体" panose="02010600040101010101" pitchFamily="2" charset="-122"/>
              </a:rPr>
              <a:t>有效期限</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：修改帐号的有效期限；</a:t>
            </a:r>
          </a:p>
          <a:p>
            <a:r>
              <a:rPr lang="en-US" altLang="zh-CN" sz="1200" b="1" dirty="0">
                <a:latin typeface="华文楷体" panose="02010600040101010101" pitchFamily="2" charset="-122"/>
                <a:ea typeface="华文楷体" panose="02010600040101010101" pitchFamily="2" charset="-122"/>
              </a:rPr>
              <a:t>-f&lt;</a:t>
            </a:r>
            <a:r>
              <a:rPr lang="zh-CN" altLang="en-US" sz="1200" b="1" dirty="0">
                <a:latin typeface="华文楷体" panose="02010600040101010101" pitchFamily="2" charset="-122"/>
                <a:ea typeface="华文楷体" panose="02010600040101010101" pitchFamily="2" charset="-122"/>
              </a:rPr>
              <a:t>缓冲天数</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：修改在密码过期后多少天即关闭该帐号；</a:t>
            </a:r>
          </a:p>
          <a:p>
            <a:r>
              <a:rPr lang="en-US" altLang="zh-CN" sz="1200" b="1" dirty="0">
                <a:latin typeface="华文楷体" panose="02010600040101010101" pitchFamily="2" charset="-122"/>
                <a:ea typeface="华文楷体" panose="02010600040101010101" pitchFamily="2" charset="-122"/>
              </a:rPr>
              <a:t>-g&lt;</a:t>
            </a:r>
            <a:r>
              <a:rPr lang="zh-CN" altLang="en-US" sz="1200" b="1" dirty="0">
                <a:latin typeface="华文楷体" panose="02010600040101010101" pitchFamily="2" charset="-122"/>
                <a:ea typeface="华文楷体" panose="02010600040101010101" pitchFamily="2" charset="-122"/>
              </a:rPr>
              <a:t>群组</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：修改用户所属的群组；</a:t>
            </a:r>
          </a:p>
          <a:p>
            <a:r>
              <a:rPr lang="en-US" altLang="zh-CN" sz="1200" b="1" dirty="0">
                <a:latin typeface="华文楷体" panose="02010600040101010101" pitchFamily="2" charset="-122"/>
                <a:ea typeface="华文楷体" panose="02010600040101010101" pitchFamily="2" charset="-122"/>
              </a:rPr>
              <a:t>-G&lt;</a:t>
            </a:r>
            <a:r>
              <a:rPr lang="zh-CN" altLang="en-US" sz="1200" b="1" dirty="0">
                <a:latin typeface="华文楷体" panose="02010600040101010101" pitchFamily="2" charset="-122"/>
                <a:ea typeface="华文楷体" panose="02010600040101010101" pitchFamily="2" charset="-122"/>
              </a:rPr>
              <a:t>群组</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；修改用户所属的附加群组；</a:t>
            </a:r>
          </a:p>
          <a:p>
            <a:r>
              <a:rPr lang="en-US" altLang="zh-CN" sz="1200" b="1" dirty="0">
                <a:latin typeface="华文楷体" panose="02010600040101010101" pitchFamily="2" charset="-122"/>
                <a:ea typeface="华文楷体" panose="02010600040101010101" pitchFamily="2" charset="-122"/>
              </a:rPr>
              <a:t>-l&lt;</a:t>
            </a:r>
            <a:r>
              <a:rPr lang="zh-CN" altLang="en-US" sz="1200" b="1" dirty="0">
                <a:latin typeface="华文楷体" panose="02010600040101010101" pitchFamily="2" charset="-122"/>
                <a:ea typeface="华文楷体" panose="02010600040101010101" pitchFamily="2" charset="-122"/>
              </a:rPr>
              <a:t>帐号名称</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：修改用户帐号名称；</a:t>
            </a:r>
          </a:p>
          <a:p>
            <a:r>
              <a:rPr lang="en-US" altLang="zh-CN" sz="1200" b="1" dirty="0">
                <a:latin typeface="华文楷体" panose="02010600040101010101" pitchFamily="2" charset="-122"/>
                <a:ea typeface="华文楷体" panose="02010600040101010101" pitchFamily="2" charset="-122"/>
              </a:rPr>
              <a:t>-L</a:t>
            </a:r>
            <a:r>
              <a:rPr lang="zh-CN" altLang="en-US" sz="1200" b="1" dirty="0">
                <a:latin typeface="华文楷体" panose="02010600040101010101" pitchFamily="2" charset="-122"/>
                <a:ea typeface="华文楷体" panose="02010600040101010101" pitchFamily="2" charset="-122"/>
              </a:rPr>
              <a:t>：锁定用户密码，使密码无效；</a:t>
            </a:r>
          </a:p>
          <a:p>
            <a:r>
              <a:rPr lang="en-US" altLang="zh-CN" sz="1200" b="1" dirty="0">
                <a:latin typeface="华文楷体" panose="02010600040101010101" pitchFamily="2" charset="-122"/>
                <a:ea typeface="华文楷体" panose="02010600040101010101" pitchFamily="2" charset="-122"/>
              </a:rPr>
              <a:t>-s&lt;shell&gt;</a:t>
            </a:r>
            <a:r>
              <a:rPr lang="zh-CN" altLang="en-US" sz="1200" b="1" dirty="0">
                <a:latin typeface="华文楷体" panose="02010600040101010101" pitchFamily="2" charset="-122"/>
                <a:ea typeface="华文楷体" panose="02010600040101010101" pitchFamily="2" charset="-122"/>
              </a:rPr>
              <a:t>：修改用户登入后所使用的</a:t>
            </a:r>
            <a:r>
              <a:rPr lang="en-US" altLang="zh-CN" sz="1200" b="1" dirty="0">
                <a:latin typeface="华文楷体" panose="02010600040101010101" pitchFamily="2" charset="-122"/>
                <a:ea typeface="华文楷体" panose="02010600040101010101" pitchFamily="2" charset="-122"/>
              </a:rPr>
              <a:t>shell</a:t>
            </a:r>
            <a:r>
              <a:rPr lang="zh-CN" altLang="en-US" sz="1200" b="1" dirty="0">
                <a:latin typeface="华文楷体" panose="02010600040101010101" pitchFamily="2" charset="-122"/>
                <a:ea typeface="华文楷体" panose="02010600040101010101" pitchFamily="2" charset="-122"/>
              </a:rPr>
              <a:t>；</a:t>
            </a:r>
          </a:p>
          <a:p>
            <a:r>
              <a:rPr lang="en-US" altLang="zh-CN" sz="1200" b="1" dirty="0">
                <a:latin typeface="华文楷体" panose="02010600040101010101" pitchFamily="2" charset="-122"/>
                <a:ea typeface="华文楷体" panose="02010600040101010101" pitchFamily="2" charset="-122"/>
              </a:rPr>
              <a:t>-u&lt;</a:t>
            </a:r>
            <a:r>
              <a:rPr lang="en-US" altLang="zh-CN" sz="1200" b="1" dirty="0" err="1">
                <a:latin typeface="华文楷体" panose="02010600040101010101" pitchFamily="2" charset="-122"/>
                <a:ea typeface="华文楷体" panose="02010600040101010101" pitchFamily="2" charset="-122"/>
              </a:rPr>
              <a:t>uid</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a:t>
            </a:r>
            <a:r>
              <a:rPr lang="en-US" altLang="zh-CN" sz="1200" b="1" dirty="0">
                <a:latin typeface="华文楷体" panose="02010600040101010101" pitchFamily="2" charset="-122"/>
                <a:ea typeface="华文楷体" panose="02010600040101010101" pitchFamily="2" charset="-122"/>
              </a:rPr>
              <a:t>ID</a:t>
            </a:r>
            <a:r>
              <a:rPr lang="zh-CN" altLang="en-US" sz="1200" b="1" dirty="0">
                <a:latin typeface="华文楷体" panose="02010600040101010101" pitchFamily="2" charset="-122"/>
                <a:ea typeface="华文楷体" panose="02010600040101010101" pitchFamily="2" charset="-122"/>
              </a:rPr>
              <a:t>；</a:t>
            </a:r>
          </a:p>
          <a:p>
            <a:r>
              <a:rPr lang="en-US" altLang="zh-CN" sz="1200" b="1" dirty="0">
                <a:latin typeface="华文楷体" panose="02010600040101010101" pitchFamily="2" charset="-122"/>
                <a:ea typeface="华文楷体" panose="02010600040101010101" pitchFamily="2" charset="-122"/>
              </a:rPr>
              <a:t>-U:</a:t>
            </a:r>
            <a:r>
              <a:rPr lang="zh-CN" altLang="en-US" sz="1200" b="1" dirty="0">
                <a:latin typeface="华文楷体" panose="02010600040101010101" pitchFamily="2" charset="-122"/>
                <a:ea typeface="华文楷体" panose="02010600040101010101" pitchFamily="2" charset="-122"/>
              </a:rPr>
              <a:t>解除密码锁定。</a:t>
            </a:r>
          </a:p>
          <a:p>
            <a:r>
              <a:rPr lang="zh-CN" altLang="en-US" sz="1200" b="1" dirty="0">
                <a:latin typeface="华文楷体" panose="02010600040101010101" pitchFamily="2" charset="-122"/>
                <a:ea typeface="华文楷体" panose="02010600040101010101" pitchFamily="2" charset="-122"/>
              </a:rPr>
              <a:t>参数</a:t>
            </a:r>
          </a:p>
          <a:p>
            <a:r>
              <a:rPr lang="zh-CN" altLang="en-US" sz="1200" b="1" dirty="0">
                <a:latin typeface="华文楷体" panose="02010600040101010101" pitchFamily="2" charset="-122"/>
                <a:ea typeface="华文楷体" panose="02010600040101010101" pitchFamily="2" charset="-122"/>
              </a:rPr>
              <a:t>登录名：指定要修改信息的用户登录名。</a:t>
            </a:r>
          </a:p>
          <a:p>
            <a:endParaRPr lang="zh-CN" altLang="en-US" sz="1200" b="1" dirty="0">
              <a:latin typeface="华文楷体" panose="02010600040101010101" pitchFamily="2" charset="-122"/>
              <a:ea typeface="华文楷体" panose="02010600040101010101" pitchFamily="2" charset="-122"/>
            </a:endParaRPr>
          </a:p>
          <a:p>
            <a:r>
              <a:rPr lang="zh-CN" altLang="en-US" sz="1200" b="1" dirty="0">
                <a:latin typeface="华文楷体" panose="02010600040101010101" pitchFamily="2" charset="-122"/>
                <a:ea typeface="华文楷体" panose="02010600040101010101" pitchFamily="2" charset="-122"/>
              </a:rPr>
              <a:t>实例</a:t>
            </a:r>
          </a:p>
          <a:p>
            <a:r>
              <a:rPr lang="zh-CN" altLang="en-US" sz="1200" b="1" dirty="0">
                <a:latin typeface="华文楷体" panose="02010600040101010101" pitchFamily="2" charset="-122"/>
                <a:ea typeface="华文楷体" panose="02010600040101010101" pitchFamily="2" charset="-122"/>
              </a:rPr>
              <a:t>将</a:t>
            </a:r>
            <a:r>
              <a:rPr lang="en-US" altLang="zh-CN" sz="1200" b="1" dirty="0">
                <a:latin typeface="华文楷体" panose="02010600040101010101" pitchFamily="2" charset="-122"/>
                <a:ea typeface="华文楷体" panose="02010600040101010101" pitchFamily="2" charset="-122"/>
              </a:rPr>
              <a:t>newuser2</a:t>
            </a:r>
            <a:r>
              <a:rPr lang="zh-CN" altLang="en-US" sz="1200" b="1" dirty="0">
                <a:latin typeface="华文楷体" panose="02010600040101010101" pitchFamily="2" charset="-122"/>
                <a:ea typeface="华文楷体" panose="02010600040101010101" pitchFamily="2" charset="-122"/>
              </a:rPr>
              <a:t>添加到组</a:t>
            </a:r>
            <a:r>
              <a:rPr lang="en-US" altLang="zh-CN" sz="1200" b="1" dirty="0">
                <a:latin typeface="华文楷体" panose="02010600040101010101" pitchFamily="2" charset="-122"/>
                <a:ea typeface="华文楷体" panose="02010600040101010101" pitchFamily="2" charset="-122"/>
              </a:rPr>
              <a:t>staff</a:t>
            </a:r>
            <a:r>
              <a:rPr lang="zh-CN" altLang="en-US" sz="1200" b="1" dirty="0">
                <a:latin typeface="华文楷体" panose="02010600040101010101" pitchFamily="2" charset="-122"/>
                <a:ea typeface="华文楷体" panose="02010600040101010101" pitchFamily="2" charset="-122"/>
              </a:rPr>
              <a:t>中：</a:t>
            </a:r>
          </a:p>
          <a:p>
            <a:endParaRPr lang="zh-CN" altLang="en-US" sz="1200" b="1" dirty="0">
              <a:latin typeface="华文楷体" panose="02010600040101010101" pitchFamily="2" charset="-122"/>
              <a:ea typeface="华文楷体" panose="02010600040101010101" pitchFamily="2" charset="-122"/>
            </a:endParaRPr>
          </a:p>
          <a:p>
            <a:r>
              <a:rPr lang="en-US" altLang="zh-CN" sz="1200" b="1" dirty="0" err="1">
                <a:latin typeface="华文楷体" panose="02010600040101010101" pitchFamily="2" charset="-122"/>
                <a:ea typeface="华文楷体" panose="02010600040101010101" pitchFamily="2" charset="-122"/>
              </a:rPr>
              <a:t>usermod</a:t>
            </a:r>
            <a:r>
              <a:rPr lang="en-US" altLang="zh-CN" sz="1200" b="1" dirty="0">
                <a:latin typeface="华文楷体" panose="02010600040101010101" pitchFamily="2" charset="-122"/>
                <a:ea typeface="华文楷体" panose="02010600040101010101" pitchFamily="2" charset="-122"/>
              </a:rPr>
              <a:t> -G staff newuser2</a:t>
            </a:r>
          </a:p>
          <a:p>
            <a:r>
              <a:rPr lang="zh-CN" altLang="en-US" sz="1200" b="1" dirty="0">
                <a:latin typeface="华文楷体" panose="02010600040101010101" pitchFamily="2" charset="-122"/>
                <a:ea typeface="华文楷体" panose="02010600040101010101" pitchFamily="2" charset="-122"/>
              </a:rPr>
              <a:t>修改</a:t>
            </a:r>
            <a:r>
              <a:rPr lang="en-US" altLang="zh-CN" sz="1200" b="1" dirty="0" err="1">
                <a:latin typeface="华文楷体" panose="02010600040101010101" pitchFamily="2" charset="-122"/>
                <a:ea typeface="华文楷体" panose="02010600040101010101" pitchFamily="2" charset="-122"/>
              </a:rPr>
              <a:t>newuser</a:t>
            </a:r>
            <a:r>
              <a:rPr lang="zh-CN" altLang="en-US" sz="1200" b="1" dirty="0">
                <a:latin typeface="华文楷体" panose="02010600040101010101" pitchFamily="2" charset="-122"/>
                <a:ea typeface="华文楷体" panose="02010600040101010101" pitchFamily="2" charset="-122"/>
              </a:rPr>
              <a:t>的用户名为</a:t>
            </a:r>
            <a:r>
              <a:rPr lang="en-US" altLang="zh-CN" sz="1200" b="1" dirty="0">
                <a:latin typeface="华文楷体" panose="02010600040101010101" pitchFamily="2" charset="-122"/>
                <a:ea typeface="华文楷体" panose="02010600040101010101" pitchFamily="2" charset="-122"/>
              </a:rPr>
              <a:t>newuser1</a:t>
            </a:r>
            <a:r>
              <a:rPr lang="zh-CN" altLang="en-US" sz="1200" b="1" dirty="0">
                <a:latin typeface="华文楷体" panose="02010600040101010101" pitchFamily="2" charset="-122"/>
                <a:ea typeface="华文楷体" panose="02010600040101010101" pitchFamily="2" charset="-122"/>
              </a:rPr>
              <a:t>：</a:t>
            </a:r>
          </a:p>
          <a:p>
            <a:endParaRPr lang="zh-CN" altLang="en-US" sz="1200" b="1" dirty="0">
              <a:latin typeface="华文楷体" panose="02010600040101010101" pitchFamily="2" charset="-122"/>
              <a:ea typeface="华文楷体" panose="02010600040101010101" pitchFamily="2" charset="-122"/>
            </a:endParaRPr>
          </a:p>
          <a:p>
            <a:r>
              <a:rPr lang="en-US" altLang="zh-CN" sz="1200" b="1" dirty="0" err="1">
                <a:latin typeface="华文楷体" panose="02010600040101010101" pitchFamily="2" charset="-122"/>
                <a:ea typeface="华文楷体" panose="02010600040101010101" pitchFamily="2" charset="-122"/>
              </a:rPr>
              <a:t>usermod</a:t>
            </a:r>
            <a:r>
              <a:rPr lang="en-US" altLang="zh-CN" sz="1200" b="1" dirty="0">
                <a:latin typeface="华文楷体" panose="02010600040101010101" pitchFamily="2" charset="-122"/>
                <a:ea typeface="华文楷体" panose="02010600040101010101" pitchFamily="2" charset="-122"/>
              </a:rPr>
              <a:t> -l newuser1 </a:t>
            </a:r>
            <a:r>
              <a:rPr lang="en-US" altLang="zh-CN" sz="1200" b="1" dirty="0" err="1">
                <a:latin typeface="华文楷体" panose="02010600040101010101" pitchFamily="2" charset="-122"/>
                <a:ea typeface="华文楷体" panose="02010600040101010101" pitchFamily="2" charset="-122"/>
              </a:rPr>
              <a:t>newuser</a:t>
            </a:r>
            <a:endParaRPr lang="en-US" altLang="zh-CN" sz="1200" b="1" dirty="0">
              <a:latin typeface="华文楷体" panose="02010600040101010101" pitchFamily="2" charset="-122"/>
              <a:ea typeface="华文楷体" panose="02010600040101010101" pitchFamily="2" charset="-122"/>
            </a:endParaRPr>
          </a:p>
          <a:p>
            <a:r>
              <a:rPr lang="zh-CN" altLang="en-US" sz="1200" b="1" dirty="0">
                <a:latin typeface="华文楷体" panose="02010600040101010101" pitchFamily="2" charset="-122"/>
                <a:ea typeface="华文楷体" panose="02010600040101010101" pitchFamily="2" charset="-122"/>
              </a:rPr>
              <a:t>锁定账号</a:t>
            </a:r>
            <a:r>
              <a:rPr lang="en-US" altLang="zh-CN" sz="1200" b="1" dirty="0">
                <a:latin typeface="华文楷体" panose="02010600040101010101" pitchFamily="2" charset="-122"/>
                <a:ea typeface="华文楷体" panose="02010600040101010101" pitchFamily="2" charset="-122"/>
              </a:rPr>
              <a:t>newuser1</a:t>
            </a:r>
            <a:r>
              <a:rPr lang="zh-CN" altLang="en-US" sz="1200" b="1" dirty="0">
                <a:latin typeface="华文楷体" panose="02010600040101010101" pitchFamily="2" charset="-122"/>
                <a:ea typeface="华文楷体" panose="02010600040101010101" pitchFamily="2" charset="-122"/>
              </a:rPr>
              <a:t>：</a:t>
            </a:r>
          </a:p>
          <a:p>
            <a:endParaRPr lang="zh-CN" altLang="en-US" sz="1200" b="1" dirty="0">
              <a:latin typeface="华文楷体" panose="02010600040101010101" pitchFamily="2" charset="-122"/>
              <a:ea typeface="华文楷体" panose="02010600040101010101" pitchFamily="2" charset="-122"/>
            </a:endParaRPr>
          </a:p>
          <a:p>
            <a:r>
              <a:rPr lang="en-US" altLang="zh-CN" sz="1200" b="1" dirty="0" err="1">
                <a:latin typeface="华文楷体" panose="02010600040101010101" pitchFamily="2" charset="-122"/>
                <a:ea typeface="华文楷体" panose="02010600040101010101" pitchFamily="2" charset="-122"/>
              </a:rPr>
              <a:t>usermod</a:t>
            </a:r>
            <a:r>
              <a:rPr lang="en-US" altLang="zh-CN" sz="1200" b="1" dirty="0">
                <a:latin typeface="华文楷体" panose="02010600040101010101" pitchFamily="2" charset="-122"/>
                <a:ea typeface="华文楷体" panose="02010600040101010101" pitchFamily="2" charset="-122"/>
              </a:rPr>
              <a:t> -L newuser1</a:t>
            </a:r>
          </a:p>
          <a:p>
            <a:r>
              <a:rPr lang="zh-CN" altLang="en-US" sz="1200" b="1" dirty="0">
                <a:latin typeface="华文楷体" panose="02010600040101010101" pitchFamily="2" charset="-122"/>
                <a:ea typeface="华文楷体" panose="02010600040101010101" pitchFamily="2" charset="-122"/>
              </a:rPr>
              <a:t>解除对</a:t>
            </a:r>
            <a:r>
              <a:rPr lang="en-US" altLang="zh-CN" sz="1200" b="1" dirty="0">
                <a:latin typeface="华文楷体" panose="02010600040101010101" pitchFamily="2" charset="-122"/>
                <a:ea typeface="华文楷体" panose="02010600040101010101" pitchFamily="2" charset="-122"/>
              </a:rPr>
              <a:t>newuser1</a:t>
            </a:r>
            <a:r>
              <a:rPr lang="zh-CN" altLang="en-US" sz="1200" b="1" dirty="0">
                <a:latin typeface="华文楷体" panose="02010600040101010101" pitchFamily="2" charset="-122"/>
                <a:ea typeface="华文楷体" panose="02010600040101010101" pitchFamily="2" charset="-122"/>
              </a:rPr>
              <a:t>的锁定：</a:t>
            </a:r>
          </a:p>
          <a:p>
            <a:endParaRPr lang="zh-CN" altLang="en-US" sz="1200" b="1" dirty="0">
              <a:latin typeface="华文楷体" panose="02010600040101010101" pitchFamily="2" charset="-122"/>
              <a:ea typeface="华文楷体" panose="02010600040101010101" pitchFamily="2" charset="-122"/>
            </a:endParaRPr>
          </a:p>
          <a:p>
            <a:r>
              <a:rPr lang="en-US" altLang="zh-CN" sz="1200" b="1" dirty="0" err="1">
                <a:latin typeface="华文楷体" panose="02010600040101010101" pitchFamily="2" charset="-122"/>
                <a:ea typeface="华文楷体" panose="02010600040101010101" pitchFamily="2" charset="-122"/>
              </a:rPr>
              <a:t>usermod</a:t>
            </a:r>
            <a:r>
              <a:rPr lang="en-US" altLang="zh-CN" sz="1200" b="1" dirty="0">
                <a:latin typeface="华文楷体" panose="02010600040101010101" pitchFamily="2" charset="-122"/>
                <a:ea typeface="华文楷体" panose="02010600040101010101" pitchFamily="2" charset="-122"/>
              </a:rPr>
              <a:t> -U newuser1</a:t>
            </a:r>
            <a:endParaRPr lang="zh-CN" altLang="en-US" sz="12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65169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6FCFF3-39A2-4A6C-9736-09A3617F600F}"/>
              </a:ext>
            </a:extLst>
          </p:cNvPr>
          <p:cNvPicPr>
            <a:picLocks noChangeAspect="1"/>
          </p:cNvPicPr>
          <p:nvPr/>
        </p:nvPicPr>
        <p:blipFill>
          <a:blip r:embed="rId2"/>
          <a:stretch>
            <a:fillRect/>
          </a:stretch>
        </p:blipFill>
        <p:spPr>
          <a:xfrm>
            <a:off x="97866" y="82354"/>
            <a:ext cx="11426262" cy="2293819"/>
          </a:xfrm>
          <a:prstGeom prst="rect">
            <a:avLst/>
          </a:prstGeom>
        </p:spPr>
      </p:pic>
      <p:pic>
        <p:nvPicPr>
          <p:cNvPr id="3" name="图片 2">
            <a:extLst>
              <a:ext uri="{FF2B5EF4-FFF2-40B4-BE49-F238E27FC236}">
                <a16:creationId xmlns:a16="http://schemas.microsoft.com/office/drawing/2014/main" id="{981E5E41-F8BC-4FBC-9320-AC3884991C9F}"/>
              </a:ext>
            </a:extLst>
          </p:cNvPr>
          <p:cNvPicPr>
            <a:picLocks noChangeAspect="1"/>
          </p:cNvPicPr>
          <p:nvPr/>
        </p:nvPicPr>
        <p:blipFill>
          <a:blip r:embed="rId3"/>
          <a:stretch>
            <a:fillRect/>
          </a:stretch>
        </p:blipFill>
        <p:spPr>
          <a:xfrm>
            <a:off x="224381" y="2430543"/>
            <a:ext cx="11299747" cy="5471634"/>
          </a:xfrm>
          <a:prstGeom prst="rect">
            <a:avLst/>
          </a:prstGeom>
        </p:spPr>
      </p:pic>
    </p:spTree>
    <p:extLst>
      <p:ext uri="{BB962C8B-B14F-4D97-AF65-F5344CB8AC3E}">
        <p14:creationId xmlns:p14="http://schemas.microsoft.com/office/powerpoint/2010/main" val="3168096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BCB381B-B2EE-4476-A648-CCC02CC02009}"/>
              </a:ext>
            </a:extLst>
          </p:cNvPr>
          <p:cNvPicPr>
            <a:picLocks noChangeAspect="1"/>
          </p:cNvPicPr>
          <p:nvPr/>
        </p:nvPicPr>
        <p:blipFill>
          <a:blip r:embed="rId2"/>
          <a:stretch>
            <a:fillRect/>
          </a:stretch>
        </p:blipFill>
        <p:spPr>
          <a:xfrm>
            <a:off x="-1" y="-1"/>
            <a:ext cx="11899001" cy="6683189"/>
          </a:xfrm>
          <a:prstGeom prst="rect">
            <a:avLst/>
          </a:prstGeom>
        </p:spPr>
      </p:pic>
    </p:spTree>
    <p:extLst>
      <p:ext uri="{BB962C8B-B14F-4D97-AF65-F5344CB8AC3E}">
        <p14:creationId xmlns:p14="http://schemas.microsoft.com/office/powerpoint/2010/main" val="376905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FA8E2-C694-4C43-A055-10E3B422C3B1}"/>
              </a:ext>
            </a:extLst>
          </p:cNvPr>
          <p:cNvSpPr>
            <a:spLocks noGrp="1"/>
          </p:cNvSpPr>
          <p:nvPr>
            <p:ph type="title"/>
          </p:nvPr>
        </p:nvSpPr>
        <p:spPr>
          <a:xfrm>
            <a:off x="838200" y="365126"/>
            <a:ext cx="10515600" cy="1167840"/>
          </a:xfrm>
        </p:spPr>
        <p:txBody>
          <a:bodyPr/>
          <a:lstStyle/>
          <a:p>
            <a:pPr algn="ctr"/>
            <a:r>
              <a:rPr lang="zh-CN" altLang="en-US" sz="3600" dirty="0"/>
              <a:t>权限</a:t>
            </a:r>
            <a:r>
              <a:rPr lang="zh-CN" altLang="en-US" dirty="0"/>
              <a:t>详细介绍</a:t>
            </a:r>
          </a:p>
        </p:txBody>
      </p:sp>
      <p:sp>
        <p:nvSpPr>
          <p:cNvPr id="3" name="内容占位符 2">
            <a:extLst>
              <a:ext uri="{FF2B5EF4-FFF2-40B4-BE49-F238E27FC236}">
                <a16:creationId xmlns:a16="http://schemas.microsoft.com/office/drawing/2014/main" id="{4CA84159-EC88-4A69-B65D-6E723901534E}"/>
              </a:ext>
            </a:extLst>
          </p:cNvPr>
          <p:cNvSpPr>
            <a:spLocks noGrp="1"/>
          </p:cNvSpPr>
          <p:nvPr>
            <p:ph idx="1"/>
          </p:nvPr>
        </p:nvSpPr>
        <p:spPr>
          <a:xfrm>
            <a:off x="838200" y="1690688"/>
            <a:ext cx="10515600" cy="4486275"/>
          </a:xfrm>
        </p:spPr>
        <p:txBody>
          <a:bodyPr/>
          <a:lstStyle/>
          <a:p>
            <a:r>
              <a:rPr lang="en-US" altLang="zh-CN" dirty="0"/>
              <a:t>1</a:t>
            </a:r>
            <a:r>
              <a:rPr lang="zh-CN" altLang="en-US" dirty="0"/>
              <a:t>、文件的类型：</a:t>
            </a:r>
            <a:r>
              <a:rPr lang="en-US" altLang="zh-CN" dirty="0"/>
              <a:t>-</a:t>
            </a:r>
            <a:r>
              <a:rPr lang="zh-CN" altLang="en-US" dirty="0"/>
              <a:t>普通文件 </a:t>
            </a:r>
            <a:r>
              <a:rPr lang="en-US" altLang="zh-CN" dirty="0"/>
              <a:t>d:</a:t>
            </a:r>
            <a:r>
              <a:rPr lang="zh-CN" altLang="en-US" dirty="0"/>
              <a:t>目录  </a:t>
            </a:r>
            <a:r>
              <a:rPr lang="en-US" altLang="zh-CN" dirty="0"/>
              <a:t>l:</a:t>
            </a:r>
            <a:r>
              <a:rPr lang="zh-CN" altLang="en-US" dirty="0"/>
              <a:t>软链接 </a:t>
            </a:r>
            <a:r>
              <a:rPr lang="en-US" altLang="zh-CN" dirty="0"/>
              <a:t>c:</a:t>
            </a:r>
            <a:r>
              <a:rPr lang="zh-CN" altLang="en-US" dirty="0"/>
              <a:t>字符设备</a:t>
            </a:r>
            <a:r>
              <a:rPr lang="en-US" altLang="zh-CN" dirty="0"/>
              <a:t>【</a:t>
            </a:r>
            <a:r>
              <a:rPr lang="zh-CN" altLang="en-US" dirty="0"/>
              <a:t>键盘、鼠标、</a:t>
            </a:r>
            <a:r>
              <a:rPr lang="en-US" altLang="zh-CN" dirty="0"/>
              <a:t>】 b:</a:t>
            </a:r>
            <a:r>
              <a:rPr lang="zh-CN" altLang="en-US" dirty="0"/>
              <a:t>块文件、硬盘、</a:t>
            </a:r>
            <a:r>
              <a:rPr lang="en-US" altLang="zh-CN" dirty="0"/>
              <a:t>x</a:t>
            </a:r>
            <a:r>
              <a:rPr lang="zh-CN" altLang="en-US" dirty="0"/>
              <a:t>表示可执行</a:t>
            </a:r>
            <a:r>
              <a:rPr lang="en-US" altLang="zh-CN" dirty="0"/>
              <a:t>execute</a:t>
            </a:r>
            <a:r>
              <a:rPr lang="zh-CN" altLang="en-US" dirty="0"/>
              <a:t>，可以被执行</a:t>
            </a:r>
            <a:endParaRPr lang="en-US" altLang="zh-CN" dirty="0"/>
          </a:p>
          <a:p>
            <a:r>
              <a:rPr lang="en-US" altLang="zh-CN" dirty="0"/>
              <a:t>2</a:t>
            </a:r>
            <a:r>
              <a:rPr lang="zh-CN" altLang="en-US" dirty="0"/>
              <a:t>、以下图中第一个为例分析</a:t>
            </a:r>
            <a:r>
              <a:rPr lang="en-US" altLang="zh-CN" dirty="0"/>
              <a:t>:</a:t>
            </a:r>
            <a:r>
              <a:rPr lang="en-US" altLang="zh-CN" dirty="0" err="1"/>
              <a:t>rw</a:t>
            </a:r>
            <a:r>
              <a:rPr lang="en-US" altLang="zh-CN" dirty="0"/>
              <a:t>-</a:t>
            </a:r>
            <a:r>
              <a:rPr lang="zh-CN" altLang="en-US" dirty="0"/>
              <a:t>表示文件所有者的权限</a:t>
            </a:r>
            <a:r>
              <a:rPr lang="en-US" altLang="zh-CN" dirty="0"/>
              <a:t>(</a:t>
            </a:r>
            <a:r>
              <a:rPr lang="zh-CN" altLang="en-US" dirty="0"/>
              <a:t>读写</a:t>
            </a:r>
            <a:r>
              <a:rPr lang="en-US" altLang="zh-CN" dirty="0"/>
              <a:t>)</a:t>
            </a:r>
          </a:p>
          <a:p>
            <a:endParaRPr lang="en-US" altLang="zh-CN" dirty="0"/>
          </a:p>
          <a:p>
            <a:endParaRPr lang="en-US" altLang="zh-CN" dirty="0"/>
          </a:p>
          <a:p>
            <a:r>
              <a:rPr lang="en-US" altLang="zh-CN" dirty="0"/>
              <a:t>r--</a:t>
            </a:r>
            <a:r>
              <a:rPr lang="zh-CN" altLang="en-US" dirty="0"/>
              <a:t>表示文件所在组的用户的权限</a:t>
            </a:r>
            <a:endParaRPr lang="en-US" altLang="zh-CN" dirty="0"/>
          </a:p>
          <a:p>
            <a:r>
              <a:rPr lang="en-US" altLang="zh-CN" dirty="0"/>
              <a:t>r--</a:t>
            </a:r>
            <a:r>
              <a:rPr lang="zh-CN" altLang="en-US" dirty="0"/>
              <a:t>表示文件其他组的用户的权限</a:t>
            </a:r>
            <a:endParaRPr lang="en-US" altLang="zh-CN" dirty="0"/>
          </a:p>
          <a:p>
            <a:r>
              <a:rPr lang="zh-CN" altLang="en-US" dirty="0"/>
              <a:t>权限还可以用数字来表示</a:t>
            </a:r>
            <a:r>
              <a:rPr lang="en-US" altLang="zh-CN" dirty="0"/>
              <a:t>:  ls –la</a:t>
            </a:r>
            <a:r>
              <a:rPr lang="zh-CN" altLang="en-US" dirty="0"/>
              <a:t>显示隐藏文件</a:t>
            </a:r>
            <a:endParaRPr lang="en-US" altLang="zh-CN" dirty="0"/>
          </a:p>
          <a:p>
            <a:r>
              <a:rPr lang="en-US" altLang="zh-CN" dirty="0"/>
              <a:t>r=4,w=2,x=1   </a:t>
            </a:r>
            <a:r>
              <a:rPr lang="en-US" altLang="zh-CN" dirty="0" err="1"/>
              <a:t>rwx</a:t>
            </a:r>
            <a:r>
              <a:rPr lang="en-US" altLang="zh-CN" dirty="0"/>
              <a:t>=4+2+1=7</a:t>
            </a:r>
          </a:p>
        </p:txBody>
      </p:sp>
      <p:pic>
        <p:nvPicPr>
          <p:cNvPr id="4" name="图片 3">
            <a:extLst>
              <a:ext uri="{FF2B5EF4-FFF2-40B4-BE49-F238E27FC236}">
                <a16:creationId xmlns:a16="http://schemas.microsoft.com/office/drawing/2014/main" id="{4FEB8214-EADE-43A4-B22F-E531D1C2F757}"/>
              </a:ext>
            </a:extLst>
          </p:cNvPr>
          <p:cNvPicPr>
            <a:picLocks noChangeAspect="1"/>
          </p:cNvPicPr>
          <p:nvPr/>
        </p:nvPicPr>
        <p:blipFill>
          <a:blip r:embed="rId2"/>
          <a:stretch>
            <a:fillRect/>
          </a:stretch>
        </p:blipFill>
        <p:spPr>
          <a:xfrm>
            <a:off x="1169423" y="3181310"/>
            <a:ext cx="5692633" cy="922100"/>
          </a:xfrm>
          <a:prstGeom prst="rect">
            <a:avLst/>
          </a:prstGeom>
        </p:spPr>
      </p:pic>
    </p:spTree>
    <p:extLst>
      <p:ext uri="{BB962C8B-B14F-4D97-AF65-F5344CB8AC3E}">
        <p14:creationId xmlns:p14="http://schemas.microsoft.com/office/powerpoint/2010/main" val="666429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6B3E60-04AB-4C6B-881B-C33884D23F9A}"/>
              </a:ext>
            </a:extLst>
          </p:cNvPr>
          <p:cNvPicPr>
            <a:picLocks noChangeAspect="1"/>
          </p:cNvPicPr>
          <p:nvPr/>
        </p:nvPicPr>
        <p:blipFill>
          <a:blip r:embed="rId2"/>
          <a:stretch>
            <a:fillRect/>
          </a:stretch>
        </p:blipFill>
        <p:spPr>
          <a:xfrm>
            <a:off x="203453" y="64737"/>
            <a:ext cx="10522098" cy="6645345"/>
          </a:xfrm>
          <a:prstGeom prst="rect">
            <a:avLst/>
          </a:prstGeom>
        </p:spPr>
      </p:pic>
    </p:spTree>
    <p:extLst>
      <p:ext uri="{BB962C8B-B14F-4D97-AF65-F5344CB8AC3E}">
        <p14:creationId xmlns:p14="http://schemas.microsoft.com/office/powerpoint/2010/main" val="2560267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E05C3-3D29-4FA7-A2CC-6C052BC6A1BF}"/>
              </a:ext>
            </a:extLst>
          </p:cNvPr>
          <p:cNvSpPr>
            <a:spLocks noGrp="1"/>
          </p:cNvSpPr>
          <p:nvPr>
            <p:ph type="ctrTitle"/>
          </p:nvPr>
        </p:nvSpPr>
        <p:spPr>
          <a:xfrm>
            <a:off x="1524000" y="320041"/>
            <a:ext cx="9144000" cy="722375"/>
          </a:xfrm>
        </p:spPr>
        <p:txBody>
          <a:bodyPr>
            <a:normAutofit/>
          </a:bodyPr>
          <a:lstStyle/>
          <a:p>
            <a:r>
              <a:rPr lang="en-US" altLang="zh-CN" sz="3600" dirty="0"/>
              <a:t>Centos</a:t>
            </a:r>
            <a:r>
              <a:rPr lang="zh-CN" altLang="en-US" sz="3600" dirty="0"/>
              <a:t>的安装</a:t>
            </a:r>
            <a:r>
              <a:rPr lang="en-US" altLang="zh-CN" sz="3600" dirty="0"/>
              <a:t>—</a:t>
            </a:r>
            <a:r>
              <a:rPr lang="zh-CN" altLang="en-US" sz="3600" dirty="0"/>
              <a:t>三种网络配置</a:t>
            </a:r>
          </a:p>
        </p:txBody>
      </p:sp>
      <p:sp>
        <p:nvSpPr>
          <p:cNvPr id="3" name="副标题 2">
            <a:extLst>
              <a:ext uri="{FF2B5EF4-FFF2-40B4-BE49-F238E27FC236}">
                <a16:creationId xmlns:a16="http://schemas.microsoft.com/office/drawing/2014/main" id="{907EC044-4CFB-4C10-A318-66FF5BF62CE3}"/>
              </a:ext>
            </a:extLst>
          </p:cNvPr>
          <p:cNvSpPr>
            <a:spLocks noGrp="1"/>
          </p:cNvSpPr>
          <p:nvPr>
            <p:ph type="subTitle" idx="1"/>
          </p:nvPr>
        </p:nvSpPr>
        <p:spPr>
          <a:xfrm>
            <a:off x="1426464" y="1179576"/>
            <a:ext cx="9241536" cy="4517136"/>
          </a:xfrm>
        </p:spPr>
        <p:txBody>
          <a:bodyPr/>
          <a:lstStyle/>
          <a:p>
            <a:pPr algn="l"/>
            <a:r>
              <a:rPr lang="en-US" altLang="zh-CN" dirty="0">
                <a:latin typeface="MingLiU_HKSCS-ExtB" panose="02020500000000000000" pitchFamily="18" charset="-120"/>
                <a:ea typeface="MingLiU_HKSCS-ExtB" panose="02020500000000000000" pitchFamily="18" charset="-120"/>
              </a:rPr>
              <a:t>1</a:t>
            </a:r>
            <a:r>
              <a:rPr lang="zh-CN" altLang="en-US" dirty="0">
                <a:latin typeface="MingLiU_HKSCS-ExtB" panose="02020500000000000000" pitchFamily="18" charset="-120"/>
              </a:rPr>
              <a:t>、桥连接模式</a:t>
            </a:r>
            <a:r>
              <a:rPr lang="en-US" altLang="zh-CN" dirty="0">
                <a:latin typeface="MingLiU_HKSCS-ExtB" panose="02020500000000000000" pitchFamily="18" charset="-120"/>
                <a:ea typeface="MingLiU_HKSCS-ExtB" panose="02020500000000000000" pitchFamily="18" charset="-120"/>
              </a:rPr>
              <a:t>: </a:t>
            </a:r>
            <a:r>
              <a:rPr lang="zh-CN" altLang="en-US" dirty="0">
                <a:latin typeface="MingLiU_HKSCS-ExtB" panose="02020500000000000000" pitchFamily="18" charset="-120"/>
              </a:rPr>
              <a:t>与物理机在同一个网络段，优点：网络好些 缺点</a:t>
            </a:r>
            <a:r>
              <a:rPr lang="en-US" altLang="zh-CN" dirty="0">
                <a:latin typeface="MingLiU_HKSCS-ExtB" panose="02020500000000000000" pitchFamily="18" charset="-120"/>
                <a:ea typeface="MingLiU_HKSCS-ExtB" panose="02020500000000000000" pitchFamily="18" charset="-120"/>
              </a:rPr>
              <a:t>:  </a:t>
            </a:r>
            <a:r>
              <a:rPr lang="zh-CN" altLang="en-US" dirty="0">
                <a:latin typeface="MingLiU_HKSCS-ExtB" panose="02020500000000000000" pitchFamily="18" charset="-120"/>
              </a:rPr>
              <a:t>可能会造成</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冲突</a:t>
            </a:r>
            <a:r>
              <a:rPr lang="en-US" altLang="zh-CN" dirty="0">
                <a:latin typeface="MingLiU_HKSCS-ExtB" panose="02020500000000000000" pitchFamily="18" charset="-120"/>
                <a:ea typeface="MingLiU_HKSCS-ExtB" panose="02020500000000000000" pitchFamily="18" charset="-120"/>
              </a:rPr>
              <a:t>(</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地址不够用</a:t>
            </a:r>
            <a:r>
              <a:rPr lang="en-US" altLang="zh-CN" dirty="0">
                <a:latin typeface="MingLiU_HKSCS-ExtB" panose="02020500000000000000" pitchFamily="18" charset="-120"/>
                <a:ea typeface="MingLiU_HKSCS-ExtB" panose="02020500000000000000" pitchFamily="18" charset="-120"/>
              </a:rPr>
              <a:t>)</a:t>
            </a:r>
          </a:p>
          <a:p>
            <a:pPr algn="l"/>
            <a:r>
              <a:rPr lang="en-US" altLang="zh-CN" dirty="0">
                <a:latin typeface="MingLiU_HKSCS-ExtB" panose="02020500000000000000" pitchFamily="18" charset="-120"/>
                <a:ea typeface="MingLiU_HKSCS-ExtB" panose="02020500000000000000" pitchFamily="18" charset="-120"/>
              </a:rPr>
              <a:t>2</a:t>
            </a:r>
            <a:r>
              <a:rPr lang="zh-CN" altLang="en-US" dirty="0">
                <a:latin typeface="MingLiU_HKSCS-ExtB" panose="02020500000000000000" pitchFamily="18" charset="-120"/>
              </a:rPr>
              <a:t>、</a:t>
            </a:r>
            <a:r>
              <a:rPr lang="en-US" altLang="zh-CN" dirty="0">
                <a:latin typeface="MingLiU_HKSCS-ExtB" panose="02020500000000000000" pitchFamily="18" charset="-120"/>
                <a:ea typeface="MingLiU_HKSCS-ExtB" panose="02020500000000000000" pitchFamily="18" charset="-120"/>
              </a:rPr>
              <a:t>NAT</a:t>
            </a:r>
            <a:r>
              <a:rPr lang="zh-CN" altLang="en-US" dirty="0">
                <a:latin typeface="MingLiU_HKSCS-ExtB" panose="02020500000000000000" pitchFamily="18" charset="-120"/>
              </a:rPr>
              <a:t>：网络地址转换方式</a:t>
            </a:r>
            <a:r>
              <a:rPr lang="en-US" altLang="zh-CN" dirty="0">
                <a:latin typeface="MingLiU_HKSCS-ExtB" panose="02020500000000000000" pitchFamily="18" charset="-120"/>
                <a:ea typeface="MingLiU_HKSCS-ExtB" panose="02020500000000000000" pitchFamily="18" charset="-120"/>
              </a:rPr>
              <a:t>:</a:t>
            </a:r>
            <a:r>
              <a:rPr lang="en-US" altLang="zh-CN" dirty="0" err="1">
                <a:latin typeface="MingLiU_HKSCS-ExtB" panose="02020500000000000000" pitchFamily="18" charset="-120"/>
                <a:ea typeface="MingLiU_HKSCS-ExtB" panose="02020500000000000000" pitchFamily="18" charset="-120"/>
              </a:rPr>
              <a:t>linux</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虚拟机</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可以访问外网</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通过主机上的</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代理出去</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推荐使用</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不占用</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也可以访问外网</a:t>
            </a:r>
            <a:r>
              <a:rPr lang="en-US" altLang="zh-CN" dirty="0">
                <a:latin typeface="MingLiU_HKSCS-ExtB" panose="02020500000000000000" pitchFamily="18" charset="-120"/>
                <a:ea typeface="MingLiU_HKSCS-ExtB" panose="02020500000000000000" pitchFamily="18" charset="-120"/>
              </a:rPr>
              <a:t>)</a:t>
            </a:r>
          </a:p>
          <a:p>
            <a:pPr algn="l"/>
            <a:r>
              <a:rPr lang="en-US" altLang="zh-CN" dirty="0">
                <a:latin typeface="MingLiU_HKSCS-ExtB" panose="02020500000000000000" pitchFamily="18" charset="-120"/>
                <a:ea typeface="MingLiU_HKSCS-ExtB" panose="02020500000000000000" pitchFamily="18" charset="-120"/>
              </a:rPr>
              <a:t>3</a:t>
            </a:r>
            <a:r>
              <a:rPr lang="zh-CN" altLang="en-US" dirty="0">
                <a:latin typeface="MingLiU_HKSCS-ExtB" panose="02020500000000000000" pitchFamily="18" charset="-120"/>
              </a:rPr>
              <a:t>、主机模式</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独立的主机，不能访问外网</a:t>
            </a:r>
            <a:endParaRPr lang="en-US" altLang="zh-CN" dirty="0">
              <a:latin typeface="MingLiU_HKSCS-ExtB" panose="02020500000000000000" pitchFamily="18" charset="-120"/>
            </a:endParaRPr>
          </a:p>
          <a:p>
            <a:pPr algn="l"/>
            <a:endParaRPr lang="zh-CN" altLang="en-US" dirty="0">
              <a:latin typeface="MingLiU_HKSCS-ExtB" panose="02020500000000000000" pitchFamily="18" charset="-120"/>
            </a:endParaRPr>
          </a:p>
        </p:txBody>
      </p:sp>
      <p:pic>
        <p:nvPicPr>
          <p:cNvPr id="4" name="图片 3">
            <a:extLst>
              <a:ext uri="{FF2B5EF4-FFF2-40B4-BE49-F238E27FC236}">
                <a16:creationId xmlns:a16="http://schemas.microsoft.com/office/drawing/2014/main" id="{E8D87AEC-AE94-4A86-ABD9-159F28F49C88}"/>
              </a:ext>
            </a:extLst>
          </p:cNvPr>
          <p:cNvPicPr>
            <a:picLocks noChangeAspect="1"/>
          </p:cNvPicPr>
          <p:nvPr/>
        </p:nvPicPr>
        <p:blipFill>
          <a:blip r:embed="rId2"/>
          <a:stretch>
            <a:fillRect/>
          </a:stretch>
        </p:blipFill>
        <p:spPr>
          <a:xfrm>
            <a:off x="2163960" y="3099816"/>
            <a:ext cx="8077319" cy="2432304"/>
          </a:xfrm>
          <a:prstGeom prst="rect">
            <a:avLst/>
          </a:prstGeom>
        </p:spPr>
      </p:pic>
    </p:spTree>
    <p:extLst>
      <p:ext uri="{BB962C8B-B14F-4D97-AF65-F5344CB8AC3E}">
        <p14:creationId xmlns:p14="http://schemas.microsoft.com/office/powerpoint/2010/main" val="1849020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FBD25-4270-4F1A-B9D9-BF45CBD8F495}"/>
              </a:ext>
            </a:extLst>
          </p:cNvPr>
          <p:cNvSpPr>
            <a:spLocks noGrp="1"/>
          </p:cNvSpPr>
          <p:nvPr>
            <p:ph type="title"/>
          </p:nvPr>
        </p:nvSpPr>
        <p:spPr/>
        <p:txBody>
          <a:bodyPr/>
          <a:lstStyle/>
          <a:p>
            <a:pPr algn="ctr"/>
            <a:r>
              <a:rPr lang="zh-CN" altLang="en-US" sz="3600" dirty="0"/>
              <a:t>权限</a:t>
            </a:r>
            <a:r>
              <a:rPr lang="zh-CN" altLang="en-US" dirty="0"/>
              <a:t>详细</a:t>
            </a:r>
            <a:r>
              <a:rPr lang="zh-CN" altLang="en-US" sz="3600" dirty="0"/>
              <a:t>介绍</a:t>
            </a:r>
          </a:p>
        </p:txBody>
      </p:sp>
      <p:sp>
        <p:nvSpPr>
          <p:cNvPr id="3" name="内容占位符 2">
            <a:extLst>
              <a:ext uri="{FF2B5EF4-FFF2-40B4-BE49-F238E27FC236}">
                <a16:creationId xmlns:a16="http://schemas.microsoft.com/office/drawing/2014/main" id="{3057BE5B-C417-4C71-9782-9CEBFD4C6CE2}"/>
              </a:ext>
            </a:extLst>
          </p:cNvPr>
          <p:cNvSpPr>
            <a:spLocks noGrp="1"/>
          </p:cNvSpPr>
          <p:nvPr>
            <p:ph idx="1"/>
          </p:nvPr>
        </p:nvSpPr>
        <p:spPr/>
        <p:txBody>
          <a:bodyPr/>
          <a:lstStyle/>
          <a:p>
            <a:r>
              <a:rPr lang="zh-CN" altLang="en-US" dirty="0"/>
              <a:t>补充</a:t>
            </a:r>
            <a:r>
              <a:rPr lang="en-US" altLang="zh-CN" dirty="0"/>
              <a:t>:</a:t>
            </a:r>
            <a:r>
              <a:rPr lang="zh-CN" altLang="en-US" dirty="0"/>
              <a:t>目录是一个特殊的文件，特殊在</a:t>
            </a:r>
            <a:r>
              <a:rPr lang="en-US" altLang="zh-CN" dirty="0" err="1"/>
              <a:t>ll</a:t>
            </a:r>
            <a:r>
              <a:rPr lang="zh-CN" altLang="en-US" dirty="0"/>
              <a:t>时的目录大小并不是目录中文件的大小而是目录本身的大小，所有通常我们看到的目录的大小都是</a:t>
            </a:r>
            <a:r>
              <a:rPr lang="en-US" altLang="zh-CN" dirty="0"/>
              <a:t>4096</a:t>
            </a:r>
            <a:r>
              <a:rPr lang="zh-CN" altLang="en-US" dirty="0"/>
              <a:t>个字节</a:t>
            </a:r>
            <a:endParaRPr lang="en-US" altLang="zh-CN" dirty="0"/>
          </a:p>
          <a:p>
            <a:r>
              <a:rPr lang="zh-CN" altLang="en-US" dirty="0"/>
              <a:t>查看文件的指令</a:t>
            </a:r>
            <a:r>
              <a:rPr lang="en-US" altLang="zh-CN" dirty="0"/>
              <a:t>:</a:t>
            </a:r>
          </a:p>
          <a:p>
            <a:r>
              <a:rPr lang="en-US" altLang="zh-CN" dirty="0"/>
              <a:t>Ls:</a:t>
            </a:r>
            <a:r>
              <a:rPr lang="zh-CN" altLang="en-US" dirty="0"/>
              <a:t>不显示文件的详细信息</a:t>
            </a:r>
            <a:endParaRPr lang="en-US" altLang="zh-CN" dirty="0"/>
          </a:p>
          <a:p>
            <a:r>
              <a:rPr lang="en-US" altLang="zh-CN" dirty="0" err="1"/>
              <a:t>Ll</a:t>
            </a:r>
            <a:r>
              <a:rPr lang="en-US" altLang="zh-CN" dirty="0"/>
              <a:t>:</a:t>
            </a:r>
            <a:r>
              <a:rPr lang="zh-CN" altLang="en-US" dirty="0"/>
              <a:t>显示文件的详细信息 </a:t>
            </a:r>
            <a:r>
              <a:rPr lang="en-US" altLang="zh-CN" dirty="0"/>
              <a:t>ls-l</a:t>
            </a:r>
            <a:r>
              <a:rPr lang="zh-CN" altLang="en-US" dirty="0"/>
              <a:t>的缩写</a:t>
            </a:r>
            <a:endParaRPr lang="en-US" altLang="zh-CN" dirty="0"/>
          </a:p>
          <a:p>
            <a:r>
              <a:rPr lang="en-US" altLang="zh-CN" dirty="0"/>
              <a:t>Ls-l:</a:t>
            </a:r>
            <a:r>
              <a:rPr lang="zh-CN" altLang="en-US" dirty="0"/>
              <a:t>显示文件的详细信息功能和</a:t>
            </a:r>
            <a:r>
              <a:rPr lang="en-US" altLang="zh-CN" dirty="0" err="1"/>
              <a:t>ll</a:t>
            </a:r>
            <a:r>
              <a:rPr lang="zh-CN" altLang="en-US" dirty="0"/>
              <a:t>一样</a:t>
            </a:r>
            <a:endParaRPr lang="en-US" altLang="zh-CN" dirty="0"/>
          </a:p>
          <a:p>
            <a:r>
              <a:rPr lang="en-US" altLang="zh-CN" dirty="0"/>
              <a:t>Ls-la:</a:t>
            </a:r>
            <a:r>
              <a:rPr lang="zh-CN" altLang="en-US" dirty="0"/>
              <a:t>显示文件详细信息及隐藏的文件</a:t>
            </a:r>
          </a:p>
        </p:txBody>
      </p:sp>
    </p:spTree>
    <p:extLst>
      <p:ext uri="{BB962C8B-B14F-4D97-AF65-F5344CB8AC3E}">
        <p14:creationId xmlns:p14="http://schemas.microsoft.com/office/powerpoint/2010/main" val="2890677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A2D9E-0DC8-4453-8D90-5911597927A6}"/>
              </a:ext>
            </a:extLst>
          </p:cNvPr>
          <p:cNvSpPr>
            <a:spLocks noGrp="1"/>
          </p:cNvSpPr>
          <p:nvPr>
            <p:ph type="title"/>
          </p:nvPr>
        </p:nvSpPr>
        <p:spPr/>
        <p:txBody>
          <a:bodyPr/>
          <a:lstStyle/>
          <a:p>
            <a:pPr algn="ctr"/>
            <a:r>
              <a:rPr lang="zh-CN" altLang="en-US" dirty="0"/>
              <a:t>文件权限的修改</a:t>
            </a:r>
          </a:p>
        </p:txBody>
      </p:sp>
      <p:sp>
        <p:nvSpPr>
          <p:cNvPr id="3" name="内容占位符 2">
            <a:extLst>
              <a:ext uri="{FF2B5EF4-FFF2-40B4-BE49-F238E27FC236}">
                <a16:creationId xmlns:a16="http://schemas.microsoft.com/office/drawing/2014/main" id="{21642BD8-590A-4C96-A2FE-C34E5145E9B9}"/>
              </a:ext>
            </a:extLst>
          </p:cNvPr>
          <p:cNvSpPr>
            <a:spLocks noGrp="1"/>
          </p:cNvSpPr>
          <p:nvPr>
            <p:ph idx="1"/>
          </p:nvPr>
        </p:nvSpPr>
        <p:spPr>
          <a:xfrm>
            <a:off x="259080" y="1216024"/>
            <a:ext cx="11094720" cy="4841875"/>
          </a:xfrm>
        </p:spPr>
        <p:txBody>
          <a:bodyPr>
            <a:normAutofit fontScale="55000" lnSpcReduction="20000"/>
          </a:bodyPr>
          <a:lstStyle/>
          <a:p>
            <a:r>
              <a:rPr lang="en-US" altLang="zh-CN" dirty="0"/>
              <a:t>1</a:t>
            </a:r>
            <a:r>
              <a:rPr lang="zh-CN" altLang="en-US" dirty="0"/>
              <a:t>、修改权限</a:t>
            </a:r>
            <a:r>
              <a:rPr lang="en-US" altLang="zh-CN" dirty="0"/>
              <a:t>—</a:t>
            </a:r>
            <a:r>
              <a:rPr lang="en-US" altLang="zh-CN" dirty="0" err="1"/>
              <a:t>chmod</a:t>
            </a:r>
            <a:endParaRPr lang="en-US" altLang="zh-CN" dirty="0"/>
          </a:p>
          <a:p>
            <a:r>
              <a:rPr lang="zh-CN" altLang="en-US" dirty="0"/>
              <a:t>通过</a:t>
            </a:r>
            <a:r>
              <a:rPr lang="en-US" altLang="zh-CN" dirty="0" err="1"/>
              <a:t>chmod</a:t>
            </a:r>
            <a:r>
              <a:rPr lang="zh-CN" altLang="en-US" dirty="0"/>
              <a:t>指令，可以修改文件或者目录的权限</a:t>
            </a:r>
            <a:endParaRPr lang="en-US" altLang="zh-CN" dirty="0"/>
          </a:p>
          <a:p>
            <a:r>
              <a:rPr lang="en-US" altLang="zh-CN" dirty="0"/>
              <a:t>U</a:t>
            </a:r>
            <a:r>
              <a:rPr lang="zh-CN" altLang="en-US" dirty="0"/>
              <a:t>代表给文件的所有者的权限，</a:t>
            </a:r>
            <a:r>
              <a:rPr lang="en-US" altLang="zh-CN" dirty="0"/>
              <a:t>g</a:t>
            </a:r>
            <a:r>
              <a:rPr lang="zh-CN" altLang="en-US" dirty="0"/>
              <a:t>代表给文件所在组的用户的权限</a:t>
            </a:r>
            <a:endParaRPr lang="en-US" altLang="zh-CN" dirty="0"/>
          </a:p>
          <a:p>
            <a:r>
              <a:rPr lang="en-US" altLang="zh-CN" dirty="0"/>
              <a:t>O</a:t>
            </a:r>
            <a:r>
              <a:rPr lang="zh-CN" altLang="en-US" dirty="0"/>
              <a:t>代表的是给其他组的用户的权限</a:t>
            </a:r>
            <a:r>
              <a:rPr lang="en-US" altLang="zh-CN" dirty="0"/>
              <a:t>,a</a:t>
            </a:r>
            <a:r>
              <a:rPr lang="zh-CN" altLang="en-US" dirty="0"/>
              <a:t>代表 所有用户</a:t>
            </a:r>
            <a:endParaRPr lang="en-US" altLang="zh-CN" dirty="0"/>
          </a:p>
          <a:p>
            <a:r>
              <a:rPr lang="zh-CN" altLang="en-US" dirty="0"/>
              <a:t>例子</a:t>
            </a:r>
            <a:r>
              <a:rPr lang="en-US" altLang="zh-CN" dirty="0"/>
              <a:t>:</a:t>
            </a:r>
            <a:r>
              <a:rPr lang="zh-CN" altLang="en-US" dirty="0"/>
              <a:t>修改</a:t>
            </a:r>
            <a:r>
              <a:rPr lang="en-US" altLang="zh-CN" dirty="0" err="1"/>
              <a:t>abc</a:t>
            </a:r>
            <a:r>
              <a:rPr lang="zh-CN" altLang="en-US" dirty="0"/>
              <a:t>文件的权限</a:t>
            </a:r>
            <a:endParaRPr lang="en-US" altLang="zh-CN" dirty="0"/>
          </a:p>
          <a:p>
            <a:r>
              <a:rPr lang="en-US" altLang="zh-CN" dirty="0" err="1"/>
              <a:t>chmod</a:t>
            </a:r>
            <a:r>
              <a:rPr lang="en-US" altLang="zh-CN" dirty="0"/>
              <a:t>  u=</a:t>
            </a:r>
            <a:r>
              <a:rPr lang="en-US" altLang="zh-CN" dirty="0" err="1"/>
              <a:t>rwx,g</a:t>
            </a:r>
            <a:r>
              <a:rPr lang="en-US" altLang="zh-CN" dirty="0"/>
              <a:t>=</a:t>
            </a:r>
            <a:r>
              <a:rPr lang="en-US" altLang="zh-CN" dirty="0" err="1"/>
              <a:t>rw,o</a:t>
            </a:r>
            <a:r>
              <a:rPr lang="en-US" altLang="zh-CN" dirty="0"/>
              <a:t>=</a:t>
            </a:r>
            <a:r>
              <a:rPr lang="en-US" altLang="zh-CN" dirty="0" err="1"/>
              <a:t>rw</a:t>
            </a:r>
            <a:r>
              <a:rPr lang="en-US" altLang="zh-CN" dirty="0"/>
              <a:t> </a:t>
            </a:r>
            <a:r>
              <a:rPr lang="en-US" altLang="zh-CN" dirty="0" err="1"/>
              <a:t>abc</a:t>
            </a:r>
            <a:endParaRPr lang="en-US" altLang="zh-CN" dirty="0"/>
          </a:p>
          <a:p>
            <a:r>
              <a:rPr lang="zh-CN" altLang="en-US" dirty="0"/>
              <a:t>给</a:t>
            </a:r>
            <a:r>
              <a:rPr lang="en-US" altLang="zh-CN" dirty="0" err="1"/>
              <a:t>abc</a:t>
            </a:r>
            <a:r>
              <a:rPr lang="zh-CN" altLang="en-US" dirty="0"/>
              <a:t>文件的所有者减去执行的权限，所在组增加写的权限</a:t>
            </a:r>
            <a:endParaRPr lang="en-US" altLang="zh-CN" dirty="0"/>
          </a:p>
          <a:p>
            <a:r>
              <a:rPr lang="en-US" altLang="zh-CN" dirty="0" err="1"/>
              <a:t>chmod</a:t>
            </a:r>
            <a:r>
              <a:rPr lang="en-US" altLang="zh-CN" dirty="0"/>
              <a:t> </a:t>
            </a:r>
            <a:r>
              <a:rPr lang="en-US" altLang="zh-CN" dirty="0" err="1"/>
              <a:t>u-x,g+w</a:t>
            </a:r>
            <a:r>
              <a:rPr lang="zh-CN" altLang="en-US" dirty="0"/>
              <a:t> </a:t>
            </a:r>
            <a:r>
              <a:rPr lang="en-US" altLang="zh-CN" dirty="0" err="1"/>
              <a:t>abc</a:t>
            </a:r>
            <a:endParaRPr lang="en-US" altLang="zh-CN" dirty="0"/>
          </a:p>
          <a:p>
            <a:r>
              <a:rPr lang="zh-CN" altLang="en-US" dirty="0"/>
              <a:t>给</a:t>
            </a:r>
            <a:r>
              <a:rPr lang="en-US" altLang="zh-CN" dirty="0" err="1"/>
              <a:t>abc</a:t>
            </a:r>
            <a:r>
              <a:rPr lang="zh-CN" altLang="en-US" dirty="0"/>
              <a:t>文件的所有用户增加一个读写的权限</a:t>
            </a:r>
            <a:endParaRPr lang="en-US" altLang="zh-CN" dirty="0"/>
          </a:p>
          <a:p>
            <a:r>
              <a:rPr lang="en-US" altLang="zh-CN" dirty="0" err="1"/>
              <a:t>chmod</a:t>
            </a:r>
            <a:r>
              <a:rPr lang="en-US" altLang="zh-CN" dirty="0"/>
              <a:t> </a:t>
            </a:r>
            <a:r>
              <a:rPr lang="en-US" altLang="zh-CN" dirty="0" err="1"/>
              <a:t>a+rw</a:t>
            </a:r>
            <a:r>
              <a:rPr lang="en-US" altLang="zh-CN" dirty="0"/>
              <a:t> </a:t>
            </a:r>
            <a:r>
              <a:rPr lang="en-US" altLang="zh-CN" dirty="0" err="1"/>
              <a:t>abc</a:t>
            </a:r>
            <a:r>
              <a:rPr lang="en-US" altLang="zh-CN" dirty="0"/>
              <a:t> </a:t>
            </a:r>
          </a:p>
          <a:p>
            <a:r>
              <a:rPr lang="zh-CN" altLang="en-US" dirty="0"/>
              <a:t>用数字的方式去修改权限</a:t>
            </a:r>
            <a:r>
              <a:rPr lang="en-US" altLang="zh-CN" dirty="0"/>
              <a:t>:</a:t>
            </a:r>
            <a:r>
              <a:rPr lang="en-US" altLang="zh-CN" dirty="0" err="1"/>
              <a:t>chmod</a:t>
            </a:r>
            <a:r>
              <a:rPr lang="zh-CN" altLang="en-US" dirty="0"/>
              <a:t> </a:t>
            </a:r>
            <a:r>
              <a:rPr lang="en-US" altLang="zh-CN" dirty="0"/>
              <a:t>755</a:t>
            </a:r>
            <a:r>
              <a:rPr lang="zh-CN" altLang="en-US" dirty="0"/>
              <a:t> </a:t>
            </a:r>
            <a:r>
              <a:rPr lang="en-US" altLang="zh-CN" dirty="0" err="1"/>
              <a:t>abc</a:t>
            </a:r>
            <a:endParaRPr lang="en-US" altLang="zh-CN" dirty="0"/>
          </a:p>
          <a:p>
            <a:r>
              <a:rPr lang="en-US" altLang="zh-CN" dirty="0"/>
              <a:t>7=</a:t>
            </a:r>
            <a:r>
              <a:rPr lang="en-US" altLang="zh-CN" dirty="0" err="1"/>
              <a:t>rwx</a:t>
            </a:r>
            <a:r>
              <a:rPr lang="en-US" altLang="zh-CN" dirty="0"/>
              <a:t> 5 = r-x 5= r-x(</a:t>
            </a:r>
            <a:r>
              <a:rPr lang="zh-CN" altLang="en-US" dirty="0"/>
              <a:t>有疑问，为什么字母相减，数字要相加？</a:t>
            </a:r>
            <a:r>
              <a:rPr lang="en-US" altLang="zh-CN" dirty="0"/>
              <a:t>)</a:t>
            </a:r>
          </a:p>
          <a:p>
            <a:r>
              <a:rPr lang="zh-CN" altLang="en-US" dirty="0"/>
              <a:t>修改文件的权限为</a:t>
            </a:r>
            <a:r>
              <a:rPr lang="en-US" altLang="zh-CN" dirty="0"/>
              <a:t>:</a:t>
            </a:r>
            <a:r>
              <a:rPr lang="zh-CN" altLang="en-US" dirty="0"/>
              <a:t>自己可以读写，本组的人可以读写，其他组的人没有任何权限</a:t>
            </a:r>
            <a:endParaRPr lang="en-US" altLang="zh-CN" dirty="0"/>
          </a:p>
          <a:p>
            <a:r>
              <a:rPr lang="en-US" altLang="zh-CN" dirty="0" err="1"/>
              <a:t>chmod</a:t>
            </a:r>
            <a:r>
              <a:rPr lang="en-US" altLang="zh-CN" dirty="0"/>
              <a:t> 640 jack.txt</a:t>
            </a:r>
          </a:p>
          <a:p>
            <a:r>
              <a:rPr lang="zh-CN" altLang="en-US" dirty="0"/>
              <a:t>修改文件的权限为</a:t>
            </a:r>
            <a:r>
              <a:rPr lang="en-US" altLang="zh-CN" dirty="0"/>
              <a:t>:</a:t>
            </a:r>
            <a:r>
              <a:rPr lang="zh-CN" altLang="en-US" dirty="0"/>
              <a:t>自己可以读写，本组的人可以读写，其他组的人可以读</a:t>
            </a:r>
            <a:endParaRPr lang="en-US" altLang="zh-CN" dirty="0"/>
          </a:p>
          <a:p>
            <a:r>
              <a:rPr lang="en-US" altLang="zh-CN" dirty="0" err="1"/>
              <a:t>chmod</a:t>
            </a:r>
            <a:r>
              <a:rPr lang="en-US" altLang="zh-CN" dirty="0"/>
              <a:t> 664 jack.txt   </a:t>
            </a:r>
            <a:r>
              <a:rPr lang="en-US" altLang="zh-CN" dirty="0" err="1"/>
              <a:t>chmod</a:t>
            </a:r>
            <a:r>
              <a:rPr lang="en-US" altLang="zh-CN" dirty="0"/>
              <a:t> u=</a:t>
            </a:r>
            <a:r>
              <a:rPr lang="en-US" altLang="zh-CN" dirty="0" err="1"/>
              <a:t>rw,g</a:t>
            </a:r>
            <a:r>
              <a:rPr lang="en-US" altLang="zh-CN" dirty="0"/>
              <a:t>=</a:t>
            </a:r>
            <a:r>
              <a:rPr lang="en-US" altLang="zh-CN" dirty="0" err="1"/>
              <a:t>rw,o</a:t>
            </a:r>
            <a:r>
              <a:rPr lang="en-US" altLang="zh-CN" dirty="0"/>
              <a:t>=r jack.txt</a:t>
            </a:r>
          </a:p>
        </p:txBody>
      </p:sp>
    </p:spTree>
    <p:extLst>
      <p:ext uri="{BB962C8B-B14F-4D97-AF65-F5344CB8AC3E}">
        <p14:creationId xmlns:p14="http://schemas.microsoft.com/office/powerpoint/2010/main" val="26751788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309B6-4E81-4231-9881-71DB7F9B64E2}"/>
              </a:ext>
            </a:extLst>
          </p:cNvPr>
          <p:cNvSpPr>
            <a:spLocks noGrp="1"/>
          </p:cNvSpPr>
          <p:nvPr>
            <p:ph type="title"/>
          </p:nvPr>
        </p:nvSpPr>
        <p:spPr/>
        <p:txBody>
          <a:bodyPr>
            <a:normAutofit/>
          </a:bodyPr>
          <a:lstStyle/>
          <a:p>
            <a:pPr algn="ctr"/>
            <a:r>
              <a:rPr lang="zh-CN" altLang="en-US" sz="2800" b="1" dirty="0"/>
              <a:t>修改文件所有者</a:t>
            </a:r>
          </a:p>
        </p:txBody>
      </p:sp>
      <p:sp>
        <p:nvSpPr>
          <p:cNvPr id="3" name="内容占位符 2">
            <a:extLst>
              <a:ext uri="{FF2B5EF4-FFF2-40B4-BE49-F238E27FC236}">
                <a16:creationId xmlns:a16="http://schemas.microsoft.com/office/drawing/2014/main" id="{A413C7FA-201B-476C-83F2-77C2B527305E}"/>
              </a:ext>
            </a:extLst>
          </p:cNvPr>
          <p:cNvSpPr>
            <a:spLocks noGrp="1"/>
          </p:cNvSpPr>
          <p:nvPr>
            <p:ph idx="1"/>
          </p:nvPr>
        </p:nvSpPr>
        <p:spPr/>
        <p:txBody>
          <a:bodyPr/>
          <a:lstStyle/>
          <a:p>
            <a:r>
              <a:rPr lang="en-US" altLang="zh-CN" dirty="0"/>
              <a:t>1</a:t>
            </a:r>
            <a:r>
              <a:rPr lang="zh-CN" altLang="en-US" dirty="0"/>
              <a:t>、修改某个文件夹下的所有文件的所有者为</a:t>
            </a:r>
            <a:r>
              <a:rPr lang="en-US" altLang="zh-CN" dirty="0"/>
              <a:t>tom</a:t>
            </a:r>
          </a:p>
          <a:p>
            <a:r>
              <a:rPr lang="en-US" altLang="zh-CN" dirty="0" err="1"/>
              <a:t>chown</a:t>
            </a:r>
            <a:r>
              <a:rPr lang="en-US" altLang="zh-CN" dirty="0"/>
              <a:t> –R</a:t>
            </a:r>
            <a:r>
              <a:rPr lang="zh-CN" altLang="en-US" dirty="0"/>
              <a:t> </a:t>
            </a:r>
            <a:r>
              <a:rPr lang="en-US" altLang="zh-CN" dirty="0"/>
              <a:t>tom  /home/</a:t>
            </a:r>
            <a:r>
              <a:rPr lang="en-US" altLang="zh-CN" dirty="0" err="1"/>
              <a:t>kkk</a:t>
            </a:r>
            <a:endParaRPr lang="en-US" altLang="zh-CN" dirty="0"/>
          </a:p>
          <a:p>
            <a:r>
              <a:rPr lang="en-US" altLang="zh-CN" dirty="0"/>
              <a:t>2</a:t>
            </a:r>
            <a:r>
              <a:rPr lang="zh-CN" altLang="en-US" dirty="0"/>
              <a:t>、修改某个文件的所在组</a:t>
            </a:r>
            <a:endParaRPr lang="en-US" altLang="zh-CN" dirty="0"/>
          </a:p>
          <a:p>
            <a:r>
              <a:rPr lang="en-US" altLang="zh-CN" dirty="0" err="1"/>
              <a:t>chgrp</a:t>
            </a:r>
            <a:r>
              <a:rPr lang="en-US" altLang="zh-CN" dirty="0"/>
              <a:t> –R tom /home/</a:t>
            </a:r>
            <a:r>
              <a:rPr lang="en-US" altLang="zh-CN" dirty="0" err="1"/>
              <a:t>kkk</a:t>
            </a:r>
            <a:r>
              <a:rPr lang="en-US" altLang="zh-CN" dirty="0"/>
              <a:t> </a:t>
            </a:r>
          </a:p>
          <a:p>
            <a:r>
              <a:rPr lang="en-US" altLang="zh-CN" dirty="0"/>
              <a:t>3</a:t>
            </a:r>
            <a:r>
              <a:rPr lang="zh-CN" altLang="en-US" dirty="0"/>
              <a:t>、修改某个用户所在组</a:t>
            </a:r>
            <a:endParaRPr lang="en-US" altLang="zh-CN" dirty="0"/>
          </a:p>
          <a:p>
            <a:r>
              <a:rPr lang="en-US" altLang="zh-CN" dirty="0" err="1"/>
              <a:t>usermod</a:t>
            </a:r>
            <a:r>
              <a:rPr lang="en-US" altLang="zh-CN" dirty="0"/>
              <a:t> –g </a:t>
            </a:r>
            <a:r>
              <a:rPr lang="zh-CN" altLang="en-US" dirty="0"/>
              <a:t>组名 用户名</a:t>
            </a:r>
          </a:p>
        </p:txBody>
      </p:sp>
    </p:spTree>
    <p:extLst>
      <p:ext uri="{BB962C8B-B14F-4D97-AF65-F5344CB8AC3E}">
        <p14:creationId xmlns:p14="http://schemas.microsoft.com/office/powerpoint/2010/main" val="42475868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6EFF5-DA96-45E6-A2D0-5E6F1ADEDBE7}"/>
              </a:ext>
            </a:extLst>
          </p:cNvPr>
          <p:cNvSpPr>
            <a:spLocks noGrp="1"/>
          </p:cNvSpPr>
          <p:nvPr>
            <p:ph type="title"/>
          </p:nvPr>
        </p:nvSpPr>
        <p:spPr/>
        <p:txBody>
          <a:bodyPr/>
          <a:lstStyle/>
          <a:p>
            <a:pPr algn="ctr"/>
            <a:r>
              <a:rPr lang="en-US" altLang="zh-CN" dirty="0" err="1"/>
              <a:t>crond</a:t>
            </a:r>
            <a:r>
              <a:rPr lang="zh-CN" altLang="en-US" dirty="0"/>
              <a:t>任务调度</a:t>
            </a:r>
          </a:p>
        </p:txBody>
      </p:sp>
      <p:sp>
        <p:nvSpPr>
          <p:cNvPr id="3" name="内容占位符 2">
            <a:extLst>
              <a:ext uri="{FF2B5EF4-FFF2-40B4-BE49-F238E27FC236}">
                <a16:creationId xmlns:a16="http://schemas.microsoft.com/office/drawing/2014/main" id="{66E7BAFC-700F-4FFA-8A3A-BCF52C984630}"/>
              </a:ext>
            </a:extLst>
          </p:cNvPr>
          <p:cNvSpPr>
            <a:spLocks noGrp="1"/>
          </p:cNvSpPr>
          <p:nvPr>
            <p:ph idx="1"/>
          </p:nvPr>
        </p:nvSpPr>
        <p:spPr/>
        <p:txBody>
          <a:bodyPr>
            <a:normAutofit fontScale="92500" lnSpcReduction="10000"/>
          </a:bodyPr>
          <a:lstStyle/>
          <a:p>
            <a:r>
              <a:rPr lang="en-US" altLang="zh-CN" dirty="0"/>
              <a:t>1</a:t>
            </a:r>
            <a:r>
              <a:rPr lang="zh-CN" altLang="en-US" dirty="0"/>
              <a:t>、概述：任务调度，是指系统在某个时间执行特定的命令或者程序</a:t>
            </a:r>
            <a:endParaRPr lang="en-US" altLang="zh-CN" dirty="0"/>
          </a:p>
          <a:p>
            <a:r>
              <a:rPr lang="en-US" altLang="zh-CN" dirty="0"/>
              <a:t>2</a:t>
            </a:r>
            <a:r>
              <a:rPr lang="zh-CN" altLang="en-US" dirty="0"/>
              <a:t>、任务调度的分类：</a:t>
            </a:r>
            <a:r>
              <a:rPr lang="en-US" altLang="zh-CN" dirty="0"/>
              <a:t>&gt;1</a:t>
            </a:r>
            <a:r>
              <a:rPr lang="zh-CN" altLang="en-US" dirty="0"/>
              <a:t>、系统任务，系统中有些重要的任务必须周而复始的执行，如病毒扫描等</a:t>
            </a:r>
            <a:endParaRPr lang="en-US" altLang="zh-CN" dirty="0"/>
          </a:p>
          <a:p>
            <a:r>
              <a:rPr lang="en-US" altLang="zh-CN" dirty="0"/>
              <a:t>2&gt;</a:t>
            </a:r>
            <a:r>
              <a:rPr lang="zh-CN" altLang="en-US" dirty="0"/>
              <a:t>、个别的用户、个别的用户可能希望执行某些程序、比如对</a:t>
            </a:r>
            <a:r>
              <a:rPr lang="en-US" altLang="zh-CN" dirty="0" err="1"/>
              <a:t>mysql</a:t>
            </a:r>
            <a:r>
              <a:rPr lang="zh-CN" altLang="en-US" dirty="0"/>
              <a:t>数据库的备份</a:t>
            </a:r>
            <a:endParaRPr lang="en-US" altLang="zh-CN" dirty="0"/>
          </a:p>
          <a:p>
            <a:r>
              <a:rPr lang="en-US" altLang="zh-CN" dirty="0"/>
              <a:t>3</a:t>
            </a:r>
            <a:r>
              <a:rPr lang="zh-CN" altLang="en-US" dirty="0"/>
              <a:t>、基本语法</a:t>
            </a:r>
            <a:r>
              <a:rPr lang="en-US" altLang="zh-CN" dirty="0"/>
              <a:t>:crontab [</a:t>
            </a:r>
            <a:r>
              <a:rPr lang="zh-CN" altLang="en-US" dirty="0"/>
              <a:t>选项</a:t>
            </a:r>
            <a:r>
              <a:rPr lang="en-US" altLang="zh-CN" dirty="0"/>
              <a:t>] </a:t>
            </a:r>
          </a:p>
          <a:p>
            <a:r>
              <a:rPr lang="en-US" altLang="zh-CN" dirty="0"/>
              <a:t>4</a:t>
            </a:r>
            <a:r>
              <a:rPr lang="zh-CN" altLang="en-US" dirty="0"/>
              <a:t>、常用选项</a:t>
            </a:r>
            <a:endParaRPr lang="en-US" altLang="zh-CN" dirty="0"/>
          </a:p>
          <a:p>
            <a:r>
              <a:rPr lang="en-US" altLang="zh-CN" dirty="0"/>
              <a:t>-e:</a:t>
            </a:r>
            <a:r>
              <a:rPr lang="zh-CN" altLang="en-US" dirty="0"/>
              <a:t>编辑</a:t>
            </a:r>
            <a:r>
              <a:rPr lang="en-US" altLang="zh-CN" dirty="0"/>
              <a:t>crontab</a:t>
            </a:r>
            <a:r>
              <a:rPr lang="zh-CN" altLang="en-US" dirty="0"/>
              <a:t>定时任务</a:t>
            </a:r>
            <a:endParaRPr lang="en-US" altLang="zh-CN" dirty="0"/>
          </a:p>
          <a:p>
            <a:r>
              <a:rPr lang="en-US" altLang="zh-CN" dirty="0"/>
              <a:t>-l:</a:t>
            </a:r>
            <a:r>
              <a:rPr lang="zh-CN" altLang="en-US" dirty="0"/>
              <a:t>查询</a:t>
            </a:r>
            <a:r>
              <a:rPr lang="en-US" altLang="zh-CN" dirty="0"/>
              <a:t>crontab</a:t>
            </a:r>
            <a:r>
              <a:rPr lang="zh-CN" altLang="en-US" dirty="0"/>
              <a:t>定时任务</a:t>
            </a:r>
            <a:endParaRPr lang="en-US" altLang="zh-CN" dirty="0"/>
          </a:p>
          <a:p>
            <a:r>
              <a:rPr lang="en-US" altLang="zh-CN" dirty="0"/>
              <a:t>-r:</a:t>
            </a:r>
            <a:r>
              <a:rPr lang="zh-CN" altLang="en-US" dirty="0"/>
              <a:t>删除</a:t>
            </a:r>
            <a:r>
              <a:rPr lang="en-US" altLang="zh-CN" dirty="0"/>
              <a:t>crontab</a:t>
            </a:r>
            <a:r>
              <a:rPr lang="zh-CN" altLang="en-US" dirty="0"/>
              <a:t>定时任务</a:t>
            </a:r>
          </a:p>
        </p:txBody>
      </p:sp>
    </p:spTree>
    <p:extLst>
      <p:ext uri="{BB962C8B-B14F-4D97-AF65-F5344CB8AC3E}">
        <p14:creationId xmlns:p14="http://schemas.microsoft.com/office/powerpoint/2010/main" val="1981892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0F322-D735-4740-8515-79CC2A298CAA}"/>
              </a:ext>
            </a:extLst>
          </p:cNvPr>
          <p:cNvSpPr>
            <a:spLocks noGrp="1"/>
          </p:cNvSpPr>
          <p:nvPr>
            <p:ph type="title"/>
          </p:nvPr>
        </p:nvSpPr>
        <p:spPr/>
        <p:txBody>
          <a:bodyPr>
            <a:normAutofit/>
          </a:bodyPr>
          <a:lstStyle/>
          <a:p>
            <a:pPr algn="ctr"/>
            <a:r>
              <a:rPr lang="en-US" altLang="zh-CN" sz="2800" b="1" dirty="0"/>
              <a:t>Echo</a:t>
            </a:r>
            <a:r>
              <a:rPr lang="zh-CN" altLang="en-US" sz="2800" b="1" dirty="0"/>
              <a:t>输出当前环境变量的路径</a:t>
            </a:r>
          </a:p>
        </p:txBody>
      </p:sp>
      <p:sp>
        <p:nvSpPr>
          <p:cNvPr id="3" name="内容占位符 2">
            <a:extLst>
              <a:ext uri="{FF2B5EF4-FFF2-40B4-BE49-F238E27FC236}">
                <a16:creationId xmlns:a16="http://schemas.microsoft.com/office/drawing/2014/main" id="{3799527D-8E52-4A12-9A16-5923B0C6FFB8}"/>
              </a:ext>
            </a:extLst>
          </p:cNvPr>
          <p:cNvSpPr>
            <a:spLocks noGrp="1"/>
          </p:cNvSpPr>
          <p:nvPr>
            <p:ph idx="1"/>
          </p:nvPr>
        </p:nvSpPr>
        <p:spPr/>
        <p:txBody>
          <a:bodyPr>
            <a:normAutofit/>
          </a:bodyPr>
          <a:lstStyle/>
          <a:p>
            <a:r>
              <a:rPr lang="en-US" altLang="zh-CN" sz="1800" b="1" dirty="0"/>
              <a:t>1</a:t>
            </a:r>
            <a:r>
              <a:rPr lang="zh-CN" altLang="en-US" sz="1800" b="1" dirty="0"/>
              <a:t>、输出文本、输出环境变量</a:t>
            </a:r>
            <a:endParaRPr lang="en-US" altLang="zh-CN" sz="1800" b="1" dirty="0"/>
          </a:p>
          <a:p>
            <a:r>
              <a:rPr lang="en-US" altLang="zh-CN" sz="1800" b="1" dirty="0"/>
              <a:t>Echo </a:t>
            </a:r>
            <a:r>
              <a:rPr lang="zh-CN" altLang="en-US" sz="1800" b="1" dirty="0"/>
              <a:t>“</a:t>
            </a:r>
            <a:r>
              <a:rPr lang="en-US" altLang="zh-CN" sz="1800" b="1" dirty="0"/>
              <a:t>hello world</a:t>
            </a:r>
            <a:r>
              <a:rPr lang="zh-CN" altLang="en-US" sz="1800" b="1" dirty="0"/>
              <a:t>”  环境变量 </a:t>
            </a:r>
            <a:r>
              <a:rPr lang="en-US" altLang="zh-CN" sz="1800" b="1" dirty="0"/>
              <a:t>echo $PATH</a:t>
            </a:r>
          </a:p>
          <a:p>
            <a:r>
              <a:rPr lang="en-US" altLang="zh-CN" sz="1800" b="1" dirty="0"/>
              <a:t>2</a:t>
            </a:r>
            <a:r>
              <a:rPr lang="zh-CN" altLang="en-US" sz="1800" b="1" dirty="0"/>
              <a:t>、</a:t>
            </a:r>
            <a:r>
              <a:rPr lang="en-US" altLang="zh-CN" sz="1800" b="1" dirty="0"/>
              <a:t>head</a:t>
            </a:r>
            <a:r>
              <a:rPr lang="zh-CN" altLang="en-US" sz="1800" b="1" dirty="0"/>
              <a:t>指令</a:t>
            </a:r>
            <a:r>
              <a:rPr lang="en-US" altLang="zh-CN" sz="1800" b="1" dirty="0"/>
              <a:t>:</a:t>
            </a:r>
            <a:r>
              <a:rPr lang="en-US" altLang="zh-CN" sz="1800" b="1" dirty="0">
                <a:sym typeface="Wingdings" panose="05000000000000000000" pitchFamily="2" charset="2"/>
              </a:rPr>
              <a:t>(</a:t>
            </a:r>
            <a:r>
              <a:rPr lang="zh-CN" altLang="en-US" sz="1800" b="1" dirty="0">
                <a:sym typeface="Wingdings" panose="05000000000000000000" pitchFamily="2" charset="2"/>
              </a:rPr>
              <a:t>当文章内容很长时，可用</a:t>
            </a:r>
            <a:r>
              <a:rPr lang="en-US" altLang="zh-CN" sz="1800" b="1" dirty="0">
                <a:sym typeface="Wingdings" panose="05000000000000000000" pitchFamily="2" charset="2"/>
              </a:rPr>
              <a:t>head</a:t>
            </a:r>
            <a:r>
              <a:rPr lang="zh-CN" altLang="en-US" sz="1800" b="1" dirty="0">
                <a:sym typeface="Wingdings" panose="05000000000000000000" pitchFamily="2" charset="2"/>
              </a:rPr>
              <a:t>指令指定查看前几行</a:t>
            </a:r>
            <a:r>
              <a:rPr lang="en-US" altLang="zh-CN" sz="1800" b="1" dirty="0">
                <a:sym typeface="Wingdings" panose="05000000000000000000" pitchFamily="2" charset="2"/>
              </a:rPr>
              <a:t>)</a:t>
            </a:r>
          </a:p>
          <a:p>
            <a:r>
              <a:rPr lang="en-US" altLang="zh-CN" sz="1800" b="1" dirty="0">
                <a:sym typeface="Wingdings" panose="05000000000000000000" pitchFamily="2" charset="2"/>
              </a:rPr>
              <a:t>Head –n 5</a:t>
            </a:r>
            <a:r>
              <a:rPr lang="zh-CN" altLang="en-US" sz="1800" b="1" dirty="0">
                <a:sym typeface="Wingdings" panose="05000000000000000000" pitchFamily="2" charset="2"/>
              </a:rPr>
              <a:t> 文件</a:t>
            </a:r>
            <a:endParaRPr lang="en-US" altLang="zh-CN" sz="1800" b="1" dirty="0">
              <a:sym typeface="Wingdings" panose="05000000000000000000" pitchFamily="2" charset="2"/>
            </a:endParaRPr>
          </a:p>
          <a:p>
            <a:r>
              <a:rPr lang="en-US" altLang="zh-CN" sz="1800" b="1" dirty="0">
                <a:sym typeface="Wingdings" panose="05000000000000000000" pitchFamily="2" charset="2"/>
              </a:rPr>
              <a:t>3</a:t>
            </a:r>
            <a:r>
              <a:rPr lang="zh-CN" altLang="en-US" sz="1800" b="1" dirty="0">
                <a:sym typeface="Wingdings" panose="05000000000000000000" pitchFamily="2" charset="2"/>
              </a:rPr>
              <a:t>、</a:t>
            </a:r>
            <a:r>
              <a:rPr lang="en-US" altLang="zh-CN" sz="1800" b="1" dirty="0">
                <a:sym typeface="Wingdings" panose="05000000000000000000" pitchFamily="2" charset="2"/>
              </a:rPr>
              <a:t>tail</a:t>
            </a:r>
            <a:r>
              <a:rPr lang="zh-CN" altLang="en-US" sz="1800" b="1" dirty="0">
                <a:sym typeface="Wingdings" panose="05000000000000000000" pitchFamily="2" charset="2"/>
              </a:rPr>
              <a:t>指令</a:t>
            </a:r>
            <a:r>
              <a:rPr lang="en-US" altLang="zh-CN" sz="1800" b="1" dirty="0"/>
              <a:t>:</a:t>
            </a:r>
            <a:r>
              <a:rPr lang="en-US" altLang="zh-CN" sz="1800" b="1" dirty="0">
                <a:sym typeface="Wingdings" panose="05000000000000000000" pitchFamily="2" charset="2"/>
              </a:rPr>
              <a:t>(</a:t>
            </a:r>
            <a:r>
              <a:rPr lang="zh-CN" altLang="en-US" sz="1800" b="1" dirty="0">
                <a:sym typeface="Wingdings" panose="05000000000000000000" pitchFamily="2" charset="2"/>
              </a:rPr>
              <a:t>当文章内容很长时，可用</a:t>
            </a:r>
            <a:r>
              <a:rPr lang="en-US" altLang="zh-CN" sz="1800" b="1" dirty="0">
                <a:sym typeface="Wingdings" panose="05000000000000000000" pitchFamily="2" charset="2"/>
              </a:rPr>
              <a:t>head</a:t>
            </a:r>
            <a:r>
              <a:rPr lang="zh-CN" altLang="en-US" sz="1800" b="1" dirty="0">
                <a:sym typeface="Wingdings" panose="05000000000000000000" pitchFamily="2" charset="2"/>
              </a:rPr>
              <a:t>指令指定查看最后几行</a:t>
            </a:r>
            <a:r>
              <a:rPr lang="en-US" altLang="zh-CN" sz="1800" b="1" dirty="0">
                <a:sym typeface="Wingdings" panose="05000000000000000000" pitchFamily="2" charset="2"/>
              </a:rPr>
              <a:t>)</a:t>
            </a:r>
          </a:p>
          <a:p>
            <a:r>
              <a:rPr lang="en-US" altLang="zh-CN" sz="1800" b="1" dirty="0">
                <a:sym typeface="Wingdings" panose="05000000000000000000" pitchFamily="2" charset="2"/>
              </a:rPr>
              <a:t>Tail –n</a:t>
            </a:r>
            <a:r>
              <a:rPr lang="zh-CN" altLang="en-US" sz="1800" b="1" dirty="0">
                <a:sym typeface="Wingdings" panose="05000000000000000000" pitchFamily="2" charset="2"/>
              </a:rPr>
              <a:t> </a:t>
            </a:r>
            <a:r>
              <a:rPr lang="en-US" altLang="zh-CN" sz="1800" b="1" dirty="0">
                <a:sym typeface="Wingdings" panose="05000000000000000000" pitchFamily="2" charset="2"/>
              </a:rPr>
              <a:t>5</a:t>
            </a:r>
            <a:r>
              <a:rPr lang="zh-CN" altLang="en-US" sz="1800" b="1" dirty="0">
                <a:sym typeface="Wingdings" panose="05000000000000000000" pitchFamily="2" charset="2"/>
              </a:rPr>
              <a:t> 文件</a:t>
            </a:r>
            <a:endParaRPr lang="en-US" altLang="zh-CN" sz="1800" b="1" dirty="0">
              <a:sym typeface="Wingdings" panose="05000000000000000000" pitchFamily="2" charset="2"/>
            </a:endParaRPr>
          </a:p>
          <a:p>
            <a:r>
              <a:rPr lang="en-US" altLang="zh-CN" sz="1800" b="1" dirty="0">
                <a:sym typeface="Wingdings" panose="05000000000000000000" pitchFamily="2" charset="2"/>
              </a:rPr>
              <a:t>4</a:t>
            </a:r>
            <a:r>
              <a:rPr lang="zh-CN" altLang="en-US" sz="1800" b="1" dirty="0">
                <a:sym typeface="Wingdings" panose="05000000000000000000" pitchFamily="2" charset="2"/>
              </a:rPr>
              <a:t>、</a:t>
            </a:r>
            <a:r>
              <a:rPr lang="en-US" altLang="zh-CN" sz="1800" b="1" dirty="0">
                <a:sym typeface="Wingdings" panose="05000000000000000000" pitchFamily="2" charset="2"/>
              </a:rPr>
              <a:t>tail</a:t>
            </a:r>
            <a:r>
              <a:rPr lang="zh-CN" altLang="en-US" sz="1800" b="1" dirty="0">
                <a:sym typeface="Wingdings" panose="05000000000000000000" pitchFamily="2" charset="2"/>
              </a:rPr>
              <a:t>指令还可以用来实时监控某个文件是否被写入的东西</a:t>
            </a:r>
            <a:endParaRPr lang="en-US" altLang="zh-CN" sz="1800" b="1" dirty="0">
              <a:sym typeface="Wingdings" panose="05000000000000000000" pitchFamily="2" charset="2"/>
            </a:endParaRPr>
          </a:p>
          <a:p>
            <a:r>
              <a:rPr lang="en-US" altLang="zh-CN" sz="1800" b="1" dirty="0">
                <a:sym typeface="Wingdings" panose="05000000000000000000" pitchFamily="2" charset="2"/>
              </a:rPr>
              <a:t>5</a:t>
            </a:r>
            <a:r>
              <a:rPr lang="zh-CN" altLang="en-US" sz="1800" b="1" dirty="0">
                <a:sym typeface="Wingdings" panose="05000000000000000000" pitchFamily="2" charset="2"/>
              </a:rPr>
              <a:t>、</a:t>
            </a:r>
            <a:r>
              <a:rPr lang="en-US" altLang="zh-CN" sz="1800" b="1" dirty="0">
                <a:sym typeface="Wingdings" panose="05000000000000000000" pitchFamily="2" charset="2"/>
              </a:rPr>
              <a:t>tail –f</a:t>
            </a:r>
            <a:r>
              <a:rPr lang="zh-CN" altLang="en-US" sz="1800" b="1" dirty="0">
                <a:sym typeface="Wingdings" panose="05000000000000000000" pitchFamily="2" charset="2"/>
              </a:rPr>
              <a:t> </a:t>
            </a:r>
            <a:r>
              <a:rPr lang="en-US" altLang="zh-CN" sz="1800" b="1" dirty="0">
                <a:sym typeface="Wingdings" panose="05000000000000000000" pitchFamily="2" charset="2"/>
              </a:rPr>
              <a:t>logo.txt</a:t>
            </a:r>
            <a:r>
              <a:rPr lang="zh-CN" altLang="en-US" sz="1800" b="1" dirty="0">
                <a:sym typeface="Wingdings" panose="05000000000000000000" pitchFamily="2" charset="2"/>
              </a:rPr>
              <a:t> 实时监控</a:t>
            </a:r>
            <a:r>
              <a:rPr lang="en-US" altLang="zh-CN" sz="1800" b="1" dirty="0">
                <a:sym typeface="Wingdings" panose="05000000000000000000" pitchFamily="2" charset="2"/>
              </a:rPr>
              <a:t>logo.txt</a:t>
            </a:r>
            <a:r>
              <a:rPr lang="zh-CN" altLang="en-US" sz="1800" b="1" dirty="0">
                <a:sym typeface="Wingdings" panose="05000000000000000000" pitchFamily="2" charset="2"/>
              </a:rPr>
              <a:t>文件</a:t>
            </a:r>
            <a:endParaRPr lang="en-US" altLang="zh-CN" sz="1800" b="1" dirty="0">
              <a:sym typeface="Wingdings" panose="05000000000000000000" pitchFamily="2" charset="2"/>
            </a:endParaRPr>
          </a:p>
        </p:txBody>
      </p:sp>
    </p:spTree>
    <p:extLst>
      <p:ext uri="{BB962C8B-B14F-4D97-AF65-F5344CB8AC3E}">
        <p14:creationId xmlns:p14="http://schemas.microsoft.com/office/powerpoint/2010/main" val="29111102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D08F0-B571-47BC-9CDB-15F92EC314A3}"/>
              </a:ext>
            </a:extLst>
          </p:cNvPr>
          <p:cNvSpPr>
            <a:spLocks noGrp="1"/>
          </p:cNvSpPr>
          <p:nvPr>
            <p:ph type="title"/>
          </p:nvPr>
        </p:nvSpPr>
        <p:spPr/>
        <p:txBody>
          <a:bodyPr/>
          <a:lstStyle/>
          <a:p>
            <a:pPr algn="ctr"/>
            <a:r>
              <a:rPr lang="zh-CN" altLang="en-US" sz="2800" b="1" dirty="0"/>
              <a:t>硬链接和软链接的区别</a:t>
            </a:r>
            <a:endParaRPr lang="zh-CN" altLang="en-US" dirty="0"/>
          </a:p>
        </p:txBody>
      </p:sp>
      <p:sp>
        <p:nvSpPr>
          <p:cNvPr id="3" name="内容占位符 2">
            <a:extLst>
              <a:ext uri="{FF2B5EF4-FFF2-40B4-BE49-F238E27FC236}">
                <a16:creationId xmlns:a16="http://schemas.microsoft.com/office/drawing/2014/main" id="{4976805D-4368-4B6F-9E5C-707267BB38FA}"/>
              </a:ext>
            </a:extLst>
          </p:cNvPr>
          <p:cNvSpPr>
            <a:spLocks noGrp="1"/>
          </p:cNvSpPr>
          <p:nvPr>
            <p:ph idx="1"/>
          </p:nvPr>
        </p:nvSpPr>
        <p:spPr/>
        <p:txBody>
          <a:bodyPr>
            <a:normAutofit/>
          </a:bodyPr>
          <a:lstStyle/>
          <a:p>
            <a:r>
              <a:rPr lang="en-US" altLang="zh-CN" sz="1800" b="1" dirty="0"/>
              <a:t>1</a:t>
            </a:r>
            <a:r>
              <a:rPr lang="zh-CN" altLang="en-US" sz="1800" b="1" dirty="0"/>
              <a:t>、硬链接不能对目录进行创建，只可对文件创建；软链接可对文件或目录创建；</a:t>
            </a:r>
          </a:p>
          <a:p>
            <a:r>
              <a:rPr lang="en-US" altLang="zh-CN" sz="1800" b="1" dirty="0"/>
              <a:t>2</a:t>
            </a:r>
            <a:r>
              <a:rPr lang="zh-CN" altLang="en-US" sz="1800" b="1" dirty="0"/>
              <a:t>、软链接又叫符号链接，这个文件百包含了另一个文件的路径名。可以是任意文件或目录，可以链接不同文件系统的文件。</a:t>
            </a:r>
          </a:p>
          <a:p>
            <a:r>
              <a:rPr lang="zh-CN" altLang="en-US" sz="1800" b="1" dirty="0"/>
              <a:t>硬链接就是一个文件的一个或多个文件名。把文件名和计算机文件系统使用的节点号链接起来。因此我们可以用多个文件名与同一个文件进行链接，这些问文件名可以在同一目录或不同目录。</a:t>
            </a:r>
          </a:p>
          <a:p>
            <a:r>
              <a:rPr lang="en-US" altLang="zh-CN" sz="1800" b="1" dirty="0"/>
              <a:t>3</a:t>
            </a:r>
            <a:r>
              <a:rPr lang="zh-CN" altLang="en-US" sz="1800" b="1" dirty="0"/>
              <a:t>、</a:t>
            </a:r>
            <a:r>
              <a:rPr lang="en-US" altLang="zh-CN" sz="1800" b="1" dirty="0"/>
              <a:t>ln</a:t>
            </a:r>
            <a:r>
              <a:rPr lang="zh-CN" altLang="en-US" sz="1800" b="1" dirty="0"/>
              <a:t>指令创建软链接 </a:t>
            </a:r>
            <a:r>
              <a:rPr lang="en-US" altLang="zh-CN" sz="1800" b="1" dirty="0"/>
              <a:t>ln –s [</a:t>
            </a:r>
            <a:r>
              <a:rPr lang="zh-CN" altLang="en-US" sz="1800" b="1" dirty="0"/>
              <a:t>原文件路径</a:t>
            </a:r>
            <a:r>
              <a:rPr lang="en-US" altLang="zh-CN" sz="1800" b="1" dirty="0"/>
              <a:t>] [</a:t>
            </a:r>
            <a:r>
              <a:rPr lang="zh-CN" altLang="en-US" sz="1800" b="1" dirty="0"/>
              <a:t>软连接名</a:t>
            </a:r>
            <a:r>
              <a:rPr lang="en-US" altLang="zh-CN" sz="1800" b="1" dirty="0"/>
              <a:t>]</a:t>
            </a:r>
            <a:endParaRPr lang="zh-CN" altLang="en-US" sz="1800" b="1" dirty="0"/>
          </a:p>
        </p:txBody>
      </p:sp>
    </p:spTree>
    <p:extLst>
      <p:ext uri="{BB962C8B-B14F-4D97-AF65-F5344CB8AC3E}">
        <p14:creationId xmlns:p14="http://schemas.microsoft.com/office/powerpoint/2010/main" val="2415653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04C0F-591C-462F-B368-0C48F68F3455}"/>
              </a:ext>
            </a:extLst>
          </p:cNvPr>
          <p:cNvSpPr>
            <a:spLocks noGrp="1"/>
          </p:cNvSpPr>
          <p:nvPr>
            <p:ph type="title"/>
          </p:nvPr>
        </p:nvSpPr>
        <p:spPr/>
        <p:txBody>
          <a:bodyPr>
            <a:normAutofit/>
          </a:bodyPr>
          <a:lstStyle/>
          <a:p>
            <a:pPr algn="ctr"/>
            <a:r>
              <a:rPr lang="en-US" altLang="zh-CN" sz="2800" b="1" dirty="0"/>
              <a:t>crontab</a:t>
            </a:r>
            <a:r>
              <a:rPr lang="zh-CN" altLang="en-US" sz="2800" b="1" dirty="0"/>
              <a:t>守护线程</a:t>
            </a:r>
          </a:p>
        </p:txBody>
      </p:sp>
      <p:sp>
        <p:nvSpPr>
          <p:cNvPr id="3" name="内容占位符 2">
            <a:extLst>
              <a:ext uri="{FF2B5EF4-FFF2-40B4-BE49-F238E27FC236}">
                <a16:creationId xmlns:a16="http://schemas.microsoft.com/office/drawing/2014/main" id="{E590324E-0354-4281-AD8D-248C9C0E2595}"/>
              </a:ext>
            </a:extLst>
          </p:cNvPr>
          <p:cNvSpPr>
            <a:spLocks noGrp="1"/>
          </p:cNvSpPr>
          <p:nvPr>
            <p:ph idx="1"/>
          </p:nvPr>
        </p:nvSpPr>
        <p:spPr/>
        <p:txBody>
          <a:bodyPr>
            <a:normAutofit/>
          </a:bodyPr>
          <a:lstStyle/>
          <a:p>
            <a:r>
              <a:rPr lang="zh-CN" altLang="en-US" sz="1900" b="1" dirty="0">
                <a:latin typeface="华文楷体" panose="02010600040101010101" pitchFamily="2" charset="-122"/>
                <a:ea typeface="华文楷体" panose="02010600040101010101" pitchFamily="2" charset="-122"/>
              </a:rPr>
              <a:t>补充</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如果只是简单的任务、可以不用写脚本，直接在</a:t>
            </a:r>
            <a:r>
              <a:rPr lang="en-US" altLang="zh-CN" sz="1900" b="1" dirty="0">
                <a:latin typeface="华文楷体" panose="02010600040101010101" pitchFamily="2" charset="-122"/>
                <a:ea typeface="华文楷体" panose="02010600040101010101" pitchFamily="2" charset="-122"/>
              </a:rPr>
              <a:t>crontab</a:t>
            </a:r>
            <a:r>
              <a:rPr lang="zh-CN" altLang="en-US" sz="1900" b="1" dirty="0">
                <a:latin typeface="华文楷体" panose="02010600040101010101" pitchFamily="2" charset="-122"/>
                <a:ea typeface="华文楷体" panose="02010600040101010101" pitchFamily="2" charset="-122"/>
              </a:rPr>
              <a:t>中加入任务即可</a:t>
            </a:r>
            <a:endParaRPr lang="en-US" altLang="zh-CN" sz="1900" b="1" dirty="0">
              <a:latin typeface="华文楷体" panose="02010600040101010101" pitchFamily="2" charset="-122"/>
              <a:ea typeface="华文楷体" panose="02010600040101010101" pitchFamily="2" charset="-122"/>
            </a:endParaRPr>
          </a:p>
          <a:p>
            <a:r>
              <a:rPr lang="zh-CN" altLang="en-US" sz="1900" b="1" dirty="0">
                <a:latin typeface="华文楷体" panose="02010600040101010101" pitchFamily="2" charset="-122"/>
                <a:ea typeface="华文楷体" panose="02010600040101010101" pitchFamily="2" charset="-122"/>
              </a:rPr>
              <a:t>对于比较复杂的任务，需要写脚本</a:t>
            </a:r>
            <a:r>
              <a:rPr lang="en-US" altLang="zh-CN" sz="1900" b="1" dirty="0">
                <a:latin typeface="华文楷体" panose="02010600040101010101" pitchFamily="2" charset="-122"/>
                <a:ea typeface="华文楷体" panose="02010600040101010101" pitchFamily="2" charset="-122"/>
              </a:rPr>
              <a:t>(shell)</a:t>
            </a:r>
          </a:p>
          <a:p>
            <a:r>
              <a:rPr lang="en-US" altLang="zh-CN" sz="1900" b="1" dirty="0">
                <a:latin typeface="华文楷体" panose="02010600040101010101" pitchFamily="2" charset="-122"/>
                <a:ea typeface="华文楷体" panose="02010600040101010101" pitchFamily="2" charset="-122"/>
              </a:rPr>
              <a:t>Crontab</a:t>
            </a:r>
            <a:r>
              <a:rPr lang="zh-CN" altLang="en-US" sz="1900" b="1" dirty="0">
                <a:latin typeface="华文楷体" panose="02010600040101010101" pitchFamily="2" charset="-122"/>
                <a:ea typeface="华文楷体" panose="02010600040101010101" pitchFamily="2" charset="-122"/>
              </a:rPr>
              <a:t> </a:t>
            </a:r>
            <a:r>
              <a:rPr lang="en-US" altLang="zh-CN" sz="1900" b="1" dirty="0">
                <a:latin typeface="华文楷体" panose="02010600040101010101" pitchFamily="2" charset="-122"/>
                <a:ea typeface="华文楷体" panose="02010600040101010101" pitchFamily="2" charset="-122"/>
              </a:rPr>
              <a:t>–e */1 * * * * * ls –l /</a:t>
            </a:r>
            <a:r>
              <a:rPr lang="en-US" altLang="zh-CN" sz="1900" b="1" dirty="0" err="1">
                <a:latin typeface="华文楷体" panose="02010600040101010101" pitchFamily="2" charset="-122"/>
                <a:ea typeface="华文楷体" panose="02010600040101010101" pitchFamily="2" charset="-122"/>
              </a:rPr>
              <a:t>etc</a:t>
            </a:r>
            <a:r>
              <a:rPr lang="en-US" altLang="zh-CN" sz="1900" b="1" dirty="0">
                <a:latin typeface="华文楷体" panose="02010600040101010101" pitchFamily="2" charset="-122"/>
                <a:ea typeface="华文楷体" panose="02010600040101010101" pitchFamily="2" charset="-122"/>
              </a:rPr>
              <a:t>/ &gt; /</a:t>
            </a:r>
            <a:r>
              <a:rPr lang="en-US" altLang="zh-CN" sz="1900" b="1" dirty="0" err="1">
                <a:latin typeface="华文楷体" panose="02010600040101010101" pitchFamily="2" charset="-122"/>
                <a:ea typeface="华文楷体" panose="02010600040101010101" pitchFamily="2" charset="-122"/>
              </a:rPr>
              <a:t>tmp</a:t>
            </a:r>
            <a:r>
              <a:rPr lang="en-US" altLang="zh-CN" sz="1900" b="1" dirty="0">
                <a:latin typeface="华文楷体" panose="02010600040101010101" pitchFamily="2" charset="-122"/>
                <a:ea typeface="华文楷体" panose="02010600040101010101" pitchFamily="2" charset="-122"/>
              </a:rPr>
              <a:t>/to.txt</a:t>
            </a:r>
          </a:p>
          <a:p>
            <a:r>
              <a:rPr lang="zh-CN" altLang="en-US" sz="1900" b="1" dirty="0">
                <a:latin typeface="华文楷体" panose="02010600040101010101" pitchFamily="2" charset="-122"/>
                <a:ea typeface="华文楷体" panose="02010600040101010101" pitchFamily="2" charset="-122"/>
              </a:rPr>
              <a:t>第一个 ‘*’</a:t>
            </a:r>
            <a:r>
              <a:rPr lang="en-US" altLang="zh-CN" sz="1900" b="1" dirty="0">
                <a:latin typeface="华文楷体" panose="02010600040101010101" pitchFamily="2" charset="-122"/>
                <a:ea typeface="华文楷体" panose="02010600040101010101" pitchFamily="2" charset="-122"/>
              </a:rPr>
              <a:t>:   </a:t>
            </a:r>
            <a:r>
              <a:rPr lang="zh-CN" altLang="en-US" sz="1900" b="1" dirty="0">
                <a:latin typeface="华文楷体" panose="02010600040101010101" pitchFamily="2" charset="-122"/>
                <a:ea typeface="华文楷体" panose="02010600040101010101" pitchFamily="2" charset="-122"/>
              </a:rPr>
              <a:t>一个小时中的第几分钟 </a:t>
            </a:r>
            <a:r>
              <a:rPr lang="en-US" altLang="zh-CN" sz="1900" b="1" dirty="0">
                <a:latin typeface="华文楷体" panose="02010600040101010101" pitchFamily="2" charset="-122"/>
                <a:ea typeface="华文楷体" panose="02010600040101010101" pitchFamily="2" charset="-122"/>
              </a:rPr>
              <a:t>0-59</a:t>
            </a:r>
          </a:p>
          <a:p>
            <a:r>
              <a:rPr lang="zh-CN" altLang="en-US" sz="1900" b="1" dirty="0">
                <a:latin typeface="华文楷体" panose="02010600040101010101" pitchFamily="2" charset="-122"/>
                <a:ea typeface="华文楷体" panose="02010600040101010101" pitchFamily="2" charset="-122"/>
              </a:rPr>
              <a:t>第二个 </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：一天当中的第几个小时 </a:t>
            </a:r>
            <a:r>
              <a:rPr lang="en-US" altLang="zh-CN" sz="1900" b="1" dirty="0">
                <a:latin typeface="华文楷体" panose="02010600040101010101" pitchFamily="2" charset="-122"/>
                <a:ea typeface="华文楷体" panose="02010600040101010101" pitchFamily="2" charset="-122"/>
              </a:rPr>
              <a:t>0-23</a:t>
            </a:r>
          </a:p>
          <a:p>
            <a:r>
              <a:rPr lang="zh-CN" altLang="en-US" sz="1900" b="1" dirty="0">
                <a:latin typeface="华文楷体" panose="02010600040101010101" pitchFamily="2" charset="-122"/>
                <a:ea typeface="华文楷体" panose="02010600040101010101" pitchFamily="2" charset="-122"/>
              </a:rPr>
              <a:t>第三个 </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：一个月当中的第几天 </a:t>
            </a:r>
            <a:r>
              <a:rPr lang="en-US" altLang="zh-CN" sz="1900" b="1" dirty="0">
                <a:latin typeface="华文楷体" panose="02010600040101010101" pitchFamily="2" charset="-122"/>
                <a:ea typeface="华文楷体" panose="02010600040101010101" pitchFamily="2" charset="-122"/>
              </a:rPr>
              <a:t>1-31</a:t>
            </a:r>
          </a:p>
          <a:p>
            <a:r>
              <a:rPr lang="zh-CN" altLang="en-US" sz="1900" b="1" dirty="0">
                <a:latin typeface="华文楷体" panose="02010600040101010101" pitchFamily="2" charset="-122"/>
                <a:ea typeface="华文楷体" panose="02010600040101010101" pitchFamily="2" charset="-122"/>
              </a:rPr>
              <a:t>第四个 </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：一年当中的第几个月 </a:t>
            </a:r>
            <a:r>
              <a:rPr lang="en-US" altLang="zh-CN" sz="1900" b="1" dirty="0">
                <a:latin typeface="华文楷体" panose="02010600040101010101" pitchFamily="2" charset="-122"/>
                <a:ea typeface="华文楷体" panose="02010600040101010101" pitchFamily="2" charset="-122"/>
              </a:rPr>
              <a:t>1-12</a:t>
            </a:r>
          </a:p>
          <a:p>
            <a:r>
              <a:rPr lang="zh-CN" altLang="en-US" sz="1900" b="1" dirty="0">
                <a:latin typeface="华文楷体" panose="02010600040101010101" pitchFamily="2" charset="-122"/>
                <a:ea typeface="华文楷体" panose="02010600040101010101" pitchFamily="2" charset="-122"/>
              </a:rPr>
              <a:t>第五个 </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：一周当中的星期几 </a:t>
            </a:r>
            <a:r>
              <a:rPr lang="en-US" altLang="zh-CN" sz="1900" b="1" dirty="0">
                <a:latin typeface="华文楷体" panose="02010600040101010101" pitchFamily="2" charset="-122"/>
                <a:ea typeface="华文楷体" panose="02010600040101010101" pitchFamily="2" charset="-122"/>
              </a:rPr>
              <a:t>0-7(0</a:t>
            </a:r>
            <a:r>
              <a:rPr lang="zh-CN" altLang="en-US" sz="1900" b="1" dirty="0">
                <a:latin typeface="华文楷体" panose="02010600040101010101" pitchFamily="2" charset="-122"/>
                <a:ea typeface="华文楷体" panose="02010600040101010101" pitchFamily="2" charset="-122"/>
              </a:rPr>
              <a:t>和</a:t>
            </a:r>
            <a:r>
              <a:rPr lang="en-US" altLang="zh-CN" sz="1900" b="1" dirty="0">
                <a:latin typeface="华文楷体" panose="02010600040101010101" pitchFamily="2" charset="-122"/>
                <a:ea typeface="华文楷体" panose="02010600040101010101" pitchFamily="2" charset="-122"/>
              </a:rPr>
              <a:t>7</a:t>
            </a:r>
            <a:r>
              <a:rPr lang="zh-CN" altLang="en-US" sz="1900" b="1" dirty="0">
                <a:latin typeface="华文楷体" panose="02010600040101010101" pitchFamily="2" charset="-122"/>
                <a:ea typeface="华文楷体" panose="02010600040101010101" pitchFamily="2" charset="-122"/>
              </a:rPr>
              <a:t>都是星期日</a:t>
            </a:r>
            <a:r>
              <a:rPr lang="en-US" altLang="zh-CN" sz="1900" b="1" dirty="0">
                <a:latin typeface="华文楷体" panose="02010600040101010101" pitchFamily="2" charset="-122"/>
                <a:ea typeface="华文楷体" panose="02010600040101010101" pitchFamily="2" charset="-122"/>
              </a:rPr>
              <a:t>)</a:t>
            </a:r>
          </a:p>
          <a:p>
            <a:r>
              <a:rPr lang="zh-CN" altLang="en-US" sz="1900" b="1" dirty="0">
                <a:latin typeface="华文楷体" panose="02010600040101010101" pitchFamily="2" charset="-122"/>
                <a:ea typeface="华文楷体" panose="02010600040101010101" pitchFamily="2" charset="-122"/>
              </a:rPr>
              <a:t>案例：每个</a:t>
            </a:r>
            <a:r>
              <a:rPr lang="en-US" altLang="zh-CN" sz="1900" b="1" dirty="0">
                <a:latin typeface="华文楷体" panose="02010600040101010101" pitchFamily="2" charset="-122"/>
                <a:ea typeface="华文楷体" panose="02010600040101010101" pitchFamily="2" charset="-122"/>
              </a:rPr>
              <a:t>1</a:t>
            </a:r>
            <a:r>
              <a:rPr lang="zh-CN" altLang="en-US" sz="1900" b="1" dirty="0">
                <a:latin typeface="华文楷体" panose="02010600040101010101" pitchFamily="2" charset="-122"/>
                <a:ea typeface="华文楷体" panose="02010600040101010101" pitchFamily="2" charset="-122"/>
              </a:rPr>
              <a:t>分钟，就将当前的日期信息，追加到 </a:t>
            </a:r>
            <a:r>
              <a:rPr lang="en-US" altLang="zh-CN" sz="1900" b="1" dirty="0">
                <a:latin typeface="华文楷体" panose="02010600040101010101" pitchFamily="2" charset="-122"/>
                <a:ea typeface="华文楷体" panose="02010600040101010101" pitchFamily="2" charset="-122"/>
              </a:rPr>
              <a:t>/</a:t>
            </a:r>
            <a:r>
              <a:rPr lang="en-US" altLang="zh-CN" sz="1900" b="1" dirty="0" err="1">
                <a:latin typeface="华文楷体" panose="02010600040101010101" pitchFamily="2" charset="-122"/>
                <a:ea typeface="华文楷体" panose="02010600040101010101" pitchFamily="2" charset="-122"/>
              </a:rPr>
              <a:t>tmp</a:t>
            </a:r>
            <a:r>
              <a:rPr lang="en-US" altLang="zh-CN" sz="1900" b="1" dirty="0">
                <a:latin typeface="华文楷体" panose="02010600040101010101" pitchFamily="2" charset="-122"/>
                <a:ea typeface="华文楷体" panose="02010600040101010101" pitchFamily="2" charset="-122"/>
              </a:rPr>
              <a:t>/</a:t>
            </a:r>
            <a:r>
              <a:rPr lang="en-US" altLang="zh-CN" sz="1900" b="1" dirty="0" err="1">
                <a:latin typeface="华文楷体" panose="02010600040101010101" pitchFamily="2" charset="-122"/>
                <a:ea typeface="华文楷体" panose="02010600040101010101" pitchFamily="2" charset="-122"/>
              </a:rPr>
              <a:t>mydate</a:t>
            </a:r>
            <a:r>
              <a:rPr lang="en-US" altLang="zh-CN" sz="1900" b="1" dirty="0">
                <a:latin typeface="华文楷体" panose="02010600040101010101" pitchFamily="2" charset="-122"/>
                <a:ea typeface="华文楷体" panose="02010600040101010101" pitchFamily="2" charset="-122"/>
              </a:rPr>
              <a:t> </a:t>
            </a:r>
            <a:r>
              <a:rPr lang="zh-CN" altLang="en-US" sz="1900" b="1" dirty="0">
                <a:latin typeface="华文楷体" panose="02010600040101010101" pitchFamily="2" charset="-122"/>
                <a:ea typeface="华文楷体" panose="02010600040101010101" pitchFamily="2" charset="-122"/>
              </a:rPr>
              <a:t>文件</a:t>
            </a:r>
            <a:endParaRPr lang="en-US" altLang="zh-CN" sz="1900" b="1" dirty="0">
              <a:latin typeface="华文楷体" panose="02010600040101010101" pitchFamily="2" charset="-122"/>
              <a:ea typeface="华文楷体" panose="02010600040101010101" pitchFamily="2" charset="-122"/>
            </a:endParaRPr>
          </a:p>
          <a:p>
            <a:endParaRPr lang="en-US" altLang="zh-CN" dirty="0"/>
          </a:p>
          <a:p>
            <a:endParaRPr lang="en-US" altLang="zh-CN" dirty="0"/>
          </a:p>
        </p:txBody>
      </p:sp>
    </p:spTree>
    <p:extLst>
      <p:ext uri="{BB962C8B-B14F-4D97-AF65-F5344CB8AC3E}">
        <p14:creationId xmlns:p14="http://schemas.microsoft.com/office/powerpoint/2010/main" val="3631844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B8A5F-7E1B-4580-96EA-EB6E41A27BE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0EFA930-1251-4F63-8762-D1C43F284DF4}"/>
              </a:ext>
            </a:extLst>
          </p:cNvPr>
          <p:cNvSpPr>
            <a:spLocks noGrp="1"/>
          </p:cNvSpPr>
          <p:nvPr>
            <p:ph idx="1"/>
          </p:nvPr>
        </p:nvSpPr>
        <p:spPr/>
        <p:txBody>
          <a:bodyPr>
            <a:normAutofit/>
          </a:bodyPr>
          <a:lstStyle/>
          <a:p>
            <a:r>
              <a:rPr lang="en-US" altLang="zh-CN" sz="1400" b="1" dirty="0">
                <a:latin typeface="华文楷体" panose="02010600040101010101" pitchFamily="2" charset="-122"/>
                <a:ea typeface="华文楷体" panose="02010600040101010101" pitchFamily="2" charset="-122"/>
              </a:rPr>
              <a:t>1</a:t>
            </a:r>
            <a:r>
              <a:rPr lang="zh-CN" altLang="en-US" sz="1400" b="1" dirty="0">
                <a:latin typeface="华文楷体" panose="02010600040101010101" pitchFamily="2" charset="-122"/>
                <a:ea typeface="华文楷体" panose="02010600040101010101" pitchFamily="2" charset="-122"/>
              </a:rPr>
              <a:t>、先编写一个文件  </a:t>
            </a:r>
            <a:r>
              <a:rPr lang="en-US" altLang="zh-CN" sz="1400" b="1" dirty="0">
                <a:latin typeface="华文楷体" panose="02010600040101010101" pitchFamily="2" charset="-122"/>
                <a:ea typeface="华文楷体" panose="02010600040101010101" pitchFamily="2" charset="-122"/>
              </a:rPr>
              <a:t>/home/mytask.sh</a:t>
            </a:r>
          </a:p>
          <a:p>
            <a:r>
              <a:rPr lang="en-US" altLang="zh-CN" sz="1400" b="1" dirty="0">
                <a:latin typeface="华文楷体" panose="02010600040101010101" pitchFamily="2" charset="-122"/>
                <a:ea typeface="华文楷体" panose="02010600040101010101" pitchFamily="2" charset="-122"/>
              </a:rPr>
              <a:t> date &gt;&gt; /</a:t>
            </a:r>
            <a:r>
              <a:rPr lang="en-US" altLang="zh-CN" sz="1400" b="1" dirty="0" err="1">
                <a:latin typeface="华文楷体" panose="02010600040101010101" pitchFamily="2" charset="-122"/>
                <a:ea typeface="华文楷体" panose="02010600040101010101" pitchFamily="2" charset="-122"/>
              </a:rPr>
              <a:t>tmp</a:t>
            </a:r>
            <a:r>
              <a:rPr lang="en-US" altLang="zh-CN" sz="1400" b="1" dirty="0">
                <a:latin typeface="华文楷体" panose="02010600040101010101" pitchFamily="2" charset="-122"/>
                <a:ea typeface="华文楷体" panose="02010600040101010101" pitchFamily="2" charset="-122"/>
              </a:rPr>
              <a:t>/</a:t>
            </a:r>
            <a:r>
              <a:rPr lang="en-US" altLang="zh-CN" sz="1400" b="1" dirty="0" err="1">
                <a:latin typeface="华文楷体" panose="02010600040101010101" pitchFamily="2" charset="-122"/>
                <a:ea typeface="华文楷体" panose="02010600040101010101" pitchFamily="2" charset="-122"/>
              </a:rPr>
              <a:t>mydate</a:t>
            </a:r>
            <a:endParaRPr lang="en-US" altLang="zh-CN" sz="1400" b="1" dirty="0">
              <a:latin typeface="华文楷体" panose="02010600040101010101" pitchFamily="2" charset="-122"/>
              <a:ea typeface="华文楷体" panose="02010600040101010101" pitchFamily="2" charset="-122"/>
            </a:endParaRPr>
          </a:p>
          <a:p>
            <a:r>
              <a:rPr lang="en-US" altLang="zh-CN" sz="1400" b="1" dirty="0">
                <a:latin typeface="华文楷体" panose="02010600040101010101" pitchFamily="2" charset="-122"/>
                <a:ea typeface="华文楷体" panose="02010600040101010101" pitchFamily="2" charset="-122"/>
              </a:rPr>
              <a:t>2</a:t>
            </a:r>
            <a:r>
              <a:rPr lang="zh-CN" altLang="en-US" sz="1400" b="1" dirty="0">
                <a:latin typeface="华文楷体" panose="02010600040101010101" pitchFamily="2" charset="-122"/>
                <a:ea typeface="华文楷体" panose="02010600040101010101" pitchFamily="2" charset="-122"/>
              </a:rPr>
              <a:t>、给</a:t>
            </a:r>
            <a:r>
              <a:rPr lang="en-US" altLang="zh-CN" sz="1400" b="1" dirty="0">
                <a:latin typeface="华文楷体" panose="02010600040101010101" pitchFamily="2" charset="-122"/>
                <a:ea typeface="华文楷体" panose="02010600040101010101" pitchFamily="2" charset="-122"/>
              </a:rPr>
              <a:t>mytask.sh </a:t>
            </a:r>
            <a:r>
              <a:rPr lang="zh-CN" altLang="en-US" sz="1400" b="1" dirty="0">
                <a:latin typeface="华文楷体" panose="02010600040101010101" pitchFamily="2" charset="-122"/>
                <a:ea typeface="华文楷体" panose="02010600040101010101" pitchFamily="2" charset="-122"/>
              </a:rPr>
              <a:t>一个可以执行的权限</a:t>
            </a:r>
            <a:endParaRPr lang="en-US" altLang="zh-CN" sz="1400" b="1" dirty="0">
              <a:latin typeface="华文楷体" panose="02010600040101010101" pitchFamily="2" charset="-122"/>
              <a:ea typeface="华文楷体" panose="02010600040101010101" pitchFamily="2" charset="-122"/>
            </a:endParaRPr>
          </a:p>
          <a:p>
            <a:pPr marL="0" indent="0">
              <a:buNone/>
            </a:pPr>
            <a:r>
              <a:rPr lang="en-US" altLang="zh-CN" sz="1400" b="1" dirty="0">
                <a:latin typeface="华文楷体" panose="02010600040101010101" pitchFamily="2" charset="-122"/>
                <a:ea typeface="华文楷体" panose="02010600040101010101" pitchFamily="2" charset="-122"/>
              </a:rPr>
              <a:t>   </a:t>
            </a:r>
            <a:r>
              <a:rPr lang="en-US" altLang="zh-CN" sz="1400" b="1" dirty="0" err="1">
                <a:latin typeface="华文楷体" panose="02010600040101010101" pitchFamily="2" charset="-122"/>
                <a:ea typeface="华文楷体" panose="02010600040101010101" pitchFamily="2" charset="-122"/>
              </a:rPr>
              <a:t>chmod</a:t>
            </a:r>
            <a:r>
              <a:rPr lang="en-US" altLang="zh-CN" sz="1400" b="1" dirty="0">
                <a:latin typeface="华文楷体" panose="02010600040101010101" pitchFamily="2" charset="-122"/>
                <a:ea typeface="华文楷体" panose="02010600040101010101" pitchFamily="2" charset="-122"/>
              </a:rPr>
              <a:t> 744 /home/mytask.sh</a:t>
            </a:r>
          </a:p>
          <a:p>
            <a:r>
              <a:rPr lang="en-US" altLang="zh-CN" sz="1400" b="1" dirty="0">
                <a:latin typeface="华文楷体" panose="02010600040101010101" pitchFamily="2" charset="-122"/>
                <a:ea typeface="华文楷体" panose="02010600040101010101" pitchFamily="2" charset="-122"/>
              </a:rPr>
              <a:t>3</a:t>
            </a:r>
            <a:r>
              <a:rPr lang="zh-CN" altLang="en-US" sz="1400" b="1" dirty="0">
                <a:latin typeface="华文楷体" panose="02010600040101010101" pitchFamily="2" charset="-122"/>
                <a:ea typeface="华文楷体" panose="02010600040101010101" pitchFamily="2" charset="-122"/>
              </a:rPr>
              <a:t>、</a:t>
            </a:r>
            <a:r>
              <a:rPr lang="en-US" altLang="zh-CN" sz="1400" b="1" dirty="0">
                <a:latin typeface="华文楷体" panose="02010600040101010101" pitchFamily="2" charset="-122"/>
                <a:ea typeface="华文楷体" panose="02010600040101010101" pitchFamily="2" charset="-122"/>
              </a:rPr>
              <a:t>crontab –e </a:t>
            </a:r>
          </a:p>
          <a:p>
            <a:r>
              <a:rPr lang="en-US" altLang="zh-CN" sz="1400" b="1" dirty="0">
                <a:latin typeface="华文楷体" panose="02010600040101010101" pitchFamily="2" charset="-122"/>
                <a:ea typeface="华文楷体" panose="02010600040101010101" pitchFamily="2" charset="-122"/>
              </a:rPr>
              <a:t>4</a:t>
            </a:r>
            <a:r>
              <a:rPr lang="zh-CN" altLang="en-US" sz="1400" b="1" dirty="0">
                <a:latin typeface="华文楷体" panose="02010600040101010101" pitchFamily="2" charset="-122"/>
                <a:ea typeface="华文楷体" panose="02010600040101010101" pitchFamily="2" charset="-122"/>
              </a:rPr>
              <a:t>、 *</a:t>
            </a:r>
            <a:r>
              <a:rPr lang="en-US" altLang="zh-CN" sz="1400" b="1" dirty="0">
                <a:latin typeface="华文楷体" panose="02010600040101010101" pitchFamily="2" charset="-122"/>
                <a:ea typeface="华文楷体" panose="02010600040101010101" pitchFamily="2" charset="-122"/>
              </a:rPr>
              <a:t>/ * * * * /home/mytask.sh</a:t>
            </a:r>
            <a:endParaRPr lang="zh-CN" altLang="en-US" sz="1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09755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A52A6-46C8-4BD0-8D1A-DC49F4DCBE16}"/>
              </a:ext>
            </a:extLst>
          </p:cNvPr>
          <p:cNvSpPr>
            <a:spLocks noGrp="1"/>
          </p:cNvSpPr>
          <p:nvPr>
            <p:ph type="title"/>
          </p:nvPr>
        </p:nvSpPr>
        <p:spPr/>
        <p:txBody>
          <a:bodyPr>
            <a:normAutofit/>
          </a:bodyPr>
          <a:lstStyle/>
          <a:p>
            <a:pPr algn="ctr"/>
            <a:r>
              <a:rPr lang="zh-CN" altLang="en-US" sz="2800" b="1" dirty="0"/>
              <a:t>搜索查找类</a:t>
            </a:r>
          </a:p>
        </p:txBody>
      </p:sp>
      <p:sp>
        <p:nvSpPr>
          <p:cNvPr id="3" name="内容占位符 2">
            <a:extLst>
              <a:ext uri="{FF2B5EF4-FFF2-40B4-BE49-F238E27FC236}">
                <a16:creationId xmlns:a16="http://schemas.microsoft.com/office/drawing/2014/main" id="{35463D44-B903-4FD8-B903-3116B1C111DD}"/>
              </a:ext>
            </a:extLst>
          </p:cNvPr>
          <p:cNvSpPr>
            <a:spLocks noGrp="1"/>
          </p:cNvSpPr>
          <p:nvPr>
            <p:ph idx="1"/>
          </p:nvPr>
        </p:nvSpPr>
        <p:spPr/>
        <p:txBody>
          <a:bodyPr/>
          <a:lstStyle/>
          <a:p>
            <a:r>
              <a:rPr lang="en-US" altLang="zh-CN" sz="1800" b="1" dirty="0"/>
              <a:t>1</a:t>
            </a:r>
            <a:r>
              <a:rPr lang="zh-CN" altLang="en-US" sz="1800" b="1" dirty="0"/>
              <a:t>、</a:t>
            </a:r>
            <a:r>
              <a:rPr lang="en-US" altLang="zh-CN" sz="1800" b="1" dirty="0"/>
              <a:t>find</a:t>
            </a:r>
            <a:r>
              <a:rPr lang="zh-CN" altLang="en-US" sz="1800" b="1" dirty="0"/>
              <a:t>指令将从指定的目录，向下递归遍历其各个子目录，将满足条件的文件或者目录显示在终端</a:t>
            </a:r>
            <a:endParaRPr lang="en-US" altLang="zh-CN" sz="1800" b="1" dirty="0"/>
          </a:p>
          <a:p>
            <a:r>
              <a:rPr lang="en-US" altLang="zh-CN" sz="1800" b="1" dirty="0"/>
              <a:t>2</a:t>
            </a:r>
            <a:r>
              <a:rPr lang="zh-CN" altLang="en-US" sz="1800" b="1" dirty="0"/>
              <a:t>、</a:t>
            </a:r>
            <a:r>
              <a:rPr lang="en-US" altLang="zh-CN" sz="1800" b="1" dirty="0"/>
              <a:t>find [</a:t>
            </a:r>
            <a:r>
              <a:rPr lang="zh-CN" altLang="en-US" sz="1800" b="1" dirty="0"/>
              <a:t>查找的范围</a:t>
            </a:r>
            <a:r>
              <a:rPr lang="en-US" altLang="zh-CN" sz="1800" b="1" dirty="0"/>
              <a:t>] –name [</a:t>
            </a:r>
            <a:r>
              <a:rPr lang="zh-CN" altLang="en-US" sz="1800" b="1" dirty="0"/>
              <a:t>要查找的文件的名字</a:t>
            </a:r>
            <a:r>
              <a:rPr lang="en-US" altLang="zh-CN" sz="1800" b="1" dirty="0"/>
              <a:t>]</a:t>
            </a:r>
          </a:p>
          <a:p>
            <a:r>
              <a:rPr lang="zh-CN" altLang="en-US" sz="1800" b="1" dirty="0"/>
              <a:t>例如</a:t>
            </a:r>
            <a:r>
              <a:rPr lang="en-US" altLang="zh-CN" sz="1800" b="1" dirty="0"/>
              <a:t>:find /home/</a:t>
            </a:r>
            <a:r>
              <a:rPr lang="en-US" altLang="zh-CN" sz="1800" b="1" dirty="0" err="1"/>
              <a:t>xq</a:t>
            </a:r>
            <a:r>
              <a:rPr lang="en-US" altLang="zh-CN" sz="1800" b="1" dirty="0"/>
              <a:t> –name logo.txt</a:t>
            </a:r>
          </a:p>
          <a:p>
            <a:r>
              <a:rPr lang="zh-CN" altLang="en-US" sz="1800" b="1" dirty="0"/>
              <a:t>注意通配符也支持</a:t>
            </a:r>
            <a:r>
              <a:rPr lang="en-US" altLang="zh-CN" sz="1800" b="1" dirty="0"/>
              <a:t>:find /home/</a:t>
            </a:r>
            <a:r>
              <a:rPr lang="en-US" altLang="zh-CN" sz="1800" b="1" dirty="0" err="1"/>
              <a:t>xq</a:t>
            </a:r>
            <a:r>
              <a:rPr lang="en-US" altLang="zh-CN" sz="1800" b="1" dirty="0"/>
              <a:t> –name *.txt </a:t>
            </a:r>
            <a:r>
              <a:rPr lang="zh-CN" altLang="en-US" sz="1800" b="1" dirty="0"/>
              <a:t>查找所有的</a:t>
            </a:r>
            <a:r>
              <a:rPr lang="en-US" altLang="zh-CN" sz="1800" b="1" dirty="0"/>
              <a:t>txt</a:t>
            </a:r>
            <a:r>
              <a:rPr lang="zh-CN" altLang="en-US" sz="1800" b="1" dirty="0"/>
              <a:t>文件</a:t>
            </a:r>
            <a:endParaRPr lang="en-US" altLang="zh-CN" sz="1800" b="1" dirty="0"/>
          </a:p>
          <a:p>
            <a:r>
              <a:rPr lang="en-US" altLang="zh-CN" sz="1800" b="1" dirty="0"/>
              <a:t>3</a:t>
            </a:r>
            <a:r>
              <a:rPr lang="zh-CN" altLang="en-US" sz="1800" b="1" dirty="0"/>
              <a:t>、</a:t>
            </a:r>
            <a:r>
              <a:rPr lang="en-US" altLang="zh-CN" sz="1800" b="1" dirty="0"/>
              <a:t>locate </a:t>
            </a:r>
            <a:r>
              <a:rPr lang="zh-CN" altLang="en-US" sz="1800" b="1" dirty="0"/>
              <a:t>定位文件</a:t>
            </a:r>
            <a:endParaRPr lang="en-US" altLang="zh-CN" sz="1800" b="1" dirty="0"/>
          </a:p>
          <a:p>
            <a:r>
              <a:rPr lang="en-US" altLang="zh-CN" sz="1800" b="1" dirty="0" err="1"/>
              <a:t>updatedb</a:t>
            </a:r>
            <a:r>
              <a:rPr lang="en-US" altLang="zh-CN" sz="1800" b="1" dirty="0"/>
              <a:t> </a:t>
            </a:r>
            <a:r>
              <a:rPr lang="zh-CN" altLang="en-US" sz="1800" b="1" dirty="0"/>
              <a:t>首先更新</a:t>
            </a:r>
            <a:r>
              <a:rPr lang="en-US" altLang="zh-CN" sz="1800" b="1" dirty="0"/>
              <a:t>locate</a:t>
            </a:r>
            <a:r>
              <a:rPr lang="zh-CN" altLang="en-US" sz="1800" b="1" dirty="0"/>
              <a:t>数据库</a:t>
            </a:r>
            <a:endParaRPr lang="en-US" altLang="zh-CN" sz="1800" b="1" dirty="0"/>
          </a:p>
          <a:p>
            <a:r>
              <a:rPr lang="zh-CN" altLang="en-US" sz="1800" b="1" dirty="0"/>
              <a:t>再</a:t>
            </a:r>
            <a:r>
              <a:rPr lang="en-US" altLang="zh-CN" sz="1800" b="1" dirty="0"/>
              <a:t>locate logo.txt</a:t>
            </a:r>
            <a:r>
              <a:rPr lang="zh-CN" altLang="en-US" sz="1800" b="1" dirty="0"/>
              <a:t>去进行文件的查找</a:t>
            </a:r>
            <a:endParaRPr lang="en-US" altLang="zh-CN" sz="1800" b="1" dirty="0"/>
          </a:p>
          <a:p>
            <a:endParaRPr lang="zh-CN" altLang="en-US" dirty="0"/>
          </a:p>
        </p:txBody>
      </p:sp>
    </p:spTree>
    <p:extLst>
      <p:ext uri="{BB962C8B-B14F-4D97-AF65-F5344CB8AC3E}">
        <p14:creationId xmlns:p14="http://schemas.microsoft.com/office/powerpoint/2010/main" val="4139887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A99889-DE3A-4B51-B526-D5629D50EB50}"/>
              </a:ext>
            </a:extLst>
          </p:cNvPr>
          <p:cNvPicPr>
            <a:picLocks noChangeAspect="1"/>
          </p:cNvPicPr>
          <p:nvPr/>
        </p:nvPicPr>
        <p:blipFill>
          <a:blip r:embed="rId2"/>
          <a:stretch>
            <a:fillRect/>
          </a:stretch>
        </p:blipFill>
        <p:spPr>
          <a:xfrm>
            <a:off x="1188720" y="576023"/>
            <a:ext cx="9613038" cy="5588794"/>
          </a:xfrm>
          <a:prstGeom prst="rect">
            <a:avLst/>
          </a:prstGeom>
        </p:spPr>
      </p:pic>
    </p:spTree>
    <p:extLst>
      <p:ext uri="{BB962C8B-B14F-4D97-AF65-F5344CB8AC3E}">
        <p14:creationId xmlns:p14="http://schemas.microsoft.com/office/powerpoint/2010/main" val="397108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42A71A-44DE-4B27-B128-0C5EF445A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328613"/>
            <a:ext cx="9563100" cy="620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7522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F9EE5-34B9-4D96-B025-6F7671B0F048}"/>
              </a:ext>
            </a:extLst>
          </p:cNvPr>
          <p:cNvSpPr>
            <a:spLocks noGrp="1"/>
          </p:cNvSpPr>
          <p:nvPr>
            <p:ph type="title"/>
          </p:nvPr>
        </p:nvSpPr>
        <p:spPr/>
        <p:txBody>
          <a:bodyPr/>
          <a:lstStyle/>
          <a:p>
            <a:pPr algn="ctr"/>
            <a:r>
              <a:rPr lang="en-US" altLang="zh-CN" dirty="0"/>
              <a:t>Linux</a:t>
            </a:r>
            <a:r>
              <a:rPr lang="zh-CN" altLang="en-US" dirty="0"/>
              <a:t>的</a:t>
            </a:r>
            <a:r>
              <a:rPr lang="zh-CN" altLang="en-US" sz="3600" dirty="0"/>
              <a:t>磁盘</a:t>
            </a:r>
            <a:r>
              <a:rPr lang="zh-CN" altLang="en-US" dirty="0"/>
              <a:t>分区</a:t>
            </a:r>
          </a:p>
        </p:txBody>
      </p:sp>
      <p:sp>
        <p:nvSpPr>
          <p:cNvPr id="3" name="内容占位符 2">
            <a:extLst>
              <a:ext uri="{FF2B5EF4-FFF2-40B4-BE49-F238E27FC236}">
                <a16:creationId xmlns:a16="http://schemas.microsoft.com/office/drawing/2014/main" id="{260F2A1B-549F-4BC6-9397-64829C8A7473}"/>
              </a:ext>
            </a:extLst>
          </p:cNvPr>
          <p:cNvSpPr>
            <a:spLocks noGrp="1"/>
          </p:cNvSpPr>
          <p:nvPr>
            <p:ph idx="1"/>
          </p:nvPr>
        </p:nvSpPr>
        <p:spPr/>
        <p:txBody>
          <a:bodyPr>
            <a:normAutofit/>
          </a:bodyPr>
          <a:lstStyle/>
          <a:p>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mbr</a:t>
            </a:r>
            <a:r>
              <a:rPr lang="zh-CN" altLang="en-US" sz="1800" b="1" dirty="0">
                <a:latin typeface="华文楷体" panose="02010600040101010101" pitchFamily="2" charset="-122"/>
                <a:ea typeface="华文楷体" panose="02010600040101010101" pitchFamily="2" charset="-122"/>
              </a:rPr>
              <a:t>分区</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、最多支持四个主分区</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、系统只能安装在主分区上</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、扩展分区要占一个主分区</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(4)</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mbr</a:t>
            </a:r>
            <a:r>
              <a:rPr lang="zh-CN" altLang="en-US" sz="1800" b="1" dirty="0">
                <a:latin typeface="华文楷体" panose="02010600040101010101" pitchFamily="2" charset="-122"/>
                <a:ea typeface="华文楷体" panose="02010600040101010101" pitchFamily="2" charset="-122"/>
              </a:rPr>
              <a:t>最大只支持</a:t>
            </a:r>
            <a:r>
              <a:rPr lang="en-US" altLang="zh-CN" sz="1800" b="1" dirty="0">
                <a:latin typeface="华文楷体" panose="02010600040101010101" pitchFamily="2" charset="-122"/>
                <a:ea typeface="华文楷体" panose="02010600040101010101" pitchFamily="2" charset="-122"/>
              </a:rPr>
              <a:t>2tb</a:t>
            </a:r>
            <a:r>
              <a:rPr lang="zh-CN" altLang="en-US" sz="1800" b="1" dirty="0">
                <a:latin typeface="华文楷体" panose="02010600040101010101" pitchFamily="2" charset="-122"/>
                <a:ea typeface="华文楷体" panose="02010600040101010101" pitchFamily="2" charset="-122"/>
              </a:rPr>
              <a:t>，但是拥有最好的兼容性</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gpt</a:t>
            </a:r>
            <a:r>
              <a:rPr lang="zh-CN" altLang="en-US" sz="1800" b="1" dirty="0">
                <a:latin typeface="华文楷体" panose="02010600040101010101" pitchFamily="2" charset="-122"/>
                <a:ea typeface="华文楷体" panose="02010600040101010101" pitchFamily="2" charset="-122"/>
              </a:rPr>
              <a:t>分区</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、支持无限个主分区</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但是操作系统可能限制，</a:t>
            </a:r>
            <a:r>
              <a:rPr lang="en-US" altLang="zh-CN" sz="1800" b="1" dirty="0">
                <a:latin typeface="华文楷体" panose="02010600040101010101" pitchFamily="2" charset="-122"/>
                <a:ea typeface="华文楷体" panose="02010600040101010101" pitchFamily="2" charset="-122"/>
              </a:rPr>
              <a:t>windows</a:t>
            </a:r>
            <a:r>
              <a:rPr lang="zh-CN" altLang="en-US" sz="1800" b="1" dirty="0">
                <a:latin typeface="华文楷体" panose="02010600040101010101" pitchFamily="2" charset="-122"/>
                <a:ea typeface="华文楷体" panose="02010600040101010101" pitchFamily="2" charset="-122"/>
              </a:rPr>
              <a:t>下只能</a:t>
            </a:r>
            <a:r>
              <a:rPr lang="en-US" altLang="zh-CN" sz="1800" b="1" dirty="0">
                <a:latin typeface="华文楷体" panose="02010600040101010101" pitchFamily="2" charset="-122"/>
                <a:ea typeface="华文楷体" panose="02010600040101010101" pitchFamily="2" charset="-122"/>
              </a:rPr>
              <a:t>128</a:t>
            </a:r>
            <a:r>
              <a:rPr lang="zh-CN" altLang="en-US" sz="1800" b="1" dirty="0">
                <a:latin typeface="华文楷体" panose="02010600040101010101" pitchFamily="2" charset="-122"/>
                <a:ea typeface="华文楷体" panose="02010600040101010101" pitchFamily="2" charset="-122"/>
              </a:rPr>
              <a:t>个主分区</a:t>
            </a:r>
            <a:r>
              <a:rPr lang="en-US" altLang="zh-CN" sz="1800" b="1" dirty="0">
                <a:latin typeface="华文楷体" panose="02010600040101010101" pitchFamily="2" charset="-122"/>
                <a:ea typeface="华文楷体" panose="02010600040101010101" pitchFamily="2" charset="-122"/>
              </a:rPr>
              <a:t>)</a:t>
            </a: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、最大支持</a:t>
            </a:r>
            <a:r>
              <a:rPr lang="en-US" altLang="zh-CN" sz="1800" b="1" dirty="0">
                <a:latin typeface="华文楷体" panose="02010600040101010101" pitchFamily="2" charset="-122"/>
                <a:ea typeface="华文楷体" panose="02010600040101010101" pitchFamily="2" charset="-122"/>
              </a:rPr>
              <a:t>18eb</a:t>
            </a:r>
            <a:r>
              <a:rPr lang="zh-CN" altLang="en-US" sz="1800" b="1" dirty="0">
                <a:latin typeface="华文楷体" panose="02010600040101010101" pitchFamily="2" charset="-122"/>
                <a:ea typeface="华文楷体" panose="02010600040101010101" pitchFamily="2" charset="-122"/>
              </a:rPr>
              <a:t>的大容量</a:t>
            </a:r>
            <a:r>
              <a:rPr lang="en-US" altLang="zh-CN" sz="1800" b="1" dirty="0">
                <a:latin typeface="华文楷体" panose="02010600040101010101" pitchFamily="2" charset="-122"/>
                <a:ea typeface="华文楷体" panose="02010600040101010101" pitchFamily="2" charset="-122"/>
              </a:rPr>
              <a:t>(eb=102pb,pb=1024tb)</a:t>
            </a: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windows7 64</a:t>
            </a:r>
            <a:r>
              <a:rPr lang="zh-CN" altLang="en-US" sz="1800" b="1" dirty="0">
                <a:latin typeface="华文楷体" panose="02010600040101010101" pitchFamily="2" charset="-122"/>
                <a:ea typeface="华文楷体" panose="02010600040101010101" pitchFamily="2" charset="-122"/>
              </a:rPr>
              <a:t>位以后支持</a:t>
            </a:r>
            <a:r>
              <a:rPr lang="en-US" altLang="zh-CN" sz="1800" b="1" dirty="0" err="1">
                <a:latin typeface="华文楷体" panose="02010600040101010101" pitchFamily="2" charset="-122"/>
                <a:ea typeface="华文楷体" panose="02010600040101010101" pitchFamily="2" charset="-122"/>
              </a:rPr>
              <a:t>gpt</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lsblk</a:t>
            </a:r>
            <a:r>
              <a:rPr lang="en-US" altLang="zh-CN" sz="1800" b="1" dirty="0">
                <a:latin typeface="华文楷体" panose="02010600040101010101" pitchFamily="2" charset="-122"/>
                <a:ea typeface="华文楷体" panose="02010600040101010101" pitchFamily="2" charset="-122"/>
              </a:rPr>
              <a:t> –f  </a:t>
            </a:r>
            <a:r>
              <a:rPr lang="zh-CN" altLang="en-US" sz="1800" b="1" dirty="0">
                <a:latin typeface="华文楷体" panose="02010600040101010101" pitchFamily="2" charset="-122"/>
                <a:ea typeface="华文楷体" panose="02010600040101010101" pitchFamily="2" charset="-122"/>
              </a:rPr>
              <a:t>命令的挂载点情况 </a:t>
            </a:r>
            <a:r>
              <a:rPr lang="en-US" altLang="zh-CN"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lsblk</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谐音</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老师不离开</a:t>
            </a:r>
            <a:r>
              <a:rPr lang="en-US" altLang="zh-CN" sz="1800" b="1" dirty="0">
                <a:latin typeface="华文楷体" panose="02010600040101010101" pitchFamily="2" charset="-122"/>
                <a:ea typeface="华文楷体" panose="02010600040101010101" pitchFamily="2" charset="-122"/>
              </a:rPr>
              <a:t>))</a:t>
            </a:r>
            <a:endParaRPr lang="zh-CN" altLang="en-US" sz="18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351809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050D618-D7F6-4A84-A122-D7812986F154}"/>
              </a:ext>
            </a:extLst>
          </p:cNvPr>
          <p:cNvPicPr>
            <a:picLocks noChangeAspect="1"/>
          </p:cNvPicPr>
          <p:nvPr/>
        </p:nvPicPr>
        <p:blipFill>
          <a:blip r:embed="rId2"/>
          <a:stretch>
            <a:fillRect/>
          </a:stretch>
        </p:blipFill>
        <p:spPr>
          <a:xfrm>
            <a:off x="458231" y="328748"/>
            <a:ext cx="10309234" cy="6037545"/>
          </a:xfrm>
          <a:prstGeom prst="rect">
            <a:avLst/>
          </a:prstGeom>
        </p:spPr>
      </p:pic>
    </p:spTree>
    <p:extLst>
      <p:ext uri="{BB962C8B-B14F-4D97-AF65-F5344CB8AC3E}">
        <p14:creationId xmlns:p14="http://schemas.microsoft.com/office/powerpoint/2010/main" val="15795142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58C3A-1BB3-4294-8248-56454D73C2ED}"/>
              </a:ext>
            </a:extLst>
          </p:cNvPr>
          <p:cNvSpPr>
            <a:spLocks noGrp="1"/>
          </p:cNvSpPr>
          <p:nvPr>
            <p:ph type="title"/>
          </p:nvPr>
        </p:nvSpPr>
        <p:spPr/>
        <p:txBody>
          <a:bodyPr/>
          <a:lstStyle/>
          <a:p>
            <a:pPr algn="ctr"/>
            <a:r>
              <a:rPr lang="en-US" altLang="zh-CN" b="1" dirty="0"/>
              <a:t>Swap</a:t>
            </a:r>
            <a:r>
              <a:rPr lang="zh-CN" altLang="en-US" b="1" dirty="0"/>
              <a:t>分区的作用的讲解及增加硬盘</a:t>
            </a:r>
          </a:p>
        </p:txBody>
      </p:sp>
      <p:sp>
        <p:nvSpPr>
          <p:cNvPr id="3" name="内容占位符 2">
            <a:extLst>
              <a:ext uri="{FF2B5EF4-FFF2-40B4-BE49-F238E27FC236}">
                <a16:creationId xmlns:a16="http://schemas.microsoft.com/office/drawing/2014/main" id="{86357109-C303-49E3-9AC6-582B01B6CEB9}"/>
              </a:ext>
            </a:extLst>
          </p:cNvPr>
          <p:cNvSpPr>
            <a:spLocks noGrp="1"/>
          </p:cNvSpPr>
          <p:nvPr>
            <p:ph idx="1"/>
          </p:nvPr>
        </p:nvSpPr>
        <p:spPr/>
        <p:txBody>
          <a:bodyPr/>
          <a:lstStyle/>
          <a:p>
            <a:r>
              <a:rPr lang="en-US" altLang="zh-CN" dirty="0"/>
              <a:t>1</a:t>
            </a:r>
            <a:r>
              <a:rPr lang="zh-CN" altLang="en-US" sz="1800" b="1" dirty="0">
                <a:latin typeface="华文楷体" panose="02010600040101010101" pitchFamily="2" charset="-122"/>
                <a:ea typeface="华文楷体" panose="02010600040101010101" pitchFamily="2" charset="-122"/>
              </a:rPr>
              <a:t>、主要作用是</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当系统的运行内存不够用的时候，把物理内存的一部分内存释放出来，以供当前运行的程序使用</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lsblk</a:t>
            </a:r>
            <a:r>
              <a:rPr lang="zh-CN" altLang="en-US" sz="1800" b="1" dirty="0">
                <a:latin typeface="华文楷体" panose="02010600040101010101" pitchFamily="2" charset="-122"/>
                <a:ea typeface="华文楷体" panose="02010600040101010101" pitchFamily="2" charset="-122"/>
              </a:rPr>
              <a:t>的几条指令</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-f </a:t>
            </a:r>
            <a:r>
              <a:rPr lang="zh-CN" altLang="en-US" sz="1800" b="1" dirty="0">
                <a:latin typeface="华文楷体" panose="02010600040101010101" pitchFamily="2" charset="-122"/>
                <a:ea typeface="华文楷体" panose="02010600040101010101" pitchFamily="2" charset="-122"/>
              </a:rPr>
              <a:t>显示磁盘在</a:t>
            </a:r>
            <a:r>
              <a:rPr lang="en-US" altLang="zh-CN" sz="1800" b="1" dirty="0" err="1">
                <a:latin typeface="华文楷体" panose="02010600040101010101" pitchFamily="2" charset="-122"/>
                <a:ea typeface="华文楷体" panose="02010600040101010101" pitchFamily="2" charset="-122"/>
              </a:rPr>
              <a:t>linux</a:t>
            </a:r>
            <a:r>
              <a:rPr lang="zh-CN" altLang="en-US" sz="1800" b="1" dirty="0">
                <a:latin typeface="华文楷体" panose="02010600040101010101" pitchFamily="2" charset="-122"/>
                <a:ea typeface="华文楷体" panose="02010600040101010101" pitchFamily="2" charset="-122"/>
              </a:rPr>
              <a:t>上的主分区及挂载情况</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主要还是看是否格式化和分好区了</a:t>
            </a:r>
            <a:r>
              <a:rPr lang="en-US" altLang="zh-CN" sz="1800" b="1" dirty="0">
                <a:latin typeface="华文楷体" panose="02010600040101010101" pitchFamily="2" charset="-122"/>
                <a:ea typeface="华文楷体" panose="02010600040101010101" pitchFamily="2" charset="-122"/>
              </a:rPr>
              <a:t>)</a:t>
            </a:r>
          </a:p>
          <a:p>
            <a:r>
              <a:rPr lang="en-US" altLang="zh-CN" sz="1800" b="1" dirty="0">
                <a:latin typeface="华文楷体" panose="02010600040101010101" pitchFamily="2" charset="-122"/>
                <a:ea typeface="华文楷体" panose="02010600040101010101" pitchFamily="2" charset="-122"/>
              </a:rPr>
              <a:t>-s </a:t>
            </a:r>
            <a:r>
              <a:rPr lang="zh-CN" altLang="en-US" sz="1800" b="1" dirty="0">
                <a:latin typeface="华文楷体" panose="02010600040101010101" pitchFamily="2" charset="-122"/>
                <a:ea typeface="华文楷体" panose="02010600040101010101" pitchFamily="2" charset="-122"/>
              </a:rPr>
              <a:t>显示磁盘的总容量</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 df</a:t>
            </a:r>
            <a:r>
              <a:rPr lang="zh-CN" altLang="en-US" sz="1800" b="1" dirty="0">
                <a:latin typeface="华文楷体" panose="02010600040101010101" pitchFamily="2" charset="-122"/>
                <a:ea typeface="华文楷体" panose="02010600040101010101" pitchFamily="2" charset="-122"/>
              </a:rPr>
              <a:t>指令</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df –</a:t>
            </a:r>
            <a:r>
              <a:rPr lang="en-US" altLang="zh-CN" sz="1800" b="1" dirty="0" err="1">
                <a:latin typeface="华文楷体" panose="02010600040101010101" pitchFamily="2" charset="-122"/>
                <a:ea typeface="华文楷体" panose="02010600040101010101" pitchFamily="2" charset="-122"/>
              </a:rPr>
              <a:t>lh</a:t>
            </a:r>
            <a:r>
              <a:rPr lang="zh-CN" altLang="en-US" sz="1800" b="1" dirty="0">
                <a:latin typeface="华文楷体" panose="02010600040101010101" pitchFamily="2" charset="-122"/>
                <a:ea typeface="华文楷体" panose="02010600040101010101" pitchFamily="2" charset="-122"/>
              </a:rPr>
              <a:t>不仅显示磁盘的挂载情况，还可以显示磁盘的使用情况</a:t>
            </a:r>
            <a:endParaRPr lang="en-US" altLang="zh-CN" sz="1800" b="1" dirty="0">
              <a:latin typeface="华文楷体" panose="02010600040101010101" pitchFamily="2" charset="-122"/>
              <a:ea typeface="华文楷体" panose="02010600040101010101" pitchFamily="2" charset="-122"/>
            </a:endParaRP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429157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266F731-41E3-42A9-84CC-C989B3558466}"/>
              </a:ext>
            </a:extLst>
          </p:cNvPr>
          <p:cNvPicPr>
            <a:picLocks noChangeAspect="1"/>
          </p:cNvPicPr>
          <p:nvPr/>
        </p:nvPicPr>
        <p:blipFill>
          <a:blip r:embed="rId2"/>
          <a:stretch>
            <a:fillRect/>
          </a:stretch>
        </p:blipFill>
        <p:spPr>
          <a:xfrm>
            <a:off x="517584" y="162032"/>
            <a:ext cx="11433505" cy="6695967"/>
          </a:xfrm>
          <a:prstGeom prst="rect">
            <a:avLst/>
          </a:prstGeom>
        </p:spPr>
      </p:pic>
    </p:spTree>
    <p:extLst>
      <p:ext uri="{BB962C8B-B14F-4D97-AF65-F5344CB8AC3E}">
        <p14:creationId xmlns:p14="http://schemas.microsoft.com/office/powerpoint/2010/main" val="18159656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5E5E2-EEDE-4D8B-9CA6-C3280AF6437C}"/>
              </a:ext>
            </a:extLst>
          </p:cNvPr>
          <p:cNvSpPr>
            <a:spLocks noGrp="1"/>
          </p:cNvSpPr>
          <p:nvPr>
            <p:ph type="title"/>
          </p:nvPr>
        </p:nvSpPr>
        <p:spPr/>
        <p:txBody>
          <a:bodyPr>
            <a:normAutofit/>
          </a:bodyPr>
          <a:lstStyle/>
          <a:p>
            <a:pPr algn="ctr"/>
            <a:r>
              <a:rPr lang="en-US" altLang="zh-CN" sz="2000" b="1" dirty="0">
                <a:latin typeface="华文楷体" panose="02010600040101010101" pitchFamily="2" charset="-122"/>
                <a:ea typeface="华文楷体" panose="02010600040101010101" pitchFamily="2" charset="-122"/>
              </a:rPr>
              <a:t>Linux</a:t>
            </a:r>
            <a:r>
              <a:rPr lang="zh-CN" altLang="en-US" sz="2000" b="1" dirty="0">
                <a:latin typeface="华文楷体" panose="02010600040101010101" pitchFamily="2" charset="-122"/>
                <a:ea typeface="华文楷体" panose="02010600040101010101" pitchFamily="2" charset="-122"/>
              </a:rPr>
              <a:t>增加一块硬盘</a:t>
            </a:r>
          </a:p>
        </p:txBody>
      </p:sp>
      <p:sp>
        <p:nvSpPr>
          <p:cNvPr id="3" name="内容占位符 2">
            <a:extLst>
              <a:ext uri="{FF2B5EF4-FFF2-40B4-BE49-F238E27FC236}">
                <a16:creationId xmlns:a16="http://schemas.microsoft.com/office/drawing/2014/main" id="{110557D7-B39E-4559-B079-24E1D20B32E5}"/>
              </a:ext>
            </a:extLst>
          </p:cNvPr>
          <p:cNvSpPr>
            <a:spLocks noGrp="1"/>
          </p:cNvSpPr>
          <p:nvPr>
            <p:ph idx="1"/>
          </p:nvPr>
        </p:nvSpPr>
        <p:spPr>
          <a:xfrm>
            <a:off x="838200" y="1920514"/>
            <a:ext cx="11353800" cy="5032375"/>
          </a:xfrm>
        </p:spPr>
        <p:txBody>
          <a:bodyPr>
            <a:normAutofit lnSpcReduction="10000"/>
          </a:bodyPr>
          <a:lstStyle/>
          <a:p>
            <a:r>
              <a:rPr lang="en-US" altLang="zh-CN" sz="1900" dirty="0">
                <a:latin typeface="华文楷体" panose="02010600040101010101" pitchFamily="2" charset="-122"/>
                <a:ea typeface="华文楷体" panose="02010600040101010101" pitchFamily="2" charset="-122"/>
              </a:rPr>
              <a:t>1</a:t>
            </a:r>
            <a:r>
              <a:rPr lang="zh-CN" altLang="en-US" sz="1900" dirty="0">
                <a:latin typeface="华文楷体" panose="02010600040101010101" pitchFamily="2" charset="-122"/>
                <a:ea typeface="华文楷体" panose="02010600040101010101" pitchFamily="2" charset="-122"/>
              </a:rPr>
              <a:t>、在虚拟机上添加一块硬盘</a:t>
            </a:r>
            <a:endParaRPr lang="en-US" altLang="zh-CN" sz="1900" dirty="0">
              <a:latin typeface="华文楷体" panose="02010600040101010101" pitchFamily="2" charset="-122"/>
              <a:ea typeface="华文楷体" panose="02010600040101010101" pitchFamily="2" charset="-122"/>
            </a:endParaRPr>
          </a:p>
          <a:p>
            <a:r>
              <a:rPr lang="en-US" altLang="zh-CN" sz="1900" dirty="0">
                <a:latin typeface="华文楷体" panose="02010600040101010101" pitchFamily="2" charset="-122"/>
                <a:ea typeface="华文楷体" panose="02010600040101010101" pitchFamily="2" charset="-122"/>
              </a:rPr>
              <a:t>2</a:t>
            </a:r>
            <a:r>
              <a:rPr lang="zh-CN" altLang="en-US" sz="1900" dirty="0">
                <a:latin typeface="华文楷体" panose="02010600040101010101" pitchFamily="2" charset="-122"/>
                <a:ea typeface="华文楷体" panose="02010600040101010101" pitchFamily="2" charset="-122"/>
              </a:rPr>
              <a:t>、分区</a:t>
            </a:r>
            <a:r>
              <a:rPr lang="en-US" altLang="zh-CN" sz="1900" dirty="0" err="1">
                <a:latin typeface="华文楷体" panose="02010600040101010101" pitchFamily="2" charset="-122"/>
                <a:ea typeface="华文楷体" panose="02010600040101010101" pitchFamily="2" charset="-122"/>
              </a:rPr>
              <a:t>fdisk</a:t>
            </a:r>
            <a:r>
              <a:rPr lang="en-US" altLang="zh-CN" sz="1900" dirty="0">
                <a:latin typeface="华文楷体" panose="02010600040101010101" pitchFamily="2" charset="-122"/>
                <a:ea typeface="华文楷体" panose="02010600040101010101" pitchFamily="2" charset="-122"/>
              </a:rPr>
              <a:t> /dev/</a:t>
            </a:r>
            <a:r>
              <a:rPr lang="en-US" altLang="zh-CN" sz="1900" dirty="0" err="1">
                <a:latin typeface="华文楷体" panose="02010600040101010101" pitchFamily="2" charset="-122"/>
                <a:ea typeface="华文楷体" panose="02010600040101010101" pitchFamily="2" charset="-122"/>
              </a:rPr>
              <a:t>sdb</a:t>
            </a:r>
            <a:r>
              <a:rPr lang="en-US" altLang="zh-CN" sz="1900" dirty="0">
                <a:latin typeface="华文楷体" panose="02010600040101010101" pitchFamily="2" charset="-122"/>
                <a:ea typeface="华文楷体" panose="02010600040101010101" pitchFamily="2" charset="-122"/>
              </a:rPr>
              <a:t> (</a:t>
            </a:r>
            <a:r>
              <a:rPr lang="zh-CN" altLang="en-US" sz="1900" dirty="0">
                <a:latin typeface="华文楷体" panose="02010600040101010101" pitchFamily="2" charset="-122"/>
                <a:ea typeface="华文楷体" panose="02010600040101010101" pitchFamily="2" charset="-122"/>
              </a:rPr>
              <a:t>相当于在系统中注册取名字一样</a:t>
            </a:r>
            <a:r>
              <a:rPr lang="en-US" altLang="zh-CN" sz="1900" dirty="0">
                <a:latin typeface="华文楷体" panose="02010600040101010101" pitchFamily="2" charset="-122"/>
                <a:ea typeface="华文楷体" panose="02010600040101010101" pitchFamily="2" charset="-122"/>
              </a:rPr>
              <a:t>)</a:t>
            </a:r>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sz="1900" dirty="0"/>
              <a:t>3</a:t>
            </a:r>
            <a:r>
              <a:rPr lang="zh-CN" altLang="en-US" dirty="0"/>
              <a:t>、</a:t>
            </a:r>
            <a:r>
              <a:rPr lang="zh-CN" altLang="en-US" sz="1900" b="1" dirty="0">
                <a:latin typeface="华文楷体" panose="02010600040101010101" pitchFamily="2" charset="-122"/>
                <a:ea typeface="华文楷体" panose="02010600040101010101" pitchFamily="2" charset="-122"/>
              </a:rPr>
              <a:t>格式化</a:t>
            </a:r>
            <a:r>
              <a:rPr lang="en-US" altLang="zh-CN" sz="1900" b="1" dirty="0" err="1">
                <a:latin typeface="华文楷体" panose="02010600040101010101" pitchFamily="2" charset="-122"/>
                <a:ea typeface="华文楷体" panose="02010600040101010101" pitchFamily="2" charset="-122"/>
              </a:rPr>
              <a:t>mkfs</a:t>
            </a:r>
            <a:r>
              <a:rPr lang="en-US" altLang="zh-CN" sz="1900" b="1" dirty="0">
                <a:latin typeface="华文楷体" panose="02010600040101010101" pitchFamily="2" charset="-122"/>
                <a:ea typeface="华文楷体" panose="02010600040101010101" pitchFamily="2" charset="-122"/>
              </a:rPr>
              <a:t> –t ext4 /dev/sdb1</a:t>
            </a:r>
          </a:p>
          <a:p>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容量扇区分区</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是一整块还是分</a:t>
            </a:r>
            <a:endParaRPr lang="en-US" altLang="zh-CN" sz="1900" b="1" dirty="0">
              <a:latin typeface="华文楷体" panose="02010600040101010101" pitchFamily="2" charset="-122"/>
              <a:ea typeface="华文楷体" panose="02010600040101010101" pitchFamily="2" charset="-122"/>
            </a:endParaRPr>
          </a:p>
          <a:p>
            <a:r>
              <a:rPr lang="zh-CN" altLang="en-US" sz="1900" b="1" dirty="0">
                <a:latin typeface="华文楷体" panose="02010600040101010101" pitchFamily="2" charset="-122"/>
                <a:ea typeface="华文楷体" panose="02010600040101010101" pitchFamily="2" charset="-122"/>
              </a:rPr>
              <a:t>出几个区来</a:t>
            </a:r>
            <a:r>
              <a:rPr lang="en-US" altLang="zh-CN" sz="1900" b="1" dirty="0">
                <a:latin typeface="华文楷体" panose="02010600040101010101" pitchFamily="2" charset="-122"/>
                <a:ea typeface="华文楷体" panose="02010600040101010101" pitchFamily="2" charset="-122"/>
              </a:rPr>
              <a:t>)</a:t>
            </a:r>
          </a:p>
          <a:p>
            <a:endParaRPr lang="en-US" altLang="zh-CN" dirty="0"/>
          </a:p>
          <a:p>
            <a:endParaRPr lang="zh-CN" altLang="en-US" dirty="0"/>
          </a:p>
        </p:txBody>
      </p:sp>
      <p:pic>
        <p:nvPicPr>
          <p:cNvPr id="4" name="图片 3">
            <a:extLst>
              <a:ext uri="{FF2B5EF4-FFF2-40B4-BE49-F238E27FC236}">
                <a16:creationId xmlns:a16="http://schemas.microsoft.com/office/drawing/2014/main" id="{E57F1B0C-C465-4084-A5BF-59109CBF0873}"/>
              </a:ext>
            </a:extLst>
          </p:cNvPr>
          <p:cNvPicPr>
            <a:picLocks noChangeAspect="1"/>
          </p:cNvPicPr>
          <p:nvPr/>
        </p:nvPicPr>
        <p:blipFill>
          <a:blip r:embed="rId2"/>
          <a:stretch>
            <a:fillRect/>
          </a:stretch>
        </p:blipFill>
        <p:spPr>
          <a:xfrm>
            <a:off x="1040164" y="2853467"/>
            <a:ext cx="2537680" cy="167655"/>
          </a:xfrm>
          <a:prstGeom prst="rect">
            <a:avLst/>
          </a:prstGeom>
        </p:spPr>
      </p:pic>
      <p:pic>
        <p:nvPicPr>
          <p:cNvPr id="5" name="图片 4">
            <a:extLst>
              <a:ext uri="{FF2B5EF4-FFF2-40B4-BE49-F238E27FC236}">
                <a16:creationId xmlns:a16="http://schemas.microsoft.com/office/drawing/2014/main" id="{20029831-A273-440A-A33B-D9BFE9246A9D}"/>
              </a:ext>
            </a:extLst>
          </p:cNvPr>
          <p:cNvPicPr>
            <a:picLocks noChangeAspect="1"/>
          </p:cNvPicPr>
          <p:nvPr/>
        </p:nvPicPr>
        <p:blipFill>
          <a:blip r:embed="rId3"/>
          <a:stretch>
            <a:fillRect/>
          </a:stretch>
        </p:blipFill>
        <p:spPr>
          <a:xfrm>
            <a:off x="1040164" y="3156059"/>
            <a:ext cx="3833192" cy="464860"/>
          </a:xfrm>
          <a:prstGeom prst="rect">
            <a:avLst/>
          </a:prstGeom>
        </p:spPr>
      </p:pic>
      <p:pic>
        <p:nvPicPr>
          <p:cNvPr id="6" name="图片 5">
            <a:extLst>
              <a:ext uri="{FF2B5EF4-FFF2-40B4-BE49-F238E27FC236}">
                <a16:creationId xmlns:a16="http://schemas.microsoft.com/office/drawing/2014/main" id="{CDF9ABC5-3F2B-4944-8FE3-E20BD14A5F2D}"/>
              </a:ext>
            </a:extLst>
          </p:cNvPr>
          <p:cNvPicPr>
            <a:picLocks noChangeAspect="1"/>
          </p:cNvPicPr>
          <p:nvPr/>
        </p:nvPicPr>
        <p:blipFill>
          <a:blip r:embed="rId4"/>
          <a:stretch>
            <a:fillRect/>
          </a:stretch>
        </p:blipFill>
        <p:spPr>
          <a:xfrm>
            <a:off x="1040164" y="3750841"/>
            <a:ext cx="5022015" cy="1371719"/>
          </a:xfrm>
          <a:prstGeom prst="rect">
            <a:avLst/>
          </a:prstGeom>
        </p:spPr>
      </p:pic>
      <p:pic>
        <p:nvPicPr>
          <p:cNvPr id="7" name="图片 6">
            <a:extLst>
              <a:ext uri="{FF2B5EF4-FFF2-40B4-BE49-F238E27FC236}">
                <a16:creationId xmlns:a16="http://schemas.microsoft.com/office/drawing/2014/main" id="{33206443-E516-4B0C-B617-B1198258645A}"/>
              </a:ext>
            </a:extLst>
          </p:cNvPr>
          <p:cNvPicPr>
            <a:picLocks noChangeAspect="1"/>
          </p:cNvPicPr>
          <p:nvPr/>
        </p:nvPicPr>
        <p:blipFill>
          <a:blip r:embed="rId5"/>
          <a:stretch>
            <a:fillRect/>
          </a:stretch>
        </p:blipFill>
        <p:spPr>
          <a:xfrm>
            <a:off x="6442546" y="2937294"/>
            <a:ext cx="5608806" cy="3566469"/>
          </a:xfrm>
          <a:prstGeom prst="rect">
            <a:avLst/>
          </a:prstGeom>
        </p:spPr>
      </p:pic>
    </p:spTree>
    <p:extLst>
      <p:ext uri="{BB962C8B-B14F-4D97-AF65-F5344CB8AC3E}">
        <p14:creationId xmlns:p14="http://schemas.microsoft.com/office/powerpoint/2010/main" val="36644744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A04FD-2BAF-4429-A8AD-3CC246C13064}"/>
              </a:ext>
            </a:extLst>
          </p:cNvPr>
          <p:cNvSpPr>
            <a:spLocks noGrp="1"/>
          </p:cNvSpPr>
          <p:nvPr>
            <p:ph type="title"/>
          </p:nvPr>
        </p:nvSpPr>
        <p:spPr/>
        <p:txBody>
          <a:bodyPr/>
          <a:lstStyle/>
          <a:p>
            <a:pPr algn="ctr"/>
            <a:r>
              <a:rPr lang="zh-CN" altLang="en-US" dirty="0"/>
              <a:t>分区 </a:t>
            </a:r>
            <a:r>
              <a:rPr lang="en-US" altLang="zh-CN" dirty="0" err="1"/>
              <a:t>fdisk</a:t>
            </a:r>
            <a:r>
              <a:rPr lang="en-US" altLang="zh-CN" dirty="0"/>
              <a:t> /dev/</a:t>
            </a:r>
            <a:r>
              <a:rPr lang="en-US" altLang="zh-CN" dirty="0" err="1"/>
              <a:t>sdb</a:t>
            </a:r>
            <a:endParaRPr lang="zh-CN" altLang="en-US" dirty="0"/>
          </a:p>
        </p:txBody>
      </p:sp>
      <p:pic>
        <p:nvPicPr>
          <p:cNvPr id="4" name="内容占位符 3">
            <a:extLst>
              <a:ext uri="{FF2B5EF4-FFF2-40B4-BE49-F238E27FC236}">
                <a16:creationId xmlns:a16="http://schemas.microsoft.com/office/drawing/2014/main" id="{C98D8E29-525F-44F8-99EC-D309E154B06A}"/>
              </a:ext>
            </a:extLst>
          </p:cNvPr>
          <p:cNvPicPr>
            <a:picLocks noGrp="1" noChangeAspect="1"/>
          </p:cNvPicPr>
          <p:nvPr>
            <p:ph idx="1"/>
          </p:nvPr>
        </p:nvPicPr>
        <p:blipFill>
          <a:blip r:embed="rId2"/>
          <a:stretch>
            <a:fillRect/>
          </a:stretch>
        </p:blipFill>
        <p:spPr>
          <a:xfrm>
            <a:off x="838200" y="1825625"/>
            <a:ext cx="10515599" cy="4351338"/>
          </a:xfrm>
          <a:prstGeom prst="rect">
            <a:avLst/>
          </a:prstGeom>
        </p:spPr>
      </p:pic>
    </p:spTree>
    <p:extLst>
      <p:ext uri="{BB962C8B-B14F-4D97-AF65-F5344CB8AC3E}">
        <p14:creationId xmlns:p14="http://schemas.microsoft.com/office/powerpoint/2010/main" val="11272289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961571-00A4-44D7-9008-55B0E4C8FAAD}"/>
              </a:ext>
            </a:extLst>
          </p:cNvPr>
          <p:cNvPicPr>
            <a:picLocks noChangeAspect="1"/>
          </p:cNvPicPr>
          <p:nvPr/>
        </p:nvPicPr>
        <p:blipFill>
          <a:blip r:embed="rId2"/>
          <a:stretch>
            <a:fillRect/>
          </a:stretch>
        </p:blipFill>
        <p:spPr>
          <a:xfrm>
            <a:off x="0" y="0"/>
            <a:ext cx="3101609" cy="6066046"/>
          </a:xfrm>
          <a:prstGeom prst="rect">
            <a:avLst/>
          </a:prstGeom>
        </p:spPr>
      </p:pic>
      <p:pic>
        <p:nvPicPr>
          <p:cNvPr id="3" name="图片 2">
            <a:extLst>
              <a:ext uri="{FF2B5EF4-FFF2-40B4-BE49-F238E27FC236}">
                <a16:creationId xmlns:a16="http://schemas.microsoft.com/office/drawing/2014/main" id="{13D68810-BABB-40A7-8E66-B2A73D62813F}"/>
              </a:ext>
            </a:extLst>
          </p:cNvPr>
          <p:cNvPicPr>
            <a:picLocks noChangeAspect="1"/>
          </p:cNvPicPr>
          <p:nvPr/>
        </p:nvPicPr>
        <p:blipFill>
          <a:blip r:embed="rId3"/>
          <a:stretch>
            <a:fillRect/>
          </a:stretch>
        </p:blipFill>
        <p:spPr>
          <a:xfrm>
            <a:off x="3101609" y="112585"/>
            <a:ext cx="4465707" cy="3078747"/>
          </a:xfrm>
          <a:prstGeom prst="rect">
            <a:avLst/>
          </a:prstGeom>
        </p:spPr>
      </p:pic>
      <p:pic>
        <p:nvPicPr>
          <p:cNvPr id="4" name="图片 3">
            <a:extLst>
              <a:ext uri="{FF2B5EF4-FFF2-40B4-BE49-F238E27FC236}">
                <a16:creationId xmlns:a16="http://schemas.microsoft.com/office/drawing/2014/main" id="{7091728C-CFE7-4492-B7B8-1A4DF2C6F82E}"/>
              </a:ext>
            </a:extLst>
          </p:cNvPr>
          <p:cNvPicPr>
            <a:picLocks noChangeAspect="1"/>
          </p:cNvPicPr>
          <p:nvPr/>
        </p:nvPicPr>
        <p:blipFill>
          <a:blip r:embed="rId4"/>
          <a:stretch>
            <a:fillRect/>
          </a:stretch>
        </p:blipFill>
        <p:spPr>
          <a:xfrm>
            <a:off x="3101609" y="3238777"/>
            <a:ext cx="4564776" cy="3193057"/>
          </a:xfrm>
          <a:prstGeom prst="rect">
            <a:avLst/>
          </a:prstGeom>
        </p:spPr>
      </p:pic>
      <p:pic>
        <p:nvPicPr>
          <p:cNvPr id="5" name="图片 4">
            <a:extLst>
              <a:ext uri="{FF2B5EF4-FFF2-40B4-BE49-F238E27FC236}">
                <a16:creationId xmlns:a16="http://schemas.microsoft.com/office/drawing/2014/main" id="{F7A89F90-969B-4937-A738-E2D2453DE4C8}"/>
              </a:ext>
            </a:extLst>
          </p:cNvPr>
          <p:cNvPicPr>
            <a:picLocks noChangeAspect="1"/>
          </p:cNvPicPr>
          <p:nvPr/>
        </p:nvPicPr>
        <p:blipFill>
          <a:blip r:embed="rId5"/>
          <a:stretch>
            <a:fillRect/>
          </a:stretch>
        </p:blipFill>
        <p:spPr>
          <a:xfrm>
            <a:off x="7672948" y="112585"/>
            <a:ext cx="4519052" cy="3673158"/>
          </a:xfrm>
          <a:prstGeom prst="rect">
            <a:avLst/>
          </a:prstGeom>
        </p:spPr>
      </p:pic>
      <p:pic>
        <p:nvPicPr>
          <p:cNvPr id="6" name="图片 5">
            <a:extLst>
              <a:ext uri="{FF2B5EF4-FFF2-40B4-BE49-F238E27FC236}">
                <a16:creationId xmlns:a16="http://schemas.microsoft.com/office/drawing/2014/main" id="{8A1D9CEF-E419-4664-90A5-5BCB9E97B326}"/>
              </a:ext>
            </a:extLst>
          </p:cNvPr>
          <p:cNvPicPr>
            <a:picLocks noChangeAspect="1"/>
          </p:cNvPicPr>
          <p:nvPr/>
        </p:nvPicPr>
        <p:blipFill>
          <a:blip r:embed="rId6"/>
          <a:stretch>
            <a:fillRect/>
          </a:stretch>
        </p:blipFill>
        <p:spPr>
          <a:xfrm>
            <a:off x="8184536" y="4212551"/>
            <a:ext cx="3086367" cy="2004234"/>
          </a:xfrm>
          <a:prstGeom prst="rect">
            <a:avLst/>
          </a:prstGeom>
        </p:spPr>
      </p:pic>
    </p:spTree>
    <p:extLst>
      <p:ext uri="{BB962C8B-B14F-4D97-AF65-F5344CB8AC3E}">
        <p14:creationId xmlns:p14="http://schemas.microsoft.com/office/powerpoint/2010/main" val="2603238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86AD7-F469-48E3-A000-E55DD86190DC}"/>
              </a:ext>
            </a:extLst>
          </p:cNvPr>
          <p:cNvSpPr>
            <a:spLocks noGrp="1"/>
          </p:cNvSpPr>
          <p:nvPr>
            <p:ph type="title"/>
          </p:nvPr>
        </p:nvSpPr>
        <p:spPr/>
        <p:txBody>
          <a:bodyPr/>
          <a:lstStyle/>
          <a:p>
            <a:pPr algn="ctr"/>
            <a:r>
              <a:rPr lang="zh-CN" altLang="en-US" b="1" dirty="0"/>
              <a:t>挂载硬盘到文件目录下</a:t>
            </a:r>
          </a:p>
        </p:txBody>
      </p:sp>
      <p:sp>
        <p:nvSpPr>
          <p:cNvPr id="3" name="内容占位符 2">
            <a:extLst>
              <a:ext uri="{FF2B5EF4-FFF2-40B4-BE49-F238E27FC236}">
                <a16:creationId xmlns:a16="http://schemas.microsoft.com/office/drawing/2014/main" id="{9C15D4B2-B95F-4038-9743-9B24D46CAE9A}"/>
              </a:ext>
            </a:extLst>
          </p:cNvPr>
          <p:cNvSpPr>
            <a:spLocks noGrp="1"/>
          </p:cNvSpPr>
          <p:nvPr>
            <p:ph idx="1"/>
          </p:nvPr>
        </p:nvSpPr>
        <p:spPr/>
        <p:txBody>
          <a:bodyPr>
            <a:normAutofit/>
          </a:bodyPr>
          <a:lstStyle/>
          <a:p>
            <a:r>
              <a:rPr lang="en-US" altLang="zh-CN" sz="2100" b="1" dirty="0">
                <a:latin typeface="华文楷体" panose="02010600040101010101" pitchFamily="2" charset="-122"/>
                <a:ea typeface="华文楷体" panose="02010600040101010101" pitchFamily="2" charset="-122"/>
              </a:rPr>
              <a:t>1</a:t>
            </a:r>
            <a:r>
              <a:rPr lang="zh-CN" altLang="en-US" sz="2100" b="1" dirty="0">
                <a:latin typeface="华文楷体" panose="02010600040101010101" pitchFamily="2" charset="-122"/>
                <a:ea typeface="华文楷体" panose="02010600040101010101" pitchFamily="2" charset="-122"/>
              </a:rPr>
              <a:t>、创建一个目录，</a:t>
            </a:r>
            <a:r>
              <a:rPr lang="en-US" altLang="zh-CN" sz="2100" b="1" dirty="0" err="1">
                <a:latin typeface="华文楷体" panose="02010600040101010101" pitchFamily="2" charset="-122"/>
                <a:ea typeface="华文楷体" panose="02010600040101010101" pitchFamily="2" charset="-122"/>
              </a:rPr>
              <a:t>mkdir</a:t>
            </a:r>
            <a:r>
              <a:rPr lang="en-US" altLang="zh-CN" sz="2100" b="1" dirty="0">
                <a:latin typeface="华文楷体" panose="02010600040101010101" pitchFamily="2" charset="-122"/>
                <a:ea typeface="华文楷体" panose="02010600040101010101" pitchFamily="2" charset="-122"/>
              </a:rPr>
              <a:t> /home/</a:t>
            </a:r>
            <a:r>
              <a:rPr lang="en-US" altLang="zh-CN" sz="2100" b="1" dirty="0" err="1">
                <a:latin typeface="华文楷体" panose="02010600040101010101" pitchFamily="2" charset="-122"/>
                <a:ea typeface="华文楷体" panose="02010600040101010101" pitchFamily="2" charset="-122"/>
              </a:rPr>
              <a:t>mydisk</a:t>
            </a:r>
            <a:r>
              <a:rPr lang="en-US" altLang="zh-CN" sz="2100" b="1" dirty="0">
                <a:latin typeface="华文楷体" panose="02010600040101010101" pitchFamily="2" charset="-122"/>
                <a:ea typeface="华文楷体" panose="02010600040101010101" pitchFamily="2" charset="-122"/>
              </a:rPr>
              <a:t> </a:t>
            </a:r>
            <a:r>
              <a:rPr lang="zh-CN" altLang="en-US" sz="2100" b="1" dirty="0">
                <a:latin typeface="华文楷体" panose="02010600040101010101" pitchFamily="2" charset="-122"/>
                <a:ea typeface="华文楷体" panose="02010600040101010101" pitchFamily="2" charset="-122"/>
              </a:rPr>
              <a:t>挂载 </a:t>
            </a:r>
            <a:r>
              <a:rPr lang="en-US" altLang="zh-CN" sz="2100" b="1" dirty="0">
                <a:latin typeface="华文楷体" panose="02010600040101010101" pitchFamily="2" charset="-122"/>
                <a:ea typeface="华文楷体" panose="02010600040101010101" pitchFamily="2" charset="-122"/>
              </a:rPr>
              <a:t>mount </a:t>
            </a:r>
            <a:r>
              <a:rPr lang="zh-CN" altLang="en-US" sz="2100" b="1" dirty="0">
                <a:latin typeface="华文楷体" panose="02010600040101010101" pitchFamily="2" charset="-122"/>
                <a:ea typeface="华文楷体" panose="02010600040101010101" pitchFamily="2" charset="-122"/>
              </a:rPr>
              <a:t> </a:t>
            </a:r>
            <a:r>
              <a:rPr lang="en-US" altLang="zh-CN" sz="2100" b="1" dirty="0">
                <a:latin typeface="华文楷体" panose="02010600040101010101" pitchFamily="2" charset="-122"/>
                <a:ea typeface="华文楷体" panose="02010600040101010101" pitchFamily="2" charset="-122"/>
              </a:rPr>
              <a:t>/dev/sdb1</a:t>
            </a:r>
            <a:r>
              <a:rPr lang="zh-CN" altLang="en-US" sz="2100" b="1" dirty="0">
                <a:latin typeface="华文楷体" panose="02010600040101010101" pitchFamily="2" charset="-122"/>
                <a:ea typeface="华文楷体" panose="02010600040101010101" pitchFamily="2" charset="-122"/>
              </a:rPr>
              <a:t>  </a:t>
            </a:r>
            <a:r>
              <a:rPr lang="en-US" altLang="zh-CN" sz="2100" b="1" dirty="0">
                <a:latin typeface="华文楷体" panose="02010600040101010101" pitchFamily="2" charset="-122"/>
                <a:ea typeface="华文楷体" panose="02010600040101010101" pitchFamily="2" charset="-122"/>
              </a:rPr>
              <a:t>/home/</a:t>
            </a:r>
            <a:r>
              <a:rPr lang="en-US" altLang="zh-CN" sz="2100" b="1" dirty="0" err="1">
                <a:latin typeface="华文楷体" panose="02010600040101010101" pitchFamily="2" charset="-122"/>
                <a:ea typeface="华文楷体" panose="02010600040101010101" pitchFamily="2" charset="-122"/>
              </a:rPr>
              <a:t>mydisk</a:t>
            </a:r>
            <a:r>
              <a:rPr lang="en-US" altLang="zh-CN" sz="2100" b="1" dirty="0">
                <a:latin typeface="华文楷体" panose="02010600040101010101" pitchFamily="2" charset="-122"/>
                <a:ea typeface="华文楷体" panose="02010600040101010101" pitchFamily="2" charset="-122"/>
              </a:rPr>
              <a:t>(</a:t>
            </a:r>
            <a:r>
              <a:rPr lang="zh-CN" altLang="en-US" sz="2100" b="1" dirty="0">
                <a:latin typeface="华文楷体" panose="02010600040101010101" pitchFamily="2" charset="-122"/>
                <a:ea typeface="华文楷体" panose="02010600040101010101" pitchFamily="2" charset="-122"/>
              </a:rPr>
              <a:t>临时挂载</a:t>
            </a:r>
            <a:r>
              <a:rPr lang="en-US" altLang="zh-CN" sz="2100" b="1" dirty="0">
                <a:latin typeface="华文楷体" panose="02010600040101010101" pitchFamily="2" charset="-122"/>
                <a:ea typeface="华文楷体" panose="02010600040101010101" pitchFamily="2" charset="-122"/>
              </a:rPr>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、设置为永久挂载</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umount</a:t>
            </a:r>
            <a:r>
              <a:rPr lang="en-US" altLang="zh-CN" sz="1800" b="1" dirty="0">
                <a:latin typeface="华文楷体" panose="02010600040101010101" pitchFamily="2" charset="-122"/>
                <a:ea typeface="华文楷体" panose="02010600040101010101" pitchFamily="2" charset="-122"/>
              </a:rPr>
              <a:t> /dev/sdb1(</a:t>
            </a:r>
            <a:r>
              <a:rPr lang="zh-CN" altLang="en-US" sz="1800" b="1" dirty="0">
                <a:latin typeface="华文楷体" panose="02010600040101010101" pitchFamily="2" charset="-122"/>
                <a:ea typeface="华文楷体" panose="02010600040101010101" pitchFamily="2" charset="-122"/>
              </a:rPr>
              <a:t>卸载</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含义是这块磁盘已经被格式化并且被分好区了，但是没有挂载点而已</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并不是磁盘被清理了</a:t>
            </a:r>
            <a:r>
              <a:rPr lang="en-US" altLang="zh-CN" sz="1800" b="1" dirty="0">
                <a:latin typeface="华文楷体" panose="02010600040101010101" pitchFamily="2" charset="-122"/>
                <a:ea typeface="华文楷体" panose="02010600040101010101" pitchFamily="2" charset="-122"/>
              </a:rPr>
              <a:t>)</a:t>
            </a:r>
            <a:endParaRPr lang="zh-CN" altLang="en-US" sz="1800" b="1" dirty="0">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949037DE-D20A-4285-9BF5-0EE0263DF7A2}"/>
              </a:ext>
            </a:extLst>
          </p:cNvPr>
          <p:cNvPicPr>
            <a:picLocks noChangeAspect="1"/>
          </p:cNvPicPr>
          <p:nvPr/>
        </p:nvPicPr>
        <p:blipFill>
          <a:blip r:embed="rId2"/>
          <a:stretch>
            <a:fillRect/>
          </a:stretch>
        </p:blipFill>
        <p:spPr>
          <a:xfrm>
            <a:off x="1095566" y="2190642"/>
            <a:ext cx="9335309" cy="2476715"/>
          </a:xfrm>
          <a:prstGeom prst="rect">
            <a:avLst/>
          </a:prstGeom>
        </p:spPr>
      </p:pic>
    </p:spTree>
    <p:extLst>
      <p:ext uri="{BB962C8B-B14F-4D97-AF65-F5344CB8AC3E}">
        <p14:creationId xmlns:p14="http://schemas.microsoft.com/office/powerpoint/2010/main" val="644993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14963-12D8-4764-9D10-C0B15730E5D2}"/>
              </a:ext>
            </a:extLst>
          </p:cNvPr>
          <p:cNvSpPr>
            <a:spLocks noGrp="1"/>
          </p:cNvSpPr>
          <p:nvPr>
            <p:ph type="title"/>
          </p:nvPr>
        </p:nvSpPr>
        <p:spPr/>
        <p:txBody>
          <a:bodyPr/>
          <a:lstStyle/>
          <a:p>
            <a:pPr algn="ctr"/>
            <a:r>
              <a:rPr lang="zh-CN" altLang="en-US" b="1" dirty="0"/>
              <a:t>设置为永久挂载</a:t>
            </a:r>
          </a:p>
        </p:txBody>
      </p:sp>
      <p:sp>
        <p:nvSpPr>
          <p:cNvPr id="3" name="内容占位符 2">
            <a:extLst>
              <a:ext uri="{FF2B5EF4-FFF2-40B4-BE49-F238E27FC236}">
                <a16:creationId xmlns:a16="http://schemas.microsoft.com/office/drawing/2014/main" id="{F668C8A0-DB50-4BB7-8A12-079D6C873026}"/>
              </a:ext>
            </a:extLst>
          </p:cNvPr>
          <p:cNvSpPr>
            <a:spLocks noGrp="1"/>
          </p:cNvSpPr>
          <p:nvPr>
            <p:ph idx="1"/>
          </p:nvPr>
        </p:nvSpPr>
        <p:spPr/>
        <p:txBody>
          <a:bodyPr/>
          <a:lstStyle/>
          <a:p>
            <a:r>
              <a:rPr lang="en-US" altLang="zh-CN" dirty="0"/>
              <a:t>1</a:t>
            </a:r>
            <a:r>
              <a:rPr lang="zh-CN" altLang="en-US" dirty="0"/>
              <a:t>、</a:t>
            </a:r>
            <a:r>
              <a:rPr lang="en-US" altLang="zh-CN" dirty="0"/>
              <a:t>vim /</a:t>
            </a:r>
            <a:r>
              <a:rPr lang="en-US" altLang="zh-CN" dirty="0" err="1"/>
              <a:t>etc</a:t>
            </a:r>
            <a:r>
              <a:rPr lang="en-US" altLang="zh-CN" dirty="0"/>
              <a:t>/</a:t>
            </a:r>
            <a:r>
              <a:rPr lang="en-US" altLang="zh-CN" dirty="0" err="1"/>
              <a:t>fstab</a:t>
            </a:r>
            <a:r>
              <a:rPr lang="en-US" altLang="zh-CN" dirty="0"/>
              <a:t> </a:t>
            </a:r>
            <a:r>
              <a:rPr lang="zh-CN" altLang="en-US" dirty="0"/>
              <a:t>（</a:t>
            </a:r>
            <a:r>
              <a:rPr lang="en-US" altLang="zh-CN" dirty="0" err="1"/>
              <a:t>fstab</a:t>
            </a:r>
            <a:r>
              <a:rPr lang="zh-CN" altLang="en-US" dirty="0"/>
              <a:t>可以理解为文件系统列表）</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70B1C686-DB23-46EE-B0FD-D5D207A35559}"/>
              </a:ext>
            </a:extLst>
          </p:cNvPr>
          <p:cNvPicPr>
            <a:picLocks noChangeAspect="1"/>
          </p:cNvPicPr>
          <p:nvPr/>
        </p:nvPicPr>
        <p:blipFill>
          <a:blip r:embed="rId2"/>
          <a:stretch>
            <a:fillRect/>
          </a:stretch>
        </p:blipFill>
        <p:spPr>
          <a:xfrm>
            <a:off x="960721" y="2298701"/>
            <a:ext cx="9373412" cy="5486875"/>
          </a:xfrm>
          <a:prstGeom prst="rect">
            <a:avLst/>
          </a:prstGeom>
        </p:spPr>
      </p:pic>
    </p:spTree>
    <p:extLst>
      <p:ext uri="{BB962C8B-B14F-4D97-AF65-F5344CB8AC3E}">
        <p14:creationId xmlns:p14="http://schemas.microsoft.com/office/powerpoint/2010/main" val="1906070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62FDD-E988-4CD5-807D-AE34F4A43D3C}"/>
              </a:ext>
            </a:extLst>
          </p:cNvPr>
          <p:cNvSpPr>
            <a:spLocks noGrp="1"/>
          </p:cNvSpPr>
          <p:nvPr>
            <p:ph type="title"/>
          </p:nvPr>
        </p:nvSpPr>
        <p:spPr/>
        <p:txBody>
          <a:bodyPr>
            <a:normAutofit/>
          </a:bodyPr>
          <a:lstStyle/>
          <a:p>
            <a:pPr algn="ctr"/>
            <a:r>
              <a:rPr lang="zh-CN" altLang="en-US" sz="3200" b="1" dirty="0"/>
              <a:t>取消挂载点的注意事项补充</a:t>
            </a:r>
          </a:p>
        </p:txBody>
      </p:sp>
      <p:sp>
        <p:nvSpPr>
          <p:cNvPr id="3" name="内容占位符 2">
            <a:extLst>
              <a:ext uri="{FF2B5EF4-FFF2-40B4-BE49-F238E27FC236}">
                <a16:creationId xmlns:a16="http://schemas.microsoft.com/office/drawing/2014/main" id="{451144D4-9360-4E18-8443-77841F184BCE}"/>
              </a:ext>
            </a:extLst>
          </p:cNvPr>
          <p:cNvSpPr>
            <a:spLocks noGrp="1"/>
          </p:cNvSpPr>
          <p:nvPr>
            <p:ph idx="1"/>
          </p:nvPr>
        </p:nvSpPr>
        <p:spPr/>
        <p:txBody>
          <a:bodyPr/>
          <a:lstStyle/>
          <a:p>
            <a:r>
              <a:rPr lang="en-US" altLang="zh-CN" dirty="0"/>
              <a:t>1</a:t>
            </a:r>
            <a:r>
              <a:rPr lang="zh-CN" altLang="en-US" dirty="0"/>
              <a:t>、当你</a:t>
            </a:r>
            <a:r>
              <a:rPr lang="en-US" altLang="zh-CN" dirty="0" err="1"/>
              <a:t>umount</a:t>
            </a:r>
            <a:r>
              <a:rPr lang="en-US" altLang="zh-CN" dirty="0"/>
              <a:t> /</a:t>
            </a:r>
            <a:r>
              <a:rPr lang="zh-CN" altLang="en-US" dirty="0"/>
              <a:t>磁盘分区 如</a:t>
            </a:r>
            <a:r>
              <a:rPr lang="en-US" altLang="zh-CN" dirty="0" err="1"/>
              <a:t>umount</a:t>
            </a:r>
            <a:r>
              <a:rPr lang="en-US" altLang="zh-CN" dirty="0"/>
              <a:t> /</a:t>
            </a:r>
            <a:r>
              <a:rPr lang="en-US" altLang="zh-CN" dirty="0" err="1"/>
              <a:t>etc</a:t>
            </a:r>
            <a:r>
              <a:rPr lang="en-US" altLang="zh-CN" dirty="0"/>
              <a:t>/sdb1</a:t>
            </a:r>
            <a:r>
              <a:rPr lang="zh-CN" altLang="en-US" dirty="0"/>
              <a:t>时，如果你之前</a:t>
            </a:r>
            <a:endParaRPr lang="en-US" altLang="zh-CN" dirty="0"/>
          </a:p>
          <a:p>
            <a:r>
              <a:rPr lang="zh-CN" altLang="en-US" dirty="0"/>
              <a:t>对这块硬盘设置过永久挂载，那么在下一次开机后，该硬盘又会重新被挂载到这块硬盘上面，所以要完全取消这个挂载点，还要进入</a:t>
            </a:r>
            <a:r>
              <a:rPr lang="en-US" altLang="zh-CN" dirty="0"/>
              <a:t>vim /</a:t>
            </a:r>
            <a:r>
              <a:rPr lang="en-US" altLang="zh-CN" dirty="0" err="1"/>
              <a:t>etc</a:t>
            </a:r>
            <a:r>
              <a:rPr lang="en-US" altLang="zh-CN" dirty="0"/>
              <a:t>/</a:t>
            </a:r>
            <a:r>
              <a:rPr lang="en-US" altLang="zh-CN" dirty="0" err="1"/>
              <a:t>fstab</a:t>
            </a:r>
            <a:r>
              <a:rPr lang="zh-CN" altLang="en-US" dirty="0"/>
              <a:t>将挂载点设置删除，之后再移除磁盘</a:t>
            </a:r>
            <a:endParaRPr lang="en-US" altLang="zh-CN" dirty="0"/>
          </a:p>
          <a:p>
            <a:endParaRPr lang="en-US" altLang="zh-CN" dirty="0"/>
          </a:p>
        </p:txBody>
      </p:sp>
      <p:pic>
        <p:nvPicPr>
          <p:cNvPr id="4" name="图片 3">
            <a:extLst>
              <a:ext uri="{FF2B5EF4-FFF2-40B4-BE49-F238E27FC236}">
                <a16:creationId xmlns:a16="http://schemas.microsoft.com/office/drawing/2014/main" id="{D93C271F-AB3B-43E0-8F43-717B56A7AE48}"/>
              </a:ext>
            </a:extLst>
          </p:cNvPr>
          <p:cNvPicPr>
            <a:picLocks noChangeAspect="1"/>
          </p:cNvPicPr>
          <p:nvPr/>
        </p:nvPicPr>
        <p:blipFill>
          <a:blip r:embed="rId2"/>
          <a:stretch>
            <a:fillRect/>
          </a:stretch>
        </p:blipFill>
        <p:spPr>
          <a:xfrm>
            <a:off x="1147485" y="3673811"/>
            <a:ext cx="9327688" cy="2758679"/>
          </a:xfrm>
          <a:prstGeom prst="rect">
            <a:avLst/>
          </a:prstGeom>
        </p:spPr>
      </p:pic>
    </p:spTree>
    <p:extLst>
      <p:ext uri="{BB962C8B-B14F-4D97-AF65-F5344CB8AC3E}">
        <p14:creationId xmlns:p14="http://schemas.microsoft.com/office/powerpoint/2010/main" val="305918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D5720E4-CD08-42E9-B3E4-B1A4B6A8858C}"/>
              </a:ext>
            </a:extLst>
          </p:cNvPr>
          <p:cNvSpPr>
            <a:spLocks noChangeArrowheads="1"/>
          </p:cNvSpPr>
          <p:nvPr/>
        </p:nvSpPr>
        <p:spPr bwMode="auto">
          <a:xfrm>
            <a:off x="0" y="-6540252"/>
            <a:ext cx="14944797" cy="130805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/bin：</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bin是Binary的缩写, 这个目录存放着最经常使用的命令。</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/boot：</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这里存放的是启动Linux时使用的一些核心文件，包括一些连接文件以及镜像文件。</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/dev ：</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dev是Device(设备)的缩写, 该目录下存放的是Linux的外部设备，在Linux中访问设备的方式和访问文件的方式是相同的。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/etc：</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这个目录用来存放所有的系统管理所需要的配置文件和子目录。</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/home：</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用户的主目录，在Linux中，每个用户都有一个自己的目录，一般该目录名是以用户的账号命名的。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/lib：</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这个目录里存放着系统最基本的动态连接共享库，其作用类似于Windows里的DLL文件。几乎所有的应用程序都需要用到这些共享库。</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/lost+found：</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这个目录一般情况下是空的，当系统非法关机后，这里就存放了一些文件。</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/media：</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linux系统会自动识别一些设备，例如U盘、光驱等等，当识别后，linux会把识别的设备挂载到这个目录下。</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/mnt：</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系统提供该目录是为了让用户临时挂载别的文件系统的，我们可以将光驱挂载在/mnt/上，然后进入该目录就可以查看光驱里的内容了。</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/opt：</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 这是给主机额外安装软件所摆放的目录。比如你安装一个ORACLE数据库则就可以放到这个目录下。默认是空的。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/proc：</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这个目录是一个虚拟的目录，它是系统内存的映射，我们可以通过直接访问这个目录来获取系统信息。</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这个目录的内容不在硬盘上而是在内存里，我们也可以直接修改里面的某些文件，比如可以通过下面的命令来屏蔽主机的ping命令，使别人无法ping你的机器：</a:t>
            </a:r>
            <a:endParaRPr kumimoji="0" lang="zh-CN" altLang="zh-CN" sz="1600" b="1" i="0" u="none" strike="noStrike" cap="none" normalizeH="0" baseline="0" dirty="0">
              <a:ln>
                <a:noFill/>
              </a:ln>
              <a:solidFill>
                <a:srgbClr val="000000"/>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00"/>
                </a:solidFill>
                <a:effectLst/>
                <a:latin typeface="Arial Unicode MS"/>
                <a:ea typeface="Menlo"/>
              </a:rPr>
              <a:t>echo </a:t>
            </a:r>
            <a:r>
              <a:rPr kumimoji="0" lang="zh-CN" altLang="zh-CN" sz="1600" b="1" i="0" u="none" strike="noStrike" cap="none" normalizeH="0" baseline="0" dirty="0">
                <a:ln>
                  <a:noFill/>
                </a:ln>
                <a:solidFill>
                  <a:srgbClr val="006666"/>
                </a:solidFill>
                <a:effectLst/>
                <a:latin typeface="Arial Unicode MS"/>
                <a:ea typeface="Menlo"/>
              </a:rPr>
              <a:t>1</a:t>
            </a:r>
            <a:r>
              <a:rPr kumimoji="0" lang="zh-CN" altLang="zh-CN" sz="1600" b="1" i="0" u="none" strike="noStrike" cap="none" normalizeH="0" baseline="0" dirty="0">
                <a:ln>
                  <a:noFill/>
                </a:ln>
                <a:solidFill>
                  <a:srgbClr val="000000"/>
                </a:solidFill>
                <a:effectLst/>
                <a:latin typeface="Arial Unicode MS"/>
                <a:ea typeface="Menlo"/>
              </a:rPr>
              <a:t> </a:t>
            </a:r>
            <a:r>
              <a:rPr kumimoji="0" lang="zh-CN" altLang="zh-CN" sz="1600" b="1" i="0" u="none" strike="noStrike" cap="none" normalizeH="0" baseline="0" dirty="0">
                <a:ln>
                  <a:noFill/>
                </a:ln>
                <a:solidFill>
                  <a:srgbClr val="666600"/>
                </a:solidFill>
                <a:effectLst/>
                <a:latin typeface="Arial Unicode MS"/>
                <a:ea typeface="Menlo"/>
              </a:rPr>
              <a:t>&gt;</a:t>
            </a:r>
            <a:r>
              <a:rPr kumimoji="0" lang="zh-CN" altLang="zh-CN" sz="1600" b="1" i="0" u="none" strike="noStrike" cap="none" normalizeH="0" baseline="0" dirty="0">
                <a:ln>
                  <a:noFill/>
                </a:ln>
                <a:solidFill>
                  <a:srgbClr val="000000"/>
                </a:solidFill>
                <a:effectLst/>
                <a:latin typeface="Arial Unicode MS"/>
                <a:ea typeface="Menlo"/>
              </a:rPr>
              <a:t> </a:t>
            </a:r>
            <a:r>
              <a:rPr kumimoji="0" lang="zh-CN" altLang="zh-CN" sz="1600" b="1" i="0" u="none" strike="noStrike" cap="none" normalizeH="0" baseline="0" dirty="0">
                <a:ln>
                  <a:noFill/>
                </a:ln>
                <a:solidFill>
                  <a:srgbClr val="008800"/>
                </a:solidFill>
                <a:effectLst/>
                <a:latin typeface="Arial Unicode MS"/>
                <a:ea typeface="Menlo"/>
              </a:rPr>
              <a:t>/proc/</a:t>
            </a:r>
            <a:r>
              <a:rPr kumimoji="0" lang="zh-CN" altLang="zh-CN" sz="1600" b="1" i="0" u="none" strike="noStrike" cap="none" normalizeH="0" baseline="0" dirty="0">
                <a:ln>
                  <a:noFill/>
                </a:ln>
                <a:solidFill>
                  <a:srgbClr val="000000"/>
                </a:solidFill>
                <a:effectLst/>
                <a:latin typeface="Arial Unicode MS"/>
                <a:ea typeface="Menlo"/>
              </a:rPr>
              <a:t>sys</a:t>
            </a:r>
            <a:r>
              <a:rPr kumimoji="0" lang="zh-CN" altLang="zh-CN" sz="1600" b="1" i="0" u="none" strike="noStrike" cap="none" normalizeH="0" baseline="0" dirty="0">
                <a:ln>
                  <a:noFill/>
                </a:ln>
                <a:solidFill>
                  <a:srgbClr val="666600"/>
                </a:solidFill>
                <a:effectLst/>
                <a:latin typeface="Arial Unicode MS"/>
                <a:ea typeface="Menlo"/>
              </a:rPr>
              <a:t>/</a:t>
            </a:r>
            <a:r>
              <a:rPr kumimoji="0" lang="zh-CN" altLang="zh-CN" sz="1600" b="1" i="0" u="none" strike="noStrike" cap="none" normalizeH="0" baseline="0" dirty="0">
                <a:ln>
                  <a:noFill/>
                </a:ln>
                <a:solidFill>
                  <a:srgbClr val="000000"/>
                </a:solidFill>
                <a:effectLst/>
                <a:latin typeface="Arial Unicode MS"/>
                <a:ea typeface="Menlo"/>
              </a:rPr>
              <a:t>net</a:t>
            </a:r>
            <a:r>
              <a:rPr kumimoji="0" lang="zh-CN" altLang="zh-CN" sz="1600" b="1" i="0" u="none" strike="noStrike" cap="none" normalizeH="0" baseline="0" dirty="0">
                <a:ln>
                  <a:noFill/>
                </a:ln>
                <a:solidFill>
                  <a:srgbClr val="666600"/>
                </a:solidFill>
                <a:effectLst/>
                <a:latin typeface="Arial Unicode MS"/>
                <a:ea typeface="Menlo"/>
              </a:rPr>
              <a:t>/</a:t>
            </a:r>
            <a:r>
              <a:rPr kumimoji="0" lang="zh-CN" altLang="zh-CN" sz="1600" b="1" i="0" u="none" strike="noStrike" cap="none" normalizeH="0" baseline="0" dirty="0">
                <a:ln>
                  <a:noFill/>
                </a:ln>
                <a:solidFill>
                  <a:srgbClr val="000000"/>
                </a:solidFill>
                <a:effectLst/>
                <a:latin typeface="Arial Unicode MS"/>
                <a:ea typeface="Menlo"/>
              </a:rPr>
              <a:t>ipv4</a:t>
            </a:r>
            <a:r>
              <a:rPr kumimoji="0" lang="zh-CN" altLang="zh-CN" sz="1600" b="1" i="0" u="none" strike="noStrike" cap="none" normalizeH="0" baseline="0" dirty="0">
                <a:ln>
                  <a:noFill/>
                </a:ln>
                <a:solidFill>
                  <a:srgbClr val="666600"/>
                </a:solidFill>
                <a:effectLst/>
                <a:latin typeface="Arial Unicode MS"/>
                <a:ea typeface="Menlo"/>
              </a:rPr>
              <a:t>/</a:t>
            </a:r>
            <a:r>
              <a:rPr kumimoji="0" lang="zh-CN" altLang="zh-CN" sz="1600" b="1" i="0" u="none" strike="noStrike" cap="none" normalizeH="0" baseline="0" dirty="0">
                <a:ln>
                  <a:noFill/>
                </a:ln>
                <a:solidFill>
                  <a:srgbClr val="000000"/>
                </a:solidFill>
                <a:effectLst/>
                <a:latin typeface="Arial Unicode MS"/>
                <a:ea typeface="Menlo"/>
              </a:rPr>
              <a:t>icmp_echo_ignore_all</a:t>
            </a:r>
            <a:endParaRPr kumimoji="0" lang="zh-CN" altLang="zh-CN" sz="1600" b="1" i="0" u="none" strike="noStrike" cap="none" normalizeH="0" baseline="0" dirty="0">
              <a:ln>
                <a:noFill/>
              </a:ln>
              <a:solidFill>
                <a:srgbClr val="333333"/>
              </a:solidFill>
              <a:effectLst/>
              <a:ea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/root：</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该目录为系统管理员，也称作超级权限者的用户主目录。</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/sbin：</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s就是Super User的意思，这里存放的是系统管理员使用的系统管理程序。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/selinux：</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 这个目录是Redhat/CentOS所特有的目录，Selinux是一个安全机制，类似于windows的防火墙，但是这套机制比较复杂，这个目录就是存放selinux相关的文件的。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/srv：</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 该目录存放一些服务启动之后需要提取的数据。</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/sys：</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 这是linux2.6内核的一个很大的变化。该目录下安装了2.6内核中新出现的一个文件系统 sysfs 。</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sysfs文件系统集成了下面3种文件系统的信息：针对进程信息的proc文件系统、针对设备的devfs文件系统以及针对伪终端的devpts文件系统。</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该文件系统是内核设备树的一个直观反映。</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当一个内核对象被创建的时候，对应的文件和目录也在内核对象子系统中被创建。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/tmp：</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这个目录是用来存放一些临时文件的。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/usr：</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 这是一个非常重要的目录，用户的很多应用程序和文件都放在这个目录下，类似于windows下的program files目录。</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/usr/bin：</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系统用户使用的应用程序。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/usr/sbin：</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超级用户使用的比较高级的管理程序和系统守护程序。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/usr/src：</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内核源代码默认的放置目录。</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/var：</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这个目录中存放着在不断扩充着的东西，我们习惯将那些经常被修改的目录放在这个目录下。包括各种日志文件。</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/run：</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是一个临时文件系统，存储系统启动以来的信息。当系统重启时，这个目录下的文件应该被删掉或清除。如果你的系统上有 /var/run 目录，应该让它指向 run。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47495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C5B37-A505-4CDD-9DB8-EB88FDE16C2A}"/>
              </a:ext>
            </a:extLst>
          </p:cNvPr>
          <p:cNvSpPr>
            <a:spLocks noGrp="1"/>
          </p:cNvSpPr>
          <p:nvPr>
            <p:ph type="title"/>
          </p:nvPr>
        </p:nvSpPr>
        <p:spPr/>
        <p:txBody>
          <a:bodyPr>
            <a:normAutofit/>
          </a:bodyPr>
          <a:lstStyle/>
          <a:p>
            <a:pPr algn="ctr"/>
            <a:r>
              <a:rPr lang="zh-CN" altLang="en-US" sz="3200" b="1" dirty="0"/>
              <a:t>磁盘使用情况查询常用指令</a:t>
            </a:r>
          </a:p>
        </p:txBody>
      </p:sp>
      <p:sp>
        <p:nvSpPr>
          <p:cNvPr id="3" name="内容占位符 2">
            <a:extLst>
              <a:ext uri="{FF2B5EF4-FFF2-40B4-BE49-F238E27FC236}">
                <a16:creationId xmlns:a16="http://schemas.microsoft.com/office/drawing/2014/main" id="{C5EDA91C-B647-4418-B961-A5C445399CCA}"/>
              </a:ext>
            </a:extLst>
          </p:cNvPr>
          <p:cNvSpPr>
            <a:spLocks noGrp="1"/>
          </p:cNvSpPr>
          <p:nvPr>
            <p:ph idx="1"/>
          </p:nvPr>
        </p:nvSpPr>
        <p:spPr/>
        <p:txBody>
          <a:bodyPr>
            <a:normAutofit fontScale="55000" lnSpcReduction="20000"/>
          </a:bodyPr>
          <a:lstStyle/>
          <a:p>
            <a:r>
              <a:rPr lang="en-US" altLang="zh-CN" dirty="0"/>
              <a:t>1</a:t>
            </a:r>
            <a:r>
              <a:rPr lang="zh-CN" altLang="en-US" dirty="0"/>
              <a:t>、</a:t>
            </a:r>
            <a:r>
              <a:rPr lang="en-US" altLang="zh-CN" dirty="0"/>
              <a:t>df</a:t>
            </a:r>
            <a:r>
              <a:rPr lang="zh-CN" altLang="en-US" dirty="0"/>
              <a:t> </a:t>
            </a:r>
            <a:r>
              <a:rPr lang="en-US" altLang="zh-CN" dirty="0"/>
              <a:t>–</a:t>
            </a:r>
            <a:r>
              <a:rPr lang="en-US" altLang="zh-CN" dirty="0" err="1"/>
              <a:t>lh</a:t>
            </a:r>
            <a:r>
              <a:rPr lang="en-US" altLang="zh-CN" dirty="0"/>
              <a:t> </a:t>
            </a:r>
            <a:r>
              <a:rPr lang="zh-CN" altLang="en-US" dirty="0"/>
              <a:t>查看磁盘的挂载点及其全部容量，已用容量、可用容量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2</a:t>
            </a:r>
            <a:r>
              <a:rPr lang="zh-CN" altLang="en-US" dirty="0"/>
              <a:t>、</a:t>
            </a:r>
            <a:r>
              <a:rPr lang="en-US" altLang="zh-CN" dirty="0"/>
              <a:t>du –h </a:t>
            </a:r>
            <a:r>
              <a:rPr lang="zh-CN" altLang="en-US" dirty="0"/>
              <a:t>目录  查看某个目录的磁盘占用情况</a:t>
            </a:r>
            <a:endParaRPr lang="en-US" altLang="zh-CN" dirty="0"/>
          </a:p>
          <a:p>
            <a:r>
              <a:rPr lang="en-US" altLang="zh-CN" dirty="0"/>
              <a:t>-s </a:t>
            </a:r>
            <a:r>
              <a:rPr lang="zh-CN" altLang="en-US" dirty="0"/>
              <a:t>指定目录占用大小汇总</a:t>
            </a:r>
            <a:endParaRPr lang="en-US" altLang="zh-CN" dirty="0"/>
          </a:p>
          <a:p>
            <a:r>
              <a:rPr lang="en-US" altLang="zh-CN" dirty="0"/>
              <a:t>-h </a:t>
            </a:r>
            <a:r>
              <a:rPr lang="zh-CN" altLang="en-US" dirty="0"/>
              <a:t>带计量单位</a:t>
            </a:r>
            <a:endParaRPr lang="en-US" altLang="zh-CN" dirty="0"/>
          </a:p>
          <a:p>
            <a:r>
              <a:rPr lang="en-US" altLang="zh-CN" dirty="0"/>
              <a:t>-a </a:t>
            </a:r>
            <a:r>
              <a:rPr lang="zh-CN" altLang="en-US" dirty="0"/>
              <a:t>含文件</a:t>
            </a:r>
            <a:endParaRPr lang="en-US" altLang="zh-CN" dirty="0"/>
          </a:p>
          <a:p>
            <a:r>
              <a:rPr lang="en-US" altLang="zh-CN" dirty="0"/>
              <a:t>-c </a:t>
            </a:r>
            <a:r>
              <a:rPr lang="zh-CN" altLang="en-US" dirty="0"/>
              <a:t>列出明细的同时，增加汇总量</a:t>
            </a:r>
            <a:endParaRPr lang="en-US" altLang="zh-CN" dirty="0"/>
          </a:p>
          <a:p>
            <a:r>
              <a:rPr lang="en-US" altLang="zh-CN" dirty="0"/>
              <a:t>-max-depth=1 </a:t>
            </a:r>
            <a:r>
              <a:rPr lang="zh-CN" altLang="en-US" dirty="0"/>
              <a:t>子目录的深度</a:t>
            </a:r>
            <a:endParaRPr lang="en-US" altLang="zh-CN" dirty="0"/>
          </a:p>
        </p:txBody>
      </p:sp>
      <p:pic>
        <p:nvPicPr>
          <p:cNvPr id="4" name="图片 3">
            <a:extLst>
              <a:ext uri="{FF2B5EF4-FFF2-40B4-BE49-F238E27FC236}">
                <a16:creationId xmlns:a16="http://schemas.microsoft.com/office/drawing/2014/main" id="{61EA191F-BDFC-4086-9EAE-24481CE422CD}"/>
              </a:ext>
            </a:extLst>
          </p:cNvPr>
          <p:cNvPicPr>
            <a:picLocks noChangeAspect="1"/>
          </p:cNvPicPr>
          <p:nvPr/>
        </p:nvPicPr>
        <p:blipFill>
          <a:blip r:embed="rId2"/>
          <a:stretch>
            <a:fillRect/>
          </a:stretch>
        </p:blipFill>
        <p:spPr>
          <a:xfrm>
            <a:off x="1218298" y="2291665"/>
            <a:ext cx="5890770" cy="1981372"/>
          </a:xfrm>
          <a:prstGeom prst="rect">
            <a:avLst/>
          </a:prstGeom>
        </p:spPr>
      </p:pic>
      <p:pic>
        <p:nvPicPr>
          <p:cNvPr id="6" name="图片 5">
            <a:extLst>
              <a:ext uri="{FF2B5EF4-FFF2-40B4-BE49-F238E27FC236}">
                <a16:creationId xmlns:a16="http://schemas.microsoft.com/office/drawing/2014/main" id="{719B2881-99AF-48B5-A7BE-765491EEF101}"/>
              </a:ext>
            </a:extLst>
          </p:cNvPr>
          <p:cNvPicPr>
            <a:picLocks noChangeAspect="1"/>
          </p:cNvPicPr>
          <p:nvPr/>
        </p:nvPicPr>
        <p:blipFill>
          <a:blip r:embed="rId3"/>
          <a:stretch>
            <a:fillRect/>
          </a:stretch>
        </p:blipFill>
        <p:spPr>
          <a:xfrm>
            <a:off x="5000445" y="4282883"/>
            <a:ext cx="6569009" cy="2209992"/>
          </a:xfrm>
          <a:prstGeom prst="rect">
            <a:avLst/>
          </a:prstGeom>
        </p:spPr>
      </p:pic>
    </p:spTree>
    <p:extLst>
      <p:ext uri="{BB962C8B-B14F-4D97-AF65-F5344CB8AC3E}">
        <p14:creationId xmlns:p14="http://schemas.microsoft.com/office/powerpoint/2010/main" val="733624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B8C29-A89B-4844-B058-1C55EDD04677}"/>
              </a:ext>
            </a:extLst>
          </p:cNvPr>
          <p:cNvSpPr>
            <a:spLocks noGrp="1"/>
          </p:cNvSpPr>
          <p:nvPr>
            <p:ph type="title"/>
          </p:nvPr>
        </p:nvSpPr>
        <p:spPr/>
        <p:txBody>
          <a:bodyPr/>
          <a:lstStyle/>
          <a:p>
            <a:pPr algn="ctr"/>
            <a:r>
              <a:rPr lang="zh-CN" altLang="en-US" b="1" dirty="0"/>
              <a:t>磁盘文件类型统计查询常用指令</a:t>
            </a:r>
            <a:endParaRPr lang="zh-CN" altLang="en-US" dirty="0"/>
          </a:p>
        </p:txBody>
      </p:sp>
      <p:sp>
        <p:nvSpPr>
          <p:cNvPr id="3" name="内容占位符 2">
            <a:extLst>
              <a:ext uri="{FF2B5EF4-FFF2-40B4-BE49-F238E27FC236}">
                <a16:creationId xmlns:a16="http://schemas.microsoft.com/office/drawing/2014/main" id="{6504FDE3-F4C3-4BAF-BBFB-EDDF0CE67A5C}"/>
              </a:ext>
            </a:extLst>
          </p:cNvPr>
          <p:cNvSpPr>
            <a:spLocks noGrp="1"/>
          </p:cNvSpPr>
          <p:nvPr>
            <p:ph idx="1"/>
          </p:nvPr>
        </p:nvSpPr>
        <p:spPr/>
        <p:txBody>
          <a:bodyPr>
            <a:normAutofit/>
          </a:bodyPr>
          <a:lstStyle/>
          <a:p>
            <a:r>
              <a:rPr lang="zh-CN" altLang="en-US" sz="1600" dirty="0">
                <a:latin typeface="华文楷体" panose="02010600040101010101" pitchFamily="2" charset="-122"/>
                <a:ea typeface="华文楷体" panose="02010600040101010101" pitchFamily="2" charset="-122"/>
              </a:rPr>
              <a:t>查询某个目录下的普通文件的个数</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ls –l /home | grep “^-” | </a:t>
            </a:r>
            <a:r>
              <a:rPr lang="en-US" altLang="zh-CN" sz="1600" dirty="0" err="1">
                <a:latin typeface="华文楷体" panose="02010600040101010101" pitchFamily="2" charset="-122"/>
                <a:ea typeface="华文楷体" panose="02010600040101010101" pitchFamily="2" charset="-122"/>
              </a:rPr>
              <a:t>wc</a:t>
            </a:r>
            <a:r>
              <a:rPr lang="en-US" altLang="zh-CN" sz="1600" dirty="0">
                <a:latin typeface="华文楷体" panose="02010600040101010101" pitchFamily="2" charset="-122"/>
                <a:ea typeface="华文楷体" panose="02010600040101010101" pitchFamily="2" charset="-122"/>
              </a:rPr>
              <a:t> –l         </a:t>
            </a:r>
            <a:r>
              <a:rPr lang="zh-CN" altLang="en-US" sz="1600" dirty="0">
                <a:latin typeface="华文楷体" panose="02010600040101010101" pitchFamily="2" charset="-122"/>
                <a:ea typeface="华文楷体" panose="02010600040101010101" pitchFamily="2" charset="-122"/>
              </a:rPr>
              <a:t>相当于正则表达式</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”以什么开头，</a:t>
            </a:r>
            <a:r>
              <a:rPr lang="en-US" altLang="zh-CN" sz="1600" dirty="0">
                <a:latin typeface="华文楷体" panose="02010600040101010101" pitchFamily="2" charset="-122"/>
                <a:ea typeface="华文楷体" panose="02010600040101010101" pitchFamily="2" charset="-122"/>
              </a:rPr>
              <a:t>-l </a:t>
            </a:r>
            <a:r>
              <a:rPr lang="zh-CN" altLang="en-US" sz="1600" dirty="0">
                <a:latin typeface="华文楷体" panose="02010600040101010101" pitchFamily="2" charset="-122"/>
                <a:ea typeface="华文楷体" panose="02010600040101010101" pitchFamily="2" charset="-122"/>
              </a:rPr>
              <a:t>只显示行数</a:t>
            </a:r>
            <a:r>
              <a:rPr lang="en-US" altLang="zh-CN" sz="1600" dirty="0">
                <a:latin typeface="华文楷体" panose="02010600040101010101" pitchFamily="2" charset="-122"/>
                <a:ea typeface="华文楷体" panose="02010600040101010101" pitchFamily="2" charset="-122"/>
              </a:rPr>
              <a:t>–c </a:t>
            </a:r>
            <a:r>
              <a:rPr lang="zh-CN" altLang="en-US" sz="1600" dirty="0">
                <a:latin typeface="华文楷体" panose="02010600040101010101" pitchFamily="2" charset="-122"/>
                <a:ea typeface="华文楷体" panose="02010600040101010101" pitchFamily="2" charset="-122"/>
              </a:rPr>
              <a:t>只显示字节数</a:t>
            </a:r>
            <a:r>
              <a:rPr lang="en-US" altLang="zh-CN" sz="1600" dirty="0">
                <a:latin typeface="华文楷体" panose="02010600040101010101" pitchFamily="2" charset="-122"/>
                <a:ea typeface="华文楷体" panose="02010600040101010101" pitchFamily="2" charset="-122"/>
              </a:rPr>
              <a:t> -w </a:t>
            </a:r>
            <a:r>
              <a:rPr lang="zh-CN" altLang="en-US" sz="1600" dirty="0">
                <a:latin typeface="华文楷体" panose="02010600040101010101" pitchFamily="2" charset="-122"/>
                <a:ea typeface="华文楷体" panose="02010600040101010101" pitchFamily="2" charset="-122"/>
              </a:rPr>
              <a:t>只显示字数</a:t>
            </a:r>
            <a:endParaRPr lang="en-US" altLang="zh-CN" sz="1600" dirty="0">
              <a:latin typeface="华文楷体" panose="02010600040101010101" pitchFamily="2" charset="-122"/>
              <a:ea typeface="华文楷体" panose="02010600040101010101" pitchFamily="2" charset="-122"/>
            </a:endParaRPr>
          </a:p>
          <a:p>
            <a:r>
              <a:rPr lang="zh-CN" altLang="en-US" sz="1600" dirty="0">
                <a:latin typeface="华文楷体" panose="02010600040101010101" pitchFamily="2" charset="-122"/>
                <a:ea typeface="华文楷体" panose="02010600040101010101" pitchFamily="2" charset="-122"/>
              </a:rPr>
              <a:t>查询某个目录下的所有的普通文件的个数 </a:t>
            </a:r>
            <a:r>
              <a:rPr lang="en-US" altLang="zh-CN" sz="1600" dirty="0">
                <a:latin typeface="华文楷体" panose="02010600040101010101" pitchFamily="2" charset="-122"/>
                <a:ea typeface="华文楷体" panose="02010600040101010101" pitchFamily="2" charset="-122"/>
              </a:rPr>
              <a:t>–R</a:t>
            </a:r>
            <a:r>
              <a:rPr lang="zh-CN" altLang="en-US" sz="1600" dirty="0">
                <a:latin typeface="华文楷体" panose="02010600040101010101" pitchFamily="2" charset="-122"/>
                <a:ea typeface="华文楷体" panose="02010600040101010101" pitchFamily="2" charset="-122"/>
              </a:rPr>
              <a:t>表示迭代 </a:t>
            </a:r>
            <a:r>
              <a:rPr lang="en-US" altLang="zh-CN" sz="1600" dirty="0">
                <a:latin typeface="华文楷体" panose="02010600040101010101" pitchFamily="2" charset="-122"/>
                <a:ea typeface="华文楷体" panose="02010600040101010101" pitchFamily="2" charset="-122"/>
              </a:rPr>
              <a:t>3 92 598 </a:t>
            </a:r>
            <a:r>
              <a:rPr lang="zh-CN" altLang="en-US" sz="1600" dirty="0">
                <a:latin typeface="华文楷体" panose="02010600040101010101" pitchFamily="2" charset="-122"/>
                <a:ea typeface="华文楷体" panose="02010600040101010101" pitchFamily="2" charset="-122"/>
              </a:rPr>
              <a:t>行数 单词数 字节数 </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2</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ls -</a:t>
            </a:r>
            <a:r>
              <a:rPr lang="en-US" altLang="zh-CN" sz="1600" dirty="0" err="1">
                <a:latin typeface="华文楷体" panose="02010600040101010101" pitchFamily="2" charset="-122"/>
                <a:ea typeface="华文楷体" panose="02010600040101010101" pitchFamily="2" charset="-122"/>
              </a:rPr>
              <a:t>lR</a:t>
            </a:r>
            <a:r>
              <a:rPr lang="en-US" altLang="zh-CN" sz="1600" dirty="0">
                <a:latin typeface="华文楷体" panose="02010600040101010101" pitchFamily="2" charset="-122"/>
                <a:ea typeface="华文楷体" panose="02010600040101010101" pitchFamily="2" charset="-122"/>
              </a:rPr>
              <a:t> /home | grep "^d" | </a:t>
            </a:r>
            <a:r>
              <a:rPr lang="en-US" altLang="zh-CN" sz="1600" dirty="0" err="1">
                <a:latin typeface="华文楷体" panose="02010600040101010101" pitchFamily="2" charset="-122"/>
                <a:ea typeface="华文楷体" panose="02010600040101010101" pitchFamily="2" charset="-122"/>
              </a:rPr>
              <a:t>wc</a:t>
            </a:r>
            <a:r>
              <a:rPr lang="en-US" altLang="zh-CN" sz="1600" dirty="0">
                <a:latin typeface="华文楷体" panose="02010600040101010101" pitchFamily="2" charset="-122"/>
                <a:ea typeface="华文楷体" panose="02010600040101010101" pitchFamily="2" charset="-122"/>
              </a:rPr>
              <a:t> -l</a:t>
            </a:r>
            <a:endParaRPr lang="zh-CN" altLang="en-US" sz="1600" dirty="0">
              <a:latin typeface="华文楷体" panose="02010600040101010101" pitchFamily="2" charset="-122"/>
              <a:ea typeface="华文楷体" panose="02010600040101010101" pitchFamily="2" charset="-122"/>
            </a:endParaRPr>
          </a:p>
        </p:txBody>
      </p:sp>
      <p:pic>
        <p:nvPicPr>
          <p:cNvPr id="4" name="内容占位符 3">
            <a:extLst>
              <a:ext uri="{FF2B5EF4-FFF2-40B4-BE49-F238E27FC236}">
                <a16:creationId xmlns:a16="http://schemas.microsoft.com/office/drawing/2014/main" id="{1CFD4A19-F2AF-47CF-A3C1-B17B5EEABBBD}"/>
              </a:ext>
            </a:extLst>
          </p:cNvPr>
          <p:cNvPicPr>
            <a:picLocks noChangeAspect="1"/>
          </p:cNvPicPr>
          <p:nvPr/>
        </p:nvPicPr>
        <p:blipFill>
          <a:blip r:embed="rId2"/>
          <a:stretch>
            <a:fillRect/>
          </a:stretch>
        </p:blipFill>
        <p:spPr>
          <a:xfrm>
            <a:off x="952500" y="3429000"/>
            <a:ext cx="5959356" cy="2530059"/>
          </a:xfrm>
          <a:prstGeom prst="rect">
            <a:avLst/>
          </a:prstGeom>
        </p:spPr>
      </p:pic>
      <p:sp>
        <p:nvSpPr>
          <p:cNvPr id="5" name="Rectangle 2">
            <a:extLst>
              <a:ext uri="{FF2B5EF4-FFF2-40B4-BE49-F238E27FC236}">
                <a16:creationId xmlns:a16="http://schemas.microsoft.com/office/drawing/2014/main" id="{C75928EA-0FC0-4EB3-9176-6D353718C2D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006666"/>
                </a:solidFill>
                <a:effectLst/>
                <a:latin typeface="Arial Unicode MS"/>
                <a:ea typeface="Menlo"/>
              </a:rPr>
              <a:t>3</a:t>
            </a:r>
            <a:r>
              <a:rPr kumimoji="0" lang="zh-CN" altLang="zh-CN" sz="900" b="0" i="0" u="none" strike="noStrike" cap="none" normalizeH="0" baseline="0">
                <a:ln>
                  <a:noFill/>
                </a:ln>
                <a:solidFill>
                  <a:srgbClr val="000000"/>
                </a:solidFill>
                <a:effectLst/>
                <a:latin typeface="Arial Unicode MS"/>
                <a:ea typeface="Menlo"/>
              </a:rPr>
              <a:t> </a:t>
            </a:r>
            <a:r>
              <a:rPr kumimoji="0" lang="zh-CN" altLang="zh-CN" sz="900" b="0" i="0" u="none" strike="noStrike" cap="none" normalizeH="0" baseline="0">
                <a:ln>
                  <a:noFill/>
                </a:ln>
                <a:solidFill>
                  <a:srgbClr val="006666"/>
                </a:solidFill>
                <a:effectLst/>
                <a:latin typeface="Arial Unicode MS"/>
                <a:ea typeface="Menlo"/>
              </a:rPr>
              <a:t>92</a:t>
            </a:r>
            <a:r>
              <a:rPr kumimoji="0" lang="zh-CN" altLang="zh-CN" sz="900" b="0" i="0" u="none" strike="noStrike" cap="none" normalizeH="0" baseline="0">
                <a:ln>
                  <a:noFill/>
                </a:ln>
                <a:solidFill>
                  <a:srgbClr val="000000"/>
                </a:solidFill>
                <a:effectLst/>
                <a:latin typeface="Arial Unicode MS"/>
                <a:ea typeface="Menlo"/>
              </a:rPr>
              <a:t> </a:t>
            </a:r>
            <a:r>
              <a:rPr kumimoji="0" lang="zh-CN" altLang="zh-CN" sz="900" b="0" i="0" u="none" strike="noStrike" cap="none" normalizeH="0" baseline="0">
                <a:ln>
                  <a:noFill/>
                </a:ln>
                <a:solidFill>
                  <a:srgbClr val="006666"/>
                </a:solidFill>
                <a:effectLst/>
                <a:latin typeface="Arial Unicode MS"/>
                <a:ea typeface="Menlo"/>
              </a:rPr>
              <a:t>598</a:t>
            </a:r>
            <a:r>
              <a:rPr kumimoji="0" lang="zh-CN" altLang="zh-CN" sz="900" b="0" i="0" u="none" strike="noStrike" cap="none" normalizeH="0" baseline="0">
                <a:ln>
                  <a:noFill/>
                </a:ln>
                <a:solidFill>
                  <a:srgbClr val="000000"/>
                </a:solidFill>
                <a:effectLst/>
                <a:latin typeface="Arial Unicode MS"/>
                <a:ea typeface="Menlo"/>
              </a:rPr>
              <a:t> testfile </a:t>
            </a:r>
            <a:r>
              <a:rPr kumimoji="0" lang="zh-CN" altLang="zh-CN" sz="900" b="0" i="0" u="none" strike="noStrike" cap="none" normalizeH="0" baseline="0">
                <a:ln>
                  <a:noFill/>
                </a:ln>
                <a:solidFill>
                  <a:srgbClr val="880000"/>
                </a:solidFill>
                <a:effectLst/>
                <a:latin typeface="Arial Unicode MS"/>
                <a:ea typeface="Menlo"/>
              </a:rPr>
              <a:t># testfile文件的行数为3、单词数92、字节数598</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29FDA8CA-6CED-4BB8-95B2-694D35B45631}"/>
              </a:ext>
            </a:extLst>
          </p:cNvPr>
          <p:cNvPicPr>
            <a:picLocks noChangeAspect="1"/>
          </p:cNvPicPr>
          <p:nvPr/>
        </p:nvPicPr>
        <p:blipFill>
          <a:blip r:embed="rId3"/>
          <a:stretch>
            <a:fillRect/>
          </a:stretch>
        </p:blipFill>
        <p:spPr>
          <a:xfrm>
            <a:off x="7026156" y="3982646"/>
            <a:ext cx="5136325" cy="1684166"/>
          </a:xfrm>
          <a:prstGeom prst="rect">
            <a:avLst/>
          </a:prstGeom>
        </p:spPr>
      </p:pic>
    </p:spTree>
    <p:extLst>
      <p:ext uri="{BB962C8B-B14F-4D97-AF65-F5344CB8AC3E}">
        <p14:creationId xmlns:p14="http://schemas.microsoft.com/office/powerpoint/2010/main" val="14463845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B733A-DE06-44AD-B4E3-E3337F942C33}"/>
              </a:ext>
            </a:extLst>
          </p:cNvPr>
          <p:cNvSpPr>
            <a:spLocks noGrp="1"/>
          </p:cNvSpPr>
          <p:nvPr>
            <p:ph type="title"/>
          </p:nvPr>
        </p:nvSpPr>
        <p:spPr/>
        <p:txBody>
          <a:bodyPr>
            <a:normAutofit/>
          </a:bodyPr>
          <a:lstStyle/>
          <a:p>
            <a:pPr algn="ctr"/>
            <a:r>
              <a:rPr lang="zh-CN" altLang="en-US" sz="3200" dirty="0"/>
              <a:t>自动设置虚拟机的</a:t>
            </a:r>
            <a:r>
              <a:rPr lang="en-US" altLang="zh-CN" sz="3200" dirty="0" err="1"/>
              <a:t>ip</a:t>
            </a:r>
            <a:r>
              <a:rPr lang="zh-CN" altLang="en-US" sz="3200" dirty="0"/>
              <a:t>地址</a:t>
            </a:r>
            <a:r>
              <a:rPr lang="en-US" altLang="zh-CN" sz="3200" dirty="0"/>
              <a:t>(</a:t>
            </a:r>
            <a:r>
              <a:rPr lang="zh-CN" altLang="en-US" sz="3200" dirty="0"/>
              <a:t>从</a:t>
            </a:r>
            <a:r>
              <a:rPr lang="en-US" altLang="zh-CN" sz="3200" dirty="0"/>
              <a:t>DHCP</a:t>
            </a:r>
            <a:r>
              <a:rPr lang="zh-CN" altLang="en-US" sz="3200" dirty="0"/>
              <a:t>到</a:t>
            </a:r>
            <a:r>
              <a:rPr lang="en-US" altLang="zh-CN" sz="3200" dirty="0"/>
              <a:t>STATIC)</a:t>
            </a:r>
            <a:endParaRPr lang="zh-CN" altLang="en-US" sz="3200" dirty="0"/>
          </a:p>
        </p:txBody>
      </p:sp>
      <p:sp>
        <p:nvSpPr>
          <p:cNvPr id="3" name="内容占位符 2">
            <a:extLst>
              <a:ext uri="{FF2B5EF4-FFF2-40B4-BE49-F238E27FC236}">
                <a16:creationId xmlns:a16="http://schemas.microsoft.com/office/drawing/2014/main" id="{6D551587-DFE1-40B0-9833-2332873FD0B4}"/>
              </a:ext>
            </a:extLst>
          </p:cNvPr>
          <p:cNvSpPr>
            <a:spLocks noGrp="1"/>
          </p:cNvSpPr>
          <p:nvPr>
            <p:ph idx="1"/>
          </p:nvPr>
        </p:nvSpPr>
        <p:spPr/>
        <p:txBody>
          <a:bodyPr/>
          <a:lstStyle/>
          <a:p>
            <a:r>
              <a:rPr lang="en-US" altLang="zh-CN" dirty="0"/>
              <a:t>1</a:t>
            </a:r>
            <a:r>
              <a:rPr lang="zh-CN" altLang="en-US" dirty="0"/>
              <a:t>、配好后的一张图</a:t>
            </a:r>
            <a:endParaRPr lang="en-US" altLang="zh-CN" dirty="0"/>
          </a:p>
          <a:p>
            <a:endParaRPr lang="zh-CN" altLang="en-US" dirty="0"/>
          </a:p>
        </p:txBody>
      </p:sp>
      <p:pic>
        <p:nvPicPr>
          <p:cNvPr id="6" name="图片 5">
            <a:extLst>
              <a:ext uri="{FF2B5EF4-FFF2-40B4-BE49-F238E27FC236}">
                <a16:creationId xmlns:a16="http://schemas.microsoft.com/office/drawing/2014/main" id="{8199D71C-41A6-4018-8E0A-9A107B89266E}"/>
              </a:ext>
            </a:extLst>
          </p:cNvPr>
          <p:cNvPicPr>
            <a:picLocks noChangeAspect="1"/>
          </p:cNvPicPr>
          <p:nvPr/>
        </p:nvPicPr>
        <p:blipFill>
          <a:blip r:embed="rId2"/>
          <a:stretch>
            <a:fillRect/>
          </a:stretch>
        </p:blipFill>
        <p:spPr>
          <a:xfrm>
            <a:off x="838200" y="2320647"/>
            <a:ext cx="9342930" cy="5471634"/>
          </a:xfrm>
          <a:prstGeom prst="rect">
            <a:avLst/>
          </a:prstGeom>
        </p:spPr>
      </p:pic>
    </p:spTree>
    <p:extLst>
      <p:ext uri="{BB962C8B-B14F-4D97-AF65-F5344CB8AC3E}">
        <p14:creationId xmlns:p14="http://schemas.microsoft.com/office/powerpoint/2010/main" val="40684517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5FF4C-0112-438A-A558-A7ECAEBBBF13}"/>
              </a:ext>
            </a:extLst>
          </p:cNvPr>
          <p:cNvSpPr>
            <a:spLocks noGrp="1"/>
          </p:cNvSpPr>
          <p:nvPr>
            <p:ph type="title"/>
          </p:nvPr>
        </p:nvSpPr>
        <p:spPr/>
        <p:txBody>
          <a:bodyPr>
            <a:normAutofit/>
          </a:bodyPr>
          <a:lstStyle/>
          <a:p>
            <a:pPr algn="ctr"/>
            <a:r>
              <a:rPr lang="en-US" altLang="zh-CN" sz="2800" b="1" dirty="0"/>
              <a:t>Linux</a:t>
            </a:r>
            <a:r>
              <a:rPr lang="zh-CN" altLang="en-US" sz="2800" b="1" dirty="0"/>
              <a:t>的进程管理</a:t>
            </a:r>
            <a:r>
              <a:rPr lang="en-US" altLang="zh-CN" sz="2800" b="1" dirty="0"/>
              <a:t>(</a:t>
            </a:r>
            <a:r>
              <a:rPr lang="en-US" altLang="zh-CN" sz="2800" b="1" dirty="0" err="1"/>
              <a:t>ps</a:t>
            </a:r>
            <a:r>
              <a:rPr lang="en-US" altLang="zh-CN" sz="2800" b="1" dirty="0"/>
              <a:t> –aux | more)</a:t>
            </a:r>
            <a:endParaRPr lang="zh-CN" altLang="en-US" sz="2800" b="1" dirty="0"/>
          </a:p>
        </p:txBody>
      </p:sp>
      <p:sp>
        <p:nvSpPr>
          <p:cNvPr id="3" name="内容占位符 2">
            <a:extLst>
              <a:ext uri="{FF2B5EF4-FFF2-40B4-BE49-F238E27FC236}">
                <a16:creationId xmlns:a16="http://schemas.microsoft.com/office/drawing/2014/main" id="{7F6DB8C6-0149-407B-96A3-76EAF37CBDA8}"/>
              </a:ext>
            </a:extLst>
          </p:cNvPr>
          <p:cNvSpPr>
            <a:spLocks noGrp="1"/>
          </p:cNvSpPr>
          <p:nvPr>
            <p:ph idx="1"/>
          </p:nvPr>
        </p:nvSpPr>
        <p:spPr/>
        <p:txBody>
          <a:bodyPr>
            <a:normAutofit/>
          </a:bodyPr>
          <a:lstStyle/>
          <a:p>
            <a:r>
              <a:rPr lang="en-US" altLang="zh-CN" sz="1800" b="1" dirty="0"/>
              <a:t>1</a:t>
            </a:r>
            <a:r>
              <a:rPr lang="zh-CN" altLang="en-US" sz="1800" b="1" dirty="0"/>
              <a:t>、</a:t>
            </a:r>
            <a:r>
              <a:rPr lang="en-US" altLang="zh-CN" sz="1800" b="1" dirty="0" err="1"/>
              <a:t>ps</a:t>
            </a:r>
            <a:r>
              <a:rPr lang="en-US" altLang="zh-CN" sz="1800" b="1" dirty="0"/>
              <a:t> –</a:t>
            </a:r>
            <a:r>
              <a:rPr lang="en-US" altLang="zh-CN" sz="1800" b="1" dirty="0" err="1"/>
              <a:t>ef</a:t>
            </a:r>
            <a:r>
              <a:rPr lang="zh-CN" altLang="en-US" sz="1800" b="1" dirty="0"/>
              <a:t>以全格式显示当前的所有的进程，查看进程的父进程</a:t>
            </a:r>
            <a:endParaRPr lang="en-US" altLang="zh-CN" sz="1800" b="1" dirty="0"/>
          </a:p>
          <a:p>
            <a:r>
              <a:rPr lang="en-US" altLang="zh-CN" sz="1800" b="1" dirty="0"/>
              <a:t>-e </a:t>
            </a:r>
            <a:r>
              <a:rPr lang="zh-CN" altLang="en-US" sz="1800" b="1" dirty="0"/>
              <a:t>显示所有的进程 </a:t>
            </a:r>
            <a:r>
              <a:rPr lang="en-US" altLang="zh-CN" sz="1800" b="1" dirty="0"/>
              <a:t>–f </a:t>
            </a:r>
            <a:r>
              <a:rPr lang="zh-CN" altLang="en-US" sz="1800" b="1" dirty="0"/>
              <a:t>全格式 例如 </a:t>
            </a:r>
            <a:r>
              <a:rPr lang="en-US" altLang="zh-CN" sz="1800" b="1" dirty="0" err="1"/>
              <a:t>ps</a:t>
            </a:r>
            <a:r>
              <a:rPr lang="en-US" altLang="zh-CN" sz="1800" b="1" dirty="0"/>
              <a:t> –</a:t>
            </a:r>
            <a:r>
              <a:rPr lang="en-US" altLang="zh-CN" sz="1800" b="1" dirty="0" err="1"/>
              <a:t>ef</a:t>
            </a:r>
            <a:r>
              <a:rPr lang="en-US" altLang="zh-CN" sz="1800" b="1" dirty="0"/>
              <a:t> | grep </a:t>
            </a:r>
            <a:r>
              <a:rPr lang="en-US" altLang="zh-CN" sz="1800" b="1" dirty="0" err="1"/>
              <a:t>sshd</a:t>
            </a:r>
            <a:r>
              <a:rPr lang="en-US" altLang="zh-CN" sz="1800" b="1" dirty="0"/>
              <a:t>(</a:t>
            </a:r>
            <a:r>
              <a:rPr lang="zh-CN" altLang="en-US" sz="1800" b="1" dirty="0"/>
              <a:t>加上</a:t>
            </a:r>
            <a:r>
              <a:rPr lang="en-US" altLang="zh-CN" sz="1800" b="1" dirty="0"/>
              <a:t>grep</a:t>
            </a:r>
            <a:r>
              <a:rPr lang="zh-CN" altLang="en-US" sz="1800" b="1" dirty="0"/>
              <a:t>管道进行过滤</a:t>
            </a:r>
            <a:r>
              <a:rPr lang="en-US" altLang="zh-CN" sz="1800" b="1" dirty="0"/>
              <a:t>) </a:t>
            </a:r>
          </a:p>
          <a:p>
            <a:r>
              <a:rPr lang="en-US" altLang="zh-CN" sz="1800" b="1" dirty="0"/>
              <a:t>2</a:t>
            </a:r>
            <a:r>
              <a:rPr lang="zh-CN" altLang="en-US" sz="1800" b="1" dirty="0"/>
              <a:t>、终止进程的两种方式</a:t>
            </a:r>
            <a:r>
              <a:rPr lang="en-US" altLang="zh-CN" sz="1800" b="1" dirty="0"/>
              <a:t>:kill </a:t>
            </a:r>
            <a:r>
              <a:rPr lang="en-US" altLang="zh-CN" sz="1800" b="1" dirty="0" err="1"/>
              <a:t>killall</a:t>
            </a:r>
            <a:endParaRPr lang="en-US" altLang="zh-CN" sz="1800" b="1" dirty="0"/>
          </a:p>
          <a:p>
            <a:pPr marL="0" indent="0">
              <a:buNone/>
            </a:pPr>
            <a:r>
              <a:rPr lang="en-US" altLang="zh-CN" sz="1800" b="1" dirty="0"/>
              <a:t>  </a:t>
            </a:r>
            <a:r>
              <a:rPr lang="zh-CN" altLang="en-US" sz="1800" b="1" dirty="0"/>
              <a:t>首先</a:t>
            </a:r>
            <a:r>
              <a:rPr lang="en-US" altLang="zh-CN" sz="1800" b="1" dirty="0" err="1"/>
              <a:t>ps</a:t>
            </a:r>
            <a:r>
              <a:rPr lang="en-US" altLang="zh-CN" sz="1800" b="1" dirty="0"/>
              <a:t> –</a:t>
            </a:r>
            <a:r>
              <a:rPr lang="en-US" altLang="zh-CN" sz="1800" b="1" dirty="0" err="1"/>
              <a:t>ef</a:t>
            </a:r>
            <a:r>
              <a:rPr lang="zh-CN" altLang="en-US" sz="1800" b="1" dirty="0"/>
              <a:t>找到你要终止的进程的</a:t>
            </a:r>
            <a:r>
              <a:rPr lang="en-US" altLang="zh-CN" sz="1800" b="1" dirty="0"/>
              <a:t>id</a:t>
            </a:r>
            <a:r>
              <a:rPr lang="zh-CN" altLang="en-US" sz="1800" b="1" dirty="0"/>
              <a:t>号</a:t>
            </a:r>
            <a:r>
              <a:rPr lang="en-US" altLang="zh-CN" sz="1800" b="1" dirty="0"/>
              <a:t>:kill </a:t>
            </a:r>
            <a:r>
              <a:rPr lang="zh-CN" altLang="en-US" sz="1800" b="1" dirty="0"/>
              <a:t>目标进程</a:t>
            </a:r>
            <a:r>
              <a:rPr lang="en-US" altLang="zh-CN" sz="1800" b="1" dirty="0"/>
              <a:t>id</a:t>
            </a:r>
            <a:r>
              <a:rPr lang="zh-CN" altLang="en-US" sz="1800" b="1" dirty="0"/>
              <a:t>号</a:t>
            </a:r>
            <a:endParaRPr lang="en-US" altLang="zh-CN" sz="1800" b="1" dirty="0"/>
          </a:p>
          <a:p>
            <a:pPr marL="0" indent="0">
              <a:buNone/>
            </a:pPr>
            <a:r>
              <a:rPr lang="en-US" altLang="zh-CN" sz="1800" b="1" dirty="0"/>
              <a:t>  </a:t>
            </a:r>
            <a:r>
              <a:rPr lang="zh-CN" altLang="en-US" sz="1800" b="1" dirty="0"/>
              <a:t>或者 </a:t>
            </a:r>
            <a:r>
              <a:rPr lang="en-US" altLang="zh-CN" sz="1800" b="1" dirty="0" err="1"/>
              <a:t>killall</a:t>
            </a:r>
            <a:r>
              <a:rPr lang="en-US" altLang="zh-CN" sz="1800" b="1" dirty="0"/>
              <a:t> </a:t>
            </a:r>
            <a:r>
              <a:rPr lang="zh-CN" altLang="en-US" sz="1800" b="1" dirty="0"/>
              <a:t>进程名字如</a:t>
            </a:r>
            <a:r>
              <a:rPr lang="en-US" altLang="zh-CN" sz="1800" b="1" dirty="0"/>
              <a:t>: </a:t>
            </a:r>
            <a:r>
              <a:rPr lang="en-US" altLang="zh-CN" sz="1800" b="1" dirty="0" err="1"/>
              <a:t>killall</a:t>
            </a:r>
            <a:r>
              <a:rPr lang="en-US" altLang="zh-CN" sz="1800" b="1" dirty="0"/>
              <a:t> </a:t>
            </a:r>
            <a:r>
              <a:rPr lang="en-US" altLang="zh-CN" sz="1800" b="1" dirty="0" err="1"/>
              <a:t>gredit</a:t>
            </a:r>
            <a:r>
              <a:rPr lang="zh-CN" altLang="en-US" sz="1800" b="1" dirty="0"/>
              <a:t>杀掉</a:t>
            </a:r>
            <a:r>
              <a:rPr lang="en-US" altLang="zh-CN" sz="1800" b="1" dirty="0" err="1"/>
              <a:t>gredit</a:t>
            </a:r>
            <a:r>
              <a:rPr lang="zh-CN" altLang="en-US" sz="1800" b="1" dirty="0"/>
              <a:t>编辑器</a:t>
            </a:r>
            <a:endParaRPr lang="en-US" altLang="zh-CN" sz="1800" b="1" dirty="0"/>
          </a:p>
          <a:p>
            <a:pPr marL="0" indent="0">
              <a:buNone/>
            </a:pPr>
            <a:r>
              <a:rPr lang="en-US" altLang="zh-CN" sz="1800" b="1" dirty="0"/>
              <a:t>  3</a:t>
            </a:r>
            <a:r>
              <a:rPr lang="zh-CN" altLang="en-US" sz="1800" b="1" dirty="0"/>
              <a:t>、</a:t>
            </a:r>
            <a:r>
              <a:rPr lang="en-US" altLang="zh-CN" sz="1800" b="1" dirty="0"/>
              <a:t>kill -9 </a:t>
            </a:r>
            <a:r>
              <a:rPr lang="zh-CN" altLang="en-US" sz="1800" b="1" dirty="0"/>
              <a:t>终端进程</a:t>
            </a:r>
            <a:r>
              <a:rPr lang="en-US" altLang="zh-CN" sz="1800" b="1" dirty="0"/>
              <a:t>id</a:t>
            </a:r>
            <a:r>
              <a:rPr lang="zh-CN" altLang="en-US" sz="1800" b="1" dirty="0"/>
              <a:t>号</a:t>
            </a:r>
            <a:r>
              <a:rPr lang="en-US" altLang="zh-CN" sz="1800" b="1" dirty="0"/>
              <a:t> (</a:t>
            </a:r>
            <a:r>
              <a:rPr lang="zh-CN" altLang="en-US" sz="1800" b="1" dirty="0"/>
              <a:t>要带上</a:t>
            </a:r>
            <a:r>
              <a:rPr lang="en-US" altLang="zh-CN" sz="1800" b="1" dirty="0"/>
              <a:t>-9</a:t>
            </a:r>
            <a:r>
              <a:rPr lang="zh-CN" altLang="en-US" sz="1800" b="1" dirty="0"/>
              <a:t>否则无法进行进程的终止</a:t>
            </a:r>
            <a:r>
              <a:rPr lang="en-US" altLang="zh-CN" sz="1800" b="1" dirty="0"/>
              <a:t>)</a:t>
            </a:r>
          </a:p>
          <a:p>
            <a:pPr marL="0" indent="0">
              <a:buNone/>
            </a:pPr>
            <a:r>
              <a:rPr lang="en-US" altLang="zh-CN" sz="1800" b="1" dirty="0"/>
              <a:t>  4</a:t>
            </a:r>
            <a:r>
              <a:rPr lang="zh-CN" altLang="en-US" sz="1800" b="1" dirty="0"/>
              <a:t>、以树状的形式显示全部进程 </a:t>
            </a:r>
            <a:r>
              <a:rPr lang="en-US" altLang="zh-CN" sz="1800" b="1" dirty="0" err="1"/>
              <a:t>pstree</a:t>
            </a:r>
            <a:r>
              <a:rPr lang="en-US" altLang="zh-CN" sz="1800" b="1" dirty="0"/>
              <a:t> –p</a:t>
            </a:r>
          </a:p>
          <a:p>
            <a:pPr marL="0" indent="0">
              <a:buNone/>
            </a:pPr>
            <a:r>
              <a:rPr lang="en-US" altLang="zh-CN" sz="1800" b="1" dirty="0"/>
              <a:t>  5</a:t>
            </a:r>
            <a:r>
              <a:rPr lang="zh-CN" altLang="en-US" sz="1800" b="1" dirty="0"/>
              <a:t>、</a:t>
            </a:r>
            <a:r>
              <a:rPr lang="en-US" altLang="zh-CN" sz="1800" b="1" dirty="0" err="1"/>
              <a:t>ps</a:t>
            </a:r>
            <a:r>
              <a:rPr lang="en-US" altLang="zh-CN" sz="1800" b="1" dirty="0"/>
              <a:t> –aux</a:t>
            </a:r>
            <a:r>
              <a:rPr lang="zh-CN" altLang="en-US" sz="1800" b="1" dirty="0"/>
              <a:t>与</a:t>
            </a:r>
            <a:r>
              <a:rPr lang="en-US" altLang="zh-CN" sz="1800" b="1" dirty="0" err="1"/>
              <a:t>ps</a:t>
            </a:r>
            <a:r>
              <a:rPr lang="en-US" altLang="zh-CN" sz="1800" b="1" dirty="0"/>
              <a:t> –</a:t>
            </a:r>
            <a:r>
              <a:rPr lang="en-US" altLang="zh-CN" sz="1800" b="1" dirty="0" err="1"/>
              <a:t>ef</a:t>
            </a:r>
            <a:r>
              <a:rPr lang="zh-CN" altLang="en-US" sz="1800" b="1" dirty="0"/>
              <a:t>的主要区别在于</a:t>
            </a:r>
            <a:r>
              <a:rPr lang="en-US" altLang="zh-CN" sz="1800" b="1" dirty="0" err="1"/>
              <a:t>ef</a:t>
            </a:r>
            <a:r>
              <a:rPr lang="zh-CN" altLang="en-US" sz="1800" b="1" dirty="0"/>
              <a:t>还会显示某个进程的父进程</a:t>
            </a:r>
            <a:r>
              <a:rPr lang="en-US" altLang="zh-CN" sz="1800" b="1" dirty="0"/>
              <a:t>ID</a:t>
            </a:r>
            <a:r>
              <a:rPr lang="zh-CN" altLang="en-US" sz="1800" b="1" dirty="0"/>
              <a:t>号</a:t>
            </a:r>
            <a:endParaRPr lang="en-US" altLang="zh-CN" sz="1800" b="1" dirty="0"/>
          </a:p>
          <a:p>
            <a:pPr marL="0" indent="0">
              <a:buNone/>
            </a:pPr>
            <a:r>
              <a:rPr lang="zh-CN" altLang="en-US" sz="1800" b="1" dirty="0"/>
              <a:t> 从而可以用</a:t>
            </a:r>
            <a:r>
              <a:rPr lang="en-US" altLang="zh-CN" sz="1800" b="1" dirty="0"/>
              <a:t>kill </a:t>
            </a:r>
            <a:r>
              <a:rPr lang="zh-CN" altLang="en-US" sz="1800" b="1" dirty="0"/>
              <a:t>直接将其父进程也杀死</a:t>
            </a:r>
            <a:endParaRPr lang="en-US" altLang="zh-CN" sz="1800" b="1" dirty="0"/>
          </a:p>
          <a:p>
            <a:pPr marL="0" indent="0">
              <a:buNone/>
            </a:pPr>
            <a:r>
              <a:rPr lang="en-US" altLang="zh-CN" sz="1800" b="1" dirty="0"/>
              <a:t> 6</a:t>
            </a:r>
            <a:r>
              <a:rPr lang="zh-CN" altLang="en-US" sz="1800" b="1" dirty="0"/>
              <a:t>、</a:t>
            </a:r>
            <a:r>
              <a:rPr lang="en-US" altLang="zh-CN" sz="1800" b="1" dirty="0" err="1"/>
              <a:t>ps</a:t>
            </a:r>
            <a:r>
              <a:rPr lang="zh-CN" altLang="en-US" sz="1800" b="1" dirty="0"/>
              <a:t>指令的主要作用是用来查询有哪些进程正在执行和其状态是什么</a:t>
            </a:r>
            <a:endParaRPr lang="en-US" altLang="zh-CN" sz="1800" b="1" dirty="0"/>
          </a:p>
        </p:txBody>
      </p:sp>
    </p:spTree>
    <p:extLst>
      <p:ext uri="{BB962C8B-B14F-4D97-AF65-F5344CB8AC3E}">
        <p14:creationId xmlns:p14="http://schemas.microsoft.com/office/powerpoint/2010/main" val="13102120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1B5A27B-4545-47E3-B224-9A1AA058DCFC}"/>
              </a:ext>
            </a:extLst>
          </p:cNvPr>
          <p:cNvPicPr>
            <a:picLocks noChangeAspect="1"/>
          </p:cNvPicPr>
          <p:nvPr/>
        </p:nvPicPr>
        <p:blipFill>
          <a:blip r:embed="rId2"/>
          <a:stretch>
            <a:fillRect/>
          </a:stretch>
        </p:blipFill>
        <p:spPr>
          <a:xfrm>
            <a:off x="82297" y="0"/>
            <a:ext cx="9342930" cy="5471634"/>
          </a:xfrm>
          <a:prstGeom prst="rect">
            <a:avLst/>
          </a:prstGeom>
        </p:spPr>
      </p:pic>
    </p:spTree>
    <p:extLst>
      <p:ext uri="{BB962C8B-B14F-4D97-AF65-F5344CB8AC3E}">
        <p14:creationId xmlns:p14="http://schemas.microsoft.com/office/powerpoint/2010/main" val="36554075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F9EB3-5C76-4C40-9147-40373D353A6B}"/>
              </a:ext>
            </a:extLst>
          </p:cNvPr>
          <p:cNvSpPr>
            <a:spLocks noGrp="1"/>
          </p:cNvSpPr>
          <p:nvPr>
            <p:ph type="title"/>
          </p:nvPr>
        </p:nvSpPr>
        <p:spPr/>
        <p:txBody>
          <a:bodyPr/>
          <a:lstStyle/>
          <a:p>
            <a:pPr algn="ctr"/>
            <a:r>
              <a:rPr lang="en-US" altLang="zh-CN" dirty="0"/>
              <a:t> </a:t>
            </a:r>
            <a:r>
              <a:rPr lang="en-US" altLang="zh-CN" sz="2800" b="1" dirty="0" err="1"/>
              <a:t>linux</a:t>
            </a:r>
            <a:r>
              <a:rPr lang="zh-CN" altLang="en-US" sz="2800" b="1" dirty="0"/>
              <a:t>的进程的五种状态</a:t>
            </a:r>
          </a:p>
        </p:txBody>
      </p:sp>
      <p:sp>
        <p:nvSpPr>
          <p:cNvPr id="3" name="内容占位符 2">
            <a:extLst>
              <a:ext uri="{FF2B5EF4-FFF2-40B4-BE49-F238E27FC236}">
                <a16:creationId xmlns:a16="http://schemas.microsoft.com/office/drawing/2014/main" id="{7D111154-94E0-475D-B17E-AA6EE62D3E75}"/>
              </a:ext>
            </a:extLst>
          </p:cNvPr>
          <p:cNvSpPr>
            <a:spLocks noGrp="1"/>
          </p:cNvSpPr>
          <p:nvPr>
            <p:ph idx="1"/>
          </p:nvPr>
        </p:nvSpPr>
        <p:spPr/>
        <p:txBody>
          <a:bodyPr>
            <a:normAutofit/>
          </a:bodyPr>
          <a:lstStyle/>
          <a:p>
            <a:r>
              <a:rPr lang="en-US" altLang="zh-CN" sz="2000" dirty="0"/>
              <a:t>1</a:t>
            </a:r>
            <a:r>
              <a:rPr lang="zh-CN" altLang="en-US" sz="2000" dirty="0"/>
              <a:t>、</a:t>
            </a:r>
            <a:r>
              <a:rPr lang="en-US" altLang="zh-CN" sz="2000" b="1" dirty="0"/>
              <a:t>Linux</a:t>
            </a:r>
            <a:r>
              <a:rPr lang="zh-CN" altLang="en-US" sz="2000" b="1" dirty="0"/>
              <a:t>进程状态：</a:t>
            </a:r>
            <a:r>
              <a:rPr lang="en-US" altLang="zh-CN" sz="2000" b="1" dirty="0"/>
              <a:t>R (TASK_RUNNING)</a:t>
            </a:r>
            <a:r>
              <a:rPr lang="zh-CN" altLang="en-US" sz="2000" b="1" dirty="0"/>
              <a:t>，可执行状态</a:t>
            </a:r>
            <a:endParaRPr lang="en-US" altLang="zh-CN" sz="2000" b="1" dirty="0"/>
          </a:p>
          <a:p>
            <a:r>
              <a:rPr lang="en-US" altLang="zh-CN" sz="2000" b="1" dirty="0"/>
              <a:t>2</a:t>
            </a:r>
            <a:r>
              <a:rPr lang="zh-CN" altLang="en-US" sz="2000" b="1" dirty="0"/>
              <a:t>、</a:t>
            </a:r>
            <a:r>
              <a:rPr lang="en-US" altLang="zh-CN" sz="2000" b="1" dirty="0"/>
              <a:t>Linux</a:t>
            </a:r>
            <a:r>
              <a:rPr lang="zh-CN" altLang="en-US" sz="2000" b="1" dirty="0"/>
              <a:t>进程状态：</a:t>
            </a:r>
            <a:r>
              <a:rPr lang="en-US" altLang="zh-CN" sz="2000" b="1" dirty="0"/>
              <a:t>S (TASK_INTERRUPTIBLE)</a:t>
            </a:r>
            <a:r>
              <a:rPr lang="zh-CN" altLang="en-US" sz="2000" b="1" dirty="0"/>
              <a:t>，可中断的睡眠状态。</a:t>
            </a:r>
            <a:endParaRPr lang="en-US" altLang="zh-CN" sz="2000" b="1" dirty="0"/>
          </a:p>
          <a:p>
            <a:r>
              <a:rPr lang="en-US" altLang="zh-CN" sz="2000" b="1" dirty="0"/>
              <a:t>3</a:t>
            </a:r>
            <a:r>
              <a:rPr lang="zh-CN" altLang="en-US" sz="2000" b="1" dirty="0"/>
              <a:t>、</a:t>
            </a:r>
            <a:r>
              <a:rPr lang="en-US" altLang="zh-CN" sz="2000" b="1" dirty="0"/>
              <a:t>Linux</a:t>
            </a:r>
            <a:r>
              <a:rPr lang="zh-CN" altLang="en-US" sz="2000" b="1" dirty="0"/>
              <a:t>进程状态：</a:t>
            </a:r>
            <a:r>
              <a:rPr lang="en-US" altLang="zh-CN" sz="2000" b="1" dirty="0"/>
              <a:t>D (TASK_UNINTERRUPTIBLE)</a:t>
            </a:r>
            <a:r>
              <a:rPr lang="zh-CN" altLang="en-US" sz="2000" b="1" dirty="0"/>
              <a:t>，不可中断的睡眠状态</a:t>
            </a:r>
            <a:endParaRPr lang="en-US" altLang="zh-CN" sz="2000" b="1" dirty="0"/>
          </a:p>
          <a:p>
            <a:r>
              <a:rPr lang="en-US" altLang="zh-CN" sz="2000" b="1" dirty="0"/>
              <a:t>4</a:t>
            </a:r>
            <a:r>
              <a:rPr lang="zh-CN" altLang="en-US" sz="2000" b="1" dirty="0"/>
              <a:t>、</a:t>
            </a:r>
            <a:r>
              <a:rPr lang="en-US" altLang="zh-CN" sz="2000" b="1" dirty="0"/>
              <a:t>Linux</a:t>
            </a:r>
            <a:r>
              <a:rPr lang="zh-CN" altLang="en-US" sz="2000" b="1" dirty="0"/>
              <a:t>进程状态：</a:t>
            </a:r>
            <a:r>
              <a:rPr lang="en-US" altLang="zh-CN" sz="2000" b="1" dirty="0"/>
              <a:t>T (TASK_STOPPED or TASK_TRACED)</a:t>
            </a:r>
            <a:r>
              <a:rPr lang="zh-CN" altLang="en-US" sz="2000" b="1" dirty="0"/>
              <a:t>，暂停状态或跟踪状态。</a:t>
            </a:r>
            <a:endParaRPr lang="en-US" altLang="zh-CN" sz="2000" b="1" dirty="0"/>
          </a:p>
          <a:p>
            <a:r>
              <a:rPr lang="en-US" altLang="zh-CN" sz="2000" b="1" dirty="0"/>
              <a:t>5</a:t>
            </a:r>
            <a:r>
              <a:rPr lang="zh-CN" altLang="en-US" sz="2000" b="1" dirty="0"/>
              <a:t>、</a:t>
            </a:r>
            <a:r>
              <a:rPr lang="en-US" altLang="zh-CN" sz="2000" b="1" dirty="0"/>
              <a:t>Linux</a:t>
            </a:r>
            <a:r>
              <a:rPr lang="zh-CN" altLang="en-US" sz="2000" b="1" dirty="0"/>
              <a:t>进程状态：</a:t>
            </a:r>
            <a:r>
              <a:rPr lang="en-US" altLang="zh-CN" sz="2000" b="1" dirty="0"/>
              <a:t>Z (TASK_DEAD - EXIT_ZOMBIE)</a:t>
            </a:r>
            <a:r>
              <a:rPr lang="zh-CN" altLang="en-US" sz="2000" b="1" dirty="0"/>
              <a:t>，退出状态，进程成为僵尸进程。</a:t>
            </a:r>
            <a:endParaRPr lang="en-US" altLang="zh-CN" sz="2000" b="1" dirty="0"/>
          </a:p>
          <a:p>
            <a:r>
              <a:rPr lang="en-US" altLang="zh-CN" sz="2000" b="1" dirty="0"/>
              <a:t>6</a:t>
            </a:r>
            <a:r>
              <a:rPr lang="zh-CN" altLang="en-US" sz="2000" b="1" dirty="0"/>
              <a:t>、可通过</a:t>
            </a:r>
            <a:r>
              <a:rPr lang="en-US" altLang="zh-CN" sz="2000" b="1" dirty="0"/>
              <a:t>kill –</a:t>
            </a:r>
            <a:r>
              <a:rPr lang="en-US" altLang="zh-CN" sz="2000" b="1" dirty="0" err="1"/>
              <a:t>pid</a:t>
            </a:r>
            <a:r>
              <a:rPr lang="en-US" altLang="zh-CN" sz="2000" b="1" dirty="0"/>
              <a:t> </a:t>
            </a:r>
            <a:r>
              <a:rPr lang="zh-CN" altLang="en-US" sz="2000" b="1"/>
              <a:t>杀死进程</a:t>
            </a:r>
            <a:endParaRPr lang="zh-CN" altLang="en-US" sz="2000" dirty="0"/>
          </a:p>
        </p:txBody>
      </p:sp>
    </p:spTree>
    <p:extLst>
      <p:ext uri="{BB962C8B-B14F-4D97-AF65-F5344CB8AC3E}">
        <p14:creationId xmlns:p14="http://schemas.microsoft.com/office/powerpoint/2010/main" val="30069439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227BD-70F7-4550-81F5-84BCFC1C9298}"/>
              </a:ext>
            </a:extLst>
          </p:cNvPr>
          <p:cNvSpPr>
            <a:spLocks noGrp="1"/>
          </p:cNvSpPr>
          <p:nvPr>
            <p:ph type="title"/>
          </p:nvPr>
        </p:nvSpPr>
        <p:spPr/>
        <p:txBody>
          <a:bodyPr/>
          <a:lstStyle/>
          <a:p>
            <a:pPr algn="ctr"/>
            <a:r>
              <a:rPr lang="en-US" altLang="zh-CN" b="1" dirty="0"/>
              <a:t>Linux</a:t>
            </a:r>
            <a:r>
              <a:rPr lang="zh-CN" altLang="en-US" b="1" dirty="0"/>
              <a:t>的服务管理</a:t>
            </a:r>
            <a:endParaRPr lang="zh-CN" altLang="en-US" dirty="0"/>
          </a:p>
        </p:txBody>
      </p:sp>
      <p:sp>
        <p:nvSpPr>
          <p:cNvPr id="6" name="内容占位符 5">
            <a:extLst>
              <a:ext uri="{FF2B5EF4-FFF2-40B4-BE49-F238E27FC236}">
                <a16:creationId xmlns:a16="http://schemas.microsoft.com/office/drawing/2014/main" id="{73A99B66-E299-41E4-A0AE-38C2AA499013}"/>
              </a:ext>
            </a:extLst>
          </p:cNvPr>
          <p:cNvSpPr>
            <a:spLocks noGrp="1"/>
          </p:cNvSpPr>
          <p:nvPr>
            <p:ph idx="1"/>
          </p:nvPr>
        </p:nvSpPr>
        <p:spPr/>
        <p:txBody>
          <a:bodyPr>
            <a:normAutofit fontScale="55000" lnSpcReduction="20000"/>
          </a:bodyPr>
          <a:lstStyle/>
          <a:p>
            <a:r>
              <a:rPr lang="en-US" altLang="zh-CN" dirty="0"/>
              <a:t>1</a:t>
            </a:r>
            <a:r>
              <a:rPr lang="zh-CN" altLang="en-US" dirty="0"/>
              <a:t>、</a:t>
            </a:r>
            <a:r>
              <a:rPr lang="en-US" altLang="zh-CN" dirty="0" err="1"/>
              <a:t>systemctl</a:t>
            </a:r>
            <a:r>
              <a:rPr lang="en-US" altLang="zh-CN" dirty="0"/>
              <a:t> [start][stop][reload][restart][status] </a:t>
            </a:r>
            <a:r>
              <a:rPr lang="zh-CN" altLang="en-US" dirty="0"/>
              <a:t>要启动的服务器名</a:t>
            </a:r>
            <a:endParaRPr lang="en-US" altLang="zh-CN" dirty="0"/>
          </a:p>
          <a:p>
            <a:r>
              <a:rPr lang="en-US" altLang="zh-CN" dirty="0"/>
              <a:t>2</a:t>
            </a:r>
            <a:r>
              <a:rPr lang="zh-CN" altLang="en-US" dirty="0"/>
              <a:t>、</a:t>
            </a:r>
            <a:r>
              <a:rPr lang="en-US" altLang="zh-CN" dirty="0"/>
              <a:t>centos7.0</a:t>
            </a:r>
            <a:r>
              <a:rPr lang="zh-CN" altLang="en-US" dirty="0"/>
              <a:t>之后采用</a:t>
            </a:r>
            <a:r>
              <a:rPr lang="en-US" altLang="zh-CN" dirty="0" err="1"/>
              <a:t>systemctl</a:t>
            </a:r>
            <a:r>
              <a:rPr lang="zh-CN" altLang="en-US" dirty="0"/>
              <a:t>代替</a:t>
            </a:r>
            <a:r>
              <a:rPr lang="en-US" altLang="zh-CN" dirty="0"/>
              <a:t>service</a:t>
            </a:r>
            <a:r>
              <a:rPr lang="zh-CN" altLang="en-US" dirty="0"/>
              <a:t>，但是用法一样</a:t>
            </a:r>
            <a:endParaRPr lang="en-US" altLang="zh-CN" dirty="0"/>
          </a:p>
          <a:p>
            <a:r>
              <a:rPr lang="en-US" altLang="zh-CN" dirty="0"/>
              <a:t>3</a:t>
            </a:r>
            <a:r>
              <a:rPr lang="zh-CN" altLang="en-US" dirty="0"/>
              <a:t>、</a:t>
            </a:r>
            <a:r>
              <a:rPr lang="en-US" altLang="zh-CN" dirty="0"/>
              <a:t>ls –l /</a:t>
            </a:r>
            <a:r>
              <a:rPr lang="en-US" altLang="zh-CN" dirty="0" err="1"/>
              <a:t>etc</a:t>
            </a:r>
            <a:r>
              <a:rPr lang="en-US" altLang="zh-CN" dirty="0"/>
              <a:t>/</a:t>
            </a:r>
            <a:r>
              <a:rPr lang="en-US" altLang="zh-CN" dirty="0" err="1"/>
              <a:t>init.d</a:t>
            </a:r>
            <a:r>
              <a:rPr lang="en-US" altLang="zh-CN" dirty="0"/>
              <a:t>/ </a:t>
            </a:r>
            <a:r>
              <a:rPr lang="zh-CN" altLang="en-US" dirty="0"/>
              <a:t>查看系统的所有的服务</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3</a:t>
            </a:r>
          </a:p>
          <a:p>
            <a:endParaRPr lang="en-US" altLang="zh-CN" dirty="0"/>
          </a:p>
          <a:p>
            <a:r>
              <a:rPr lang="en-US" altLang="zh-CN" dirty="0"/>
              <a:t>3</a:t>
            </a:r>
          </a:p>
          <a:p>
            <a:endParaRPr lang="en-US" altLang="zh-CN" dirty="0"/>
          </a:p>
          <a:p>
            <a:r>
              <a:rPr lang="en-US" altLang="zh-CN" dirty="0"/>
              <a:t>3</a:t>
            </a:r>
          </a:p>
          <a:p>
            <a:endParaRPr lang="en-US" altLang="zh-CN" dirty="0"/>
          </a:p>
          <a:p>
            <a:endParaRPr lang="en-US" altLang="zh-CN" dirty="0"/>
          </a:p>
          <a:p>
            <a:endParaRPr lang="en-US" altLang="zh-CN" dirty="0"/>
          </a:p>
          <a:p>
            <a:endParaRPr lang="en-US" altLang="zh-CN" dirty="0"/>
          </a:p>
          <a:p>
            <a:endParaRPr lang="zh-CN" altLang="en-US" dirty="0"/>
          </a:p>
        </p:txBody>
      </p:sp>
      <p:pic>
        <p:nvPicPr>
          <p:cNvPr id="7" name="内容占位符 3">
            <a:extLst>
              <a:ext uri="{FF2B5EF4-FFF2-40B4-BE49-F238E27FC236}">
                <a16:creationId xmlns:a16="http://schemas.microsoft.com/office/drawing/2014/main" id="{A3831DE8-5B90-4A81-B63A-DFFDFBA0ED76}"/>
              </a:ext>
            </a:extLst>
          </p:cNvPr>
          <p:cNvPicPr>
            <a:picLocks noChangeAspect="1"/>
          </p:cNvPicPr>
          <p:nvPr/>
        </p:nvPicPr>
        <p:blipFill>
          <a:blip r:embed="rId2"/>
          <a:stretch>
            <a:fillRect/>
          </a:stretch>
        </p:blipFill>
        <p:spPr>
          <a:xfrm>
            <a:off x="838200" y="3014389"/>
            <a:ext cx="7590178" cy="3162574"/>
          </a:xfrm>
          <a:prstGeom prst="rect">
            <a:avLst/>
          </a:prstGeom>
        </p:spPr>
      </p:pic>
      <p:pic>
        <p:nvPicPr>
          <p:cNvPr id="8" name="图片 7">
            <a:extLst>
              <a:ext uri="{FF2B5EF4-FFF2-40B4-BE49-F238E27FC236}">
                <a16:creationId xmlns:a16="http://schemas.microsoft.com/office/drawing/2014/main" id="{C7882B07-D3D9-41A5-AC5A-FEC1B0A09683}"/>
              </a:ext>
            </a:extLst>
          </p:cNvPr>
          <p:cNvPicPr>
            <a:picLocks noChangeAspect="1"/>
          </p:cNvPicPr>
          <p:nvPr/>
        </p:nvPicPr>
        <p:blipFill>
          <a:blip r:embed="rId3"/>
          <a:stretch>
            <a:fillRect/>
          </a:stretch>
        </p:blipFill>
        <p:spPr>
          <a:xfrm>
            <a:off x="6461648" y="1758097"/>
            <a:ext cx="5006774" cy="1188823"/>
          </a:xfrm>
          <a:prstGeom prst="rect">
            <a:avLst/>
          </a:prstGeom>
        </p:spPr>
      </p:pic>
    </p:spTree>
    <p:extLst>
      <p:ext uri="{BB962C8B-B14F-4D97-AF65-F5344CB8AC3E}">
        <p14:creationId xmlns:p14="http://schemas.microsoft.com/office/powerpoint/2010/main" val="625307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A9601-8589-44CC-AA3E-27DF98F040C2}"/>
              </a:ext>
            </a:extLst>
          </p:cNvPr>
          <p:cNvSpPr>
            <a:spLocks noGrp="1"/>
          </p:cNvSpPr>
          <p:nvPr>
            <p:ph type="title"/>
          </p:nvPr>
        </p:nvSpPr>
        <p:spPr/>
        <p:txBody>
          <a:bodyPr/>
          <a:lstStyle/>
          <a:p>
            <a:pPr algn="ctr"/>
            <a:r>
              <a:rPr lang="en-US" altLang="zh-CN" b="1" dirty="0"/>
              <a:t>Linux</a:t>
            </a:r>
            <a:r>
              <a:rPr lang="zh-CN" altLang="en-US" b="1" dirty="0"/>
              <a:t>服务器管理</a:t>
            </a:r>
          </a:p>
        </p:txBody>
      </p:sp>
      <p:sp>
        <p:nvSpPr>
          <p:cNvPr id="3" name="内容占位符 2">
            <a:extLst>
              <a:ext uri="{FF2B5EF4-FFF2-40B4-BE49-F238E27FC236}">
                <a16:creationId xmlns:a16="http://schemas.microsoft.com/office/drawing/2014/main" id="{F97605CE-68B8-4734-B4EA-D2DC71D481DD}"/>
              </a:ext>
            </a:extLst>
          </p:cNvPr>
          <p:cNvSpPr>
            <a:spLocks noGrp="1"/>
          </p:cNvSpPr>
          <p:nvPr>
            <p:ph idx="1"/>
          </p:nvPr>
        </p:nvSpPr>
        <p:spPr/>
        <p:txBody>
          <a:bodyPr/>
          <a:lstStyle/>
          <a:p>
            <a:r>
              <a:rPr lang="en-US" altLang="zh-CN" sz="1400" b="1" dirty="0"/>
              <a:t>1</a:t>
            </a:r>
            <a:r>
              <a:rPr lang="zh-CN" altLang="en-US" sz="1400" b="1" dirty="0"/>
              <a:t>、</a:t>
            </a:r>
            <a:r>
              <a:rPr lang="en-US" altLang="zh-CN" sz="1400" b="1" dirty="0" err="1"/>
              <a:t>chkconfig</a:t>
            </a:r>
            <a:r>
              <a:rPr lang="en-US" altLang="zh-CN" sz="1400" b="1" dirty="0"/>
              <a:t> –list(</a:t>
            </a:r>
            <a:r>
              <a:rPr lang="zh-CN" altLang="en-US" sz="1400" b="1" dirty="0"/>
              <a:t>在</a:t>
            </a:r>
            <a:r>
              <a:rPr lang="en-US" altLang="zh-CN" sz="1400" b="1" dirty="0"/>
              <a:t>centos7</a:t>
            </a:r>
            <a:r>
              <a:rPr lang="zh-CN" altLang="en-US" sz="1400" b="1" dirty="0"/>
              <a:t>上，可以不用加</a:t>
            </a:r>
            <a:r>
              <a:rPr lang="en-US" altLang="zh-CN" sz="1400" b="1" dirty="0"/>
              <a:t>list)</a:t>
            </a:r>
          </a:p>
          <a:p>
            <a:r>
              <a:rPr lang="zh-CN" altLang="en-US" sz="1400" b="1" dirty="0"/>
              <a:t>查看所有的服务在各种运行级别时的是否启动的情况</a:t>
            </a:r>
            <a:endParaRPr lang="en-US" altLang="zh-CN" sz="1400" b="1" dirty="0"/>
          </a:p>
          <a:p>
            <a:endParaRPr lang="en-US" altLang="zh-CN" sz="1400" b="1" dirty="0"/>
          </a:p>
          <a:p>
            <a:endParaRPr lang="en-US" altLang="zh-CN" sz="1400" b="1" dirty="0"/>
          </a:p>
          <a:p>
            <a:r>
              <a:rPr lang="en-US" altLang="zh-CN" sz="1400" b="1" dirty="0"/>
              <a:t>2</a:t>
            </a:r>
            <a:r>
              <a:rPr lang="zh-CN" altLang="en-US" sz="1400" b="1" dirty="0"/>
              <a:t>、手动设置在各个运行级别的启动状态</a:t>
            </a:r>
            <a:endParaRPr lang="en-US" altLang="zh-CN" sz="1400" b="1" dirty="0"/>
          </a:p>
          <a:p>
            <a:r>
              <a:rPr lang="en-US" altLang="zh-CN" sz="1400" b="1" dirty="0" err="1"/>
              <a:t>chkconfig</a:t>
            </a:r>
            <a:r>
              <a:rPr lang="en-US" altLang="zh-CN" sz="1400" b="1" dirty="0"/>
              <a:t> --level 5 network off</a:t>
            </a:r>
          </a:p>
          <a:p>
            <a:r>
              <a:rPr lang="zh-CN" altLang="en-US" sz="1400" b="1" dirty="0"/>
              <a:t>将</a:t>
            </a:r>
            <a:r>
              <a:rPr lang="en-US" altLang="zh-CN" sz="1400" b="1" dirty="0" err="1"/>
              <a:t>sshd</a:t>
            </a:r>
            <a:r>
              <a:rPr lang="zh-CN" altLang="en-US" sz="1400" b="1" dirty="0"/>
              <a:t>服务在运行级别</a:t>
            </a:r>
            <a:r>
              <a:rPr lang="en-US" altLang="zh-CN" sz="1400" b="1" dirty="0"/>
              <a:t>5</a:t>
            </a:r>
            <a:r>
              <a:rPr lang="zh-CN" altLang="en-US" sz="1400" b="1" dirty="0"/>
              <a:t>的状态下设置为关闭状态</a:t>
            </a:r>
            <a:endParaRPr lang="en-US" altLang="zh-CN" sz="1400" b="1" dirty="0"/>
          </a:p>
          <a:p>
            <a:endParaRPr lang="en-US" altLang="zh-CN" sz="1800" b="1" dirty="0"/>
          </a:p>
          <a:p>
            <a:endParaRPr lang="en-US" altLang="zh-CN" sz="1800" b="1" dirty="0"/>
          </a:p>
          <a:p>
            <a:endParaRPr lang="zh-CN" altLang="en-US" dirty="0"/>
          </a:p>
        </p:txBody>
      </p:sp>
      <p:pic>
        <p:nvPicPr>
          <p:cNvPr id="4" name="图片 3">
            <a:extLst>
              <a:ext uri="{FF2B5EF4-FFF2-40B4-BE49-F238E27FC236}">
                <a16:creationId xmlns:a16="http://schemas.microsoft.com/office/drawing/2014/main" id="{B34177F1-20A1-4B41-AFB3-F7956655C926}"/>
              </a:ext>
            </a:extLst>
          </p:cNvPr>
          <p:cNvPicPr>
            <a:picLocks noChangeAspect="1"/>
          </p:cNvPicPr>
          <p:nvPr/>
        </p:nvPicPr>
        <p:blipFill>
          <a:blip r:embed="rId2"/>
          <a:stretch>
            <a:fillRect/>
          </a:stretch>
        </p:blipFill>
        <p:spPr>
          <a:xfrm>
            <a:off x="1100659" y="2485587"/>
            <a:ext cx="5913632" cy="556308"/>
          </a:xfrm>
          <a:prstGeom prst="rect">
            <a:avLst/>
          </a:prstGeom>
        </p:spPr>
      </p:pic>
      <p:pic>
        <p:nvPicPr>
          <p:cNvPr id="5" name="图片 4">
            <a:extLst>
              <a:ext uri="{FF2B5EF4-FFF2-40B4-BE49-F238E27FC236}">
                <a16:creationId xmlns:a16="http://schemas.microsoft.com/office/drawing/2014/main" id="{5E22CBAC-B36B-4598-9AB8-807E8E63F57E}"/>
              </a:ext>
            </a:extLst>
          </p:cNvPr>
          <p:cNvPicPr>
            <a:picLocks noChangeAspect="1"/>
          </p:cNvPicPr>
          <p:nvPr/>
        </p:nvPicPr>
        <p:blipFill>
          <a:blip r:embed="rId3"/>
          <a:stretch>
            <a:fillRect/>
          </a:stretch>
        </p:blipFill>
        <p:spPr>
          <a:xfrm>
            <a:off x="1100659" y="3994419"/>
            <a:ext cx="6485182" cy="2842506"/>
          </a:xfrm>
          <a:prstGeom prst="rect">
            <a:avLst/>
          </a:prstGeom>
        </p:spPr>
      </p:pic>
    </p:spTree>
    <p:extLst>
      <p:ext uri="{BB962C8B-B14F-4D97-AF65-F5344CB8AC3E}">
        <p14:creationId xmlns:p14="http://schemas.microsoft.com/office/powerpoint/2010/main" val="3616812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CA3C5-8C1B-4EAB-8FEE-76A930022D47}"/>
              </a:ext>
            </a:extLst>
          </p:cNvPr>
          <p:cNvSpPr>
            <a:spLocks noGrp="1"/>
          </p:cNvSpPr>
          <p:nvPr>
            <p:ph type="title"/>
          </p:nvPr>
        </p:nvSpPr>
        <p:spPr/>
        <p:txBody>
          <a:bodyPr>
            <a:normAutofit/>
          </a:bodyPr>
          <a:lstStyle/>
          <a:p>
            <a:pPr algn="ctr"/>
            <a:r>
              <a:rPr lang="zh-CN" altLang="en-US" sz="2800" b="1" dirty="0"/>
              <a:t>动态监控服务</a:t>
            </a:r>
            <a:r>
              <a:rPr lang="en-US" altLang="zh-CN" sz="2800" b="1" dirty="0"/>
              <a:t>(top)</a:t>
            </a:r>
            <a:endParaRPr lang="zh-CN" altLang="en-US" sz="2800" b="1" dirty="0"/>
          </a:p>
        </p:txBody>
      </p:sp>
      <p:sp>
        <p:nvSpPr>
          <p:cNvPr id="3" name="内容占位符 2">
            <a:extLst>
              <a:ext uri="{FF2B5EF4-FFF2-40B4-BE49-F238E27FC236}">
                <a16:creationId xmlns:a16="http://schemas.microsoft.com/office/drawing/2014/main" id="{CFB924B9-8570-4F65-B3AA-50C0750A378C}"/>
              </a:ext>
            </a:extLst>
          </p:cNvPr>
          <p:cNvSpPr>
            <a:spLocks noGrp="1"/>
          </p:cNvSpPr>
          <p:nvPr>
            <p:ph idx="1"/>
          </p:nvPr>
        </p:nvSpPr>
        <p:spPr/>
        <p:txBody>
          <a:bodyPr>
            <a:normAutofit/>
          </a:bodyPr>
          <a:lstStyle/>
          <a:p>
            <a:r>
              <a:rPr lang="en-US" altLang="zh-CN" sz="1800" b="1" dirty="0"/>
              <a:t>1</a:t>
            </a:r>
            <a:r>
              <a:rPr lang="zh-CN" altLang="en-US" sz="1800" b="1" dirty="0"/>
              <a:t>、输入</a:t>
            </a:r>
            <a:r>
              <a:rPr lang="en-US" altLang="zh-CN" sz="1800" b="1" dirty="0"/>
              <a:t>k</a:t>
            </a:r>
            <a:r>
              <a:rPr lang="zh-CN" altLang="en-US" sz="1800" b="1" dirty="0"/>
              <a:t>回车，再输入要结束的进程</a:t>
            </a:r>
            <a:r>
              <a:rPr lang="en-US" altLang="zh-CN" sz="1800" b="1" dirty="0"/>
              <a:t>ID</a:t>
            </a:r>
            <a:r>
              <a:rPr lang="zh-CN" altLang="en-US" sz="1800" b="1" dirty="0"/>
              <a:t>号</a:t>
            </a:r>
            <a:r>
              <a:rPr lang="en-US" altLang="zh-CN" sz="1800" b="1" dirty="0"/>
              <a:t>(</a:t>
            </a:r>
            <a:r>
              <a:rPr lang="zh-CN" altLang="en-US" sz="1800" b="1" dirty="0"/>
              <a:t>相当于 </a:t>
            </a:r>
            <a:r>
              <a:rPr lang="en-US" altLang="zh-CN" sz="1800" b="1" dirty="0"/>
              <a:t>kill</a:t>
            </a:r>
            <a:r>
              <a:rPr lang="zh-CN" altLang="en-US" sz="1800" b="1" dirty="0"/>
              <a:t>进程</a:t>
            </a:r>
            <a:r>
              <a:rPr lang="en-US" altLang="zh-CN" sz="1800" b="1" dirty="0"/>
              <a:t>ID</a:t>
            </a:r>
            <a:r>
              <a:rPr lang="zh-CN" altLang="en-US" sz="1800" b="1" dirty="0"/>
              <a:t>号</a:t>
            </a:r>
            <a:r>
              <a:rPr lang="en-US" altLang="zh-CN" sz="1800" b="1" dirty="0"/>
              <a:t>)</a:t>
            </a:r>
          </a:p>
          <a:p>
            <a:r>
              <a:rPr lang="en-US" altLang="zh-CN" sz="1800" b="1" dirty="0"/>
              <a:t>2</a:t>
            </a:r>
            <a:r>
              <a:rPr lang="zh-CN" altLang="en-US" sz="1800" b="1" dirty="0"/>
              <a:t>、</a:t>
            </a:r>
            <a:r>
              <a:rPr lang="en-US" altLang="zh-CN" sz="1800" b="1" dirty="0"/>
              <a:t>top –d 1  </a:t>
            </a:r>
            <a:r>
              <a:rPr lang="zh-CN" altLang="en-US" sz="1800" b="1" dirty="0"/>
              <a:t>设定</a:t>
            </a:r>
            <a:r>
              <a:rPr lang="en-US" altLang="zh-CN" sz="1800" b="1" dirty="0"/>
              <a:t>top</a:t>
            </a:r>
            <a:r>
              <a:rPr lang="zh-CN" altLang="en-US" sz="1800" b="1" dirty="0"/>
              <a:t>的刷新时间 </a:t>
            </a:r>
            <a:r>
              <a:rPr lang="en-US" altLang="zh-CN" sz="1800" b="1" dirty="0"/>
              <a:t>(top</a:t>
            </a:r>
            <a:r>
              <a:rPr lang="zh-CN" altLang="en-US" sz="1800" b="1" dirty="0"/>
              <a:t>默认的时间为</a:t>
            </a:r>
            <a:r>
              <a:rPr lang="en-US" altLang="zh-CN" sz="1800" b="1" dirty="0"/>
              <a:t>3s</a:t>
            </a:r>
            <a:r>
              <a:rPr lang="zh-CN" altLang="en-US" sz="1800" b="1" dirty="0"/>
              <a:t>更新一次</a:t>
            </a:r>
            <a:r>
              <a:rPr lang="en-US" altLang="zh-CN" sz="1800" b="1" dirty="0"/>
              <a:t>)</a:t>
            </a:r>
          </a:p>
          <a:p>
            <a:r>
              <a:rPr lang="en-US" altLang="zh-CN" sz="1800" b="1" dirty="0"/>
              <a:t>3</a:t>
            </a:r>
            <a:r>
              <a:rPr lang="zh-CN" altLang="en-US" sz="1800" b="1" dirty="0"/>
              <a:t>、输入</a:t>
            </a:r>
            <a:r>
              <a:rPr lang="en-US" altLang="zh-CN" sz="1800" b="1" dirty="0"/>
              <a:t>q</a:t>
            </a:r>
            <a:r>
              <a:rPr lang="zh-CN" altLang="en-US" sz="1800" b="1" dirty="0"/>
              <a:t>结束</a:t>
            </a:r>
            <a:r>
              <a:rPr lang="en-US" altLang="zh-CN" sz="1800" b="1" dirty="0"/>
              <a:t>top</a:t>
            </a:r>
            <a:r>
              <a:rPr lang="zh-CN" altLang="en-US" sz="1800" b="1" dirty="0"/>
              <a:t>监控（相当于</a:t>
            </a:r>
            <a:r>
              <a:rPr lang="en-US" altLang="zh-CN" sz="1800" b="1" dirty="0"/>
              <a:t>windows</a:t>
            </a:r>
            <a:r>
              <a:rPr lang="zh-CN" altLang="en-US" sz="1800" b="1" dirty="0"/>
              <a:t>的任务管理器一般）</a:t>
            </a:r>
            <a:endParaRPr lang="en-US" altLang="zh-CN" sz="1800" b="1" dirty="0"/>
          </a:p>
          <a:p>
            <a:endParaRPr lang="en-US" altLang="zh-CN" dirty="0"/>
          </a:p>
        </p:txBody>
      </p:sp>
    </p:spTree>
    <p:extLst>
      <p:ext uri="{BB962C8B-B14F-4D97-AF65-F5344CB8AC3E}">
        <p14:creationId xmlns:p14="http://schemas.microsoft.com/office/powerpoint/2010/main" val="26163207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063746-B9C2-41E2-A49B-29DD38F1EA16}"/>
              </a:ext>
            </a:extLst>
          </p:cNvPr>
          <p:cNvSpPr>
            <a:spLocks noGrp="1"/>
          </p:cNvSpPr>
          <p:nvPr>
            <p:ph type="title"/>
          </p:nvPr>
        </p:nvSpPr>
        <p:spPr/>
        <p:txBody>
          <a:bodyPr>
            <a:normAutofit/>
          </a:bodyPr>
          <a:lstStyle/>
          <a:p>
            <a:pPr algn="ctr"/>
            <a:r>
              <a:rPr lang="en-US" altLang="zh-CN" sz="2800" b="1" dirty="0"/>
              <a:t>netstat</a:t>
            </a:r>
            <a:r>
              <a:rPr lang="zh-CN" altLang="en-US" sz="2800" b="1" dirty="0"/>
              <a:t>命令总结</a:t>
            </a:r>
          </a:p>
        </p:txBody>
      </p:sp>
      <p:sp>
        <p:nvSpPr>
          <p:cNvPr id="3" name="内容占位符 2">
            <a:extLst>
              <a:ext uri="{FF2B5EF4-FFF2-40B4-BE49-F238E27FC236}">
                <a16:creationId xmlns:a16="http://schemas.microsoft.com/office/drawing/2014/main" id="{E5562CAF-E075-4050-8D66-7A57002BA17B}"/>
              </a:ext>
            </a:extLst>
          </p:cNvPr>
          <p:cNvSpPr>
            <a:spLocks noGrp="1"/>
          </p:cNvSpPr>
          <p:nvPr>
            <p:ph idx="1"/>
          </p:nvPr>
        </p:nvSpPr>
        <p:spPr/>
        <p:txBody>
          <a:bodyPr>
            <a:normAutofit/>
          </a:bodyPr>
          <a:lstStyle/>
          <a:p>
            <a:r>
              <a:rPr lang="zh-CN" altLang="en-US" sz="1800" b="1" dirty="0"/>
              <a:t>查看系统网络情况</a:t>
            </a:r>
            <a:r>
              <a:rPr lang="en-US" altLang="zh-CN" sz="1800" b="1" dirty="0"/>
              <a:t>netstat(</a:t>
            </a:r>
            <a:r>
              <a:rPr lang="zh-CN" altLang="en-US" sz="1800" b="1" dirty="0"/>
              <a:t>重要</a:t>
            </a:r>
            <a:r>
              <a:rPr lang="en-US" altLang="zh-CN" sz="1800" b="1" dirty="0"/>
              <a:t>)</a:t>
            </a:r>
          </a:p>
          <a:p>
            <a:r>
              <a:rPr lang="en-US" altLang="zh-CN" sz="1800" b="1" dirty="0"/>
              <a:t>netstat –</a:t>
            </a:r>
            <a:r>
              <a:rPr lang="en-US" altLang="zh-CN" sz="1800" b="1" dirty="0" err="1"/>
              <a:t>anp</a:t>
            </a:r>
            <a:r>
              <a:rPr lang="en-US" altLang="zh-CN" sz="1800" b="1" dirty="0"/>
              <a:t> | grep </a:t>
            </a:r>
            <a:r>
              <a:rPr lang="en-US" altLang="zh-CN" sz="1800" b="1" dirty="0" err="1"/>
              <a:t>sshd</a:t>
            </a:r>
            <a:r>
              <a:rPr lang="en-US" altLang="zh-CN" sz="1800" b="1" dirty="0"/>
              <a:t>(</a:t>
            </a:r>
            <a:r>
              <a:rPr lang="zh-CN" altLang="en-US" sz="1800" b="1" dirty="0"/>
              <a:t>查看端口状态</a:t>
            </a:r>
            <a:r>
              <a:rPr lang="en-US" altLang="zh-CN" sz="1800" b="1" dirty="0"/>
              <a:t>)</a:t>
            </a:r>
          </a:p>
          <a:p>
            <a:r>
              <a:rPr lang="en-US" altLang="zh-CN" sz="1800" b="1" dirty="0"/>
              <a:t>-an </a:t>
            </a:r>
            <a:r>
              <a:rPr lang="zh-CN" altLang="en-US" sz="1800" b="1" dirty="0"/>
              <a:t>显示所有的网络服务并按一定的顺序排列输出</a:t>
            </a:r>
            <a:r>
              <a:rPr lang="en-US" altLang="zh-CN" sz="1800" b="1" dirty="0"/>
              <a:t>(-n</a:t>
            </a:r>
            <a:r>
              <a:rPr lang="zh-CN" altLang="en-US" sz="1800" b="1" dirty="0"/>
              <a:t>的作用是把对应的端口也显示出来</a:t>
            </a:r>
            <a:r>
              <a:rPr lang="en-US" altLang="zh-CN" sz="1800" b="1" dirty="0"/>
              <a:t>)</a:t>
            </a:r>
          </a:p>
          <a:p>
            <a:r>
              <a:rPr lang="en-US" altLang="zh-CN" sz="1800" b="1" dirty="0"/>
              <a:t>-p   </a:t>
            </a:r>
            <a:r>
              <a:rPr lang="zh-CN" altLang="en-US" sz="1800" b="1" dirty="0"/>
              <a:t>显示那个进程在调用</a:t>
            </a:r>
            <a:r>
              <a:rPr lang="en-US" altLang="zh-CN" sz="1800" b="1" dirty="0"/>
              <a:t> (</a:t>
            </a:r>
            <a:r>
              <a:rPr lang="zh-CN" altLang="en-US" sz="1800" b="1" dirty="0"/>
              <a:t>可以显示调用这个服务的</a:t>
            </a:r>
            <a:r>
              <a:rPr lang="en-US" altLang="zh-CN" sz="1800" b="1" dirty="0" err="1"/>
              <a:t>ip</a:t>
            </a:r>
            <a:r>
              <a:rPr lang="zh-CN" altLang="en-US" sz="1800" b="1" dirty="0"/>
              <a:t>和它的端号</a:t>
            </a:r>
            <a:r>
              <a:rPr lang="en-US" altLang="zh-CN" sz="1800" b="1" dirty="0"/>
              <a:t>)</a:t>
            </a:r>
          </a:p>
          <a:p>
            <a:r>
              <a:rPr lang="en-US" altLang="zh-CN" sz="1800" b="1" dirty="0"/>
              <a:t>-l</a:t>
            </a:r>
            <a:r>
              <a:rPr lang="zh-CN" altLang="en-US" sz="1800" b="1" dirty="0"/>
              <a:t> 只显示正在监听的套接字</a:t>
            </a:r>
            <a:r>
              <a:rPr lang="en-US" altLang="zh-CN" sz="1800" b="1" dirty="0"/>
              <a:t>(</a:t>
            </a:r>
            <a:r>
              <a:rPr lang="en-US" altLang="zh-CN" sz="1800" b="1" dirty="0" err="1"/>
              <a:t>ip</a:t>
            </a:r>
            <a:r>
              <a:rPr lang="zh-CN" altLang="en-US" sz="1800" b="1" dirty="0"/>
              <a:t>和</a:t>
            </a:r>
            <a:r>
              <a:rPr lang="en-US" altLang="zh-CN" sz="1800" b="1" dirty="0"/>
              <a:t>port)</a:t>
            </a:r>
          </a:p>
          <a:p>
            <a:r>
              <a:rPr lang="en-US" altLang="zh-CN" sz="1800" b="1" dirty="0"/>
              <a:t>1</a:t>
            </a:r>
            <a:r>
              <a:rPr lang="zh-CN" altLang="en-US" sz="1800" b="1" dirty="0"/>
              <a:t>、查看所有正在监听的端口信息</a:t>
            </a:r>
            <a:endParaRPr lang="en-US" altLang="zh-CN" sz="1800" b="1" dirty="0"/>
          </a:p>
          <a:p>
            <a:r>
              <a:rPr lang="en-US" altLang="zh-CN" sz="1800" b="1" dirty="0"/>
              <a:t>netstat –</a:t>
            </a:r>
            <a:r>
              <a:rPr lang="en-US" altLang="zh-CN" sz="1800" b="1" dirty="0" err="1"/>
              <a:t>tlp</a:t>
            </a:r>
            <a:r>
              <a:rPr lang="en-US" altLang="zh-CN" sz="1800" b="1" dirty="0"/>
              <a:t>  --</a:t>
            </a:r>
            <a:r>
              <a:rPr lang="en-US" altLang="zh-CN" sz="1800" b="1" dirty="0" err="1"/>
              <a:t>tlp</a:t>
            </a:r>
            <a:r>
              <a:rPr lang="en-US" altLang="zh-CN" sz="1800" b="1" dirty="0"/>
              <a:t> </a:t>
            </a:r>
            <a:r>
              <a:rPr lang="zh-CN" altLang="en-US" sz="1800" b="1" dirty="0"/>
              <a:t>表示正在监听的</a:t>
            </a:r>
            <a:r>
              <a:rPr lang="en-US" altLang="zh-CN" sz="1800" b="1" dirty="0" err="1"/>
              <a:t>tcp</a:t>
            </a:r>
            <a:r>
              <a:rPr lang="zh-CN" altLang="en-US" sz="1800" b="1" dirty="0"/>
              <a:t>端口信息</a:t>
            </a:r>
            <a:endParaRPr lang="en-US" altLang="zh-CN" sz="1800" b="1" dirty="0"/>
          </a:p>
          <a:p>
            <a:r>
              <a:rPr lang="en-US" altLang="zh-CN" sz="1800" b="1" dirty="0"/>
              <a:t>netstat –</a:t>
            </a:r>
            <a:r>
              <a:rPr lang="en-US" altLang="zh-CN" sz="1800" b="1" dirty="0" err="1"/>
              <a:t>ulp</a:t>
            </a:r>
            <a:r>
              <a:rPr lang="en-US" altLang="zh-CN" sz="1800" b="1" dirty="0"/>
              <a:t> </a:t>
            </a:r>
            <a:r>
              <a:rPr lang="zh-CN" altLang="en-US" sz="1800" b="1" dirty="0"/>
              <a:t>表示正在监听的</a:t>
            </a:r>
            <a:r>
              <a:rPr lang="en-US" altLang="zh-CN" sz="1800" b="1" dirty="0" err="1"/>
              <a:t>udp</a:t>
            </a:r>
            <a:r>
              <a:rPr lang="zh-CN" altLang="en-US" sz="1800" b="1" dirty="0"/>
              <a:t>的端口信息</a:t>
            </a:r>
            <a:endParaRPr lang="en-US" altLang="zh-CN" sz="1800" b="1" dirty="0"/>
          </a:p>
          <a:p>
            <a:r>
              <a:rPr lang="en-US" altLang="zh-CN" sz="1800" b="1" dirty="0"/>
              <a:t>2</a:t>
            </a:r>
            <a:r>
              <a:rPr lang="zh-CN" altLang="en-US" sz="1800" b="1" dirty="0"/>
              <a:t>、</a:t>
            </a:r>
            <a:r>
              <a:rPr lang="en-US" altLang="zh-CN" sz="1800" b="1" dirty="0"/>
              <a:t> netstat –</a:t>
            </a:r>
            <a:r>
              <a:rPr lang="en-US" altLang="zh-CN" sz="1800" b="1" dirty="0" err="1"/>
              <a:t>lanp</a:t>
            </a:r>
            <a:r>
              <a:rPr lang="en-US" altLang="zh-CN" sz="1800" b="1" dirty="0"/>
              <a:t>  </a:t>
            </a:r>
            <a:r>
              <a:rPr lang="zh-CN" altLang="en-US" sz="1800" b="1" dirty="0"/>
              <a:t>查看一台服务器上的所有的服务及其端口</a:t>
            </a:r>
            <a:endParaRPr lang="en-US" altLang="zh-CN" sz="1800" b="1" dirty="0"/>
          </a:p>
          <a:p>
            <a:r>
              <a:rPr lang="en-US" altLang="zh-CN" sz="1800" b="1" dirty="0"/>
              <a:t>3</a:t>
            </a:r>
            <a:r>
              <a:rPr lang="zh-CN" altLang="en-US" sz="1800" b="1" dirty="0"/>
              <a:t>、</a:t>
            </a:r>
            <a:r>
              <a:rPr lang="en-US" altLang="zh-CN" sz="1800" b="1" dirty="0"/>
              <a:t>netstat -an | grep 3306   //</a:t>
            </a:r>
            <a:r>
              <a:rPr lang="zh-CN" altLang="en-US" sz="1800" b="1" dirty="0"/>
              <a:t>查看所有</a:t>
            </a:r>
            <a:r>
              <a:rPr lang="en-US" altLang="zh-CN" sz="1800" b="1" dirty="0"/>
              <a:t>3306</a:t>
            </a:r>
            <a:r>
              <a:rPr lang="zh-CN" altLang="en-US" sz="1800" b="1" dirty="0"/>
              <a:t>端口使用情况</a:t>
            </a:r>
            <a:endParaRPr lang="en-US" altLang="zh-CN" sz="1800" b="1" dirty="0"/>
          </a:p>
          <a:p>
            <a:r>
              <a:rPr lang="en-US" altLang="zh-CN" sz="1800" b="1" dirty="0"/>
              <a:t>4</a:t>
            </a:r>
            <a:r>
              <a:rPr lang="zh-CN" altLang="en-US" sz="1800" b="1" dirty="0"/>
              <a:t>、</a:t>
            </a:r>
            <a:r>
              <a:rPr lang="en-US" altLang="zh-CN" sz="1800" b="1" dirty="0"/>
              <a:t>netstat –</a:t>
            </a:r>
            <a:r>
              <a:rPr lang="en-US" altLang="zh-CN" sz="1800" b="1" dirty="0" err="1"/>
              <a:t>anp</a:t>
            </a:r>
            <a:r>
              <a:rPr lang="en-US" altLang="zh-CN" sz="1800" b="1" dirty="0"/>
              <a:t> | grep 3306 //</a:t>
            </a:r>
            <a:r>
              <a:rPr lang="zh-CN" altLang="en-US" sz="1800" b="1" dirty="0"/>
              <a:t>将其进程名称也显示出来</a:t>
            </a:r>
            <a:endParaRPr lang="zh-CN" altLang="en-US" sz="1800" dirty="0"/>
          </a:p>
        </p:txBody>
      </p:sp>
    </p:spTree>
    <p:extLst>
      <p:ext uri="{BB962C8B-B14F-4D97-AF65-F5344CB8AC3E}">
        <p14:creationId xmlns:p14="http://schemas.microsoft.com/office/powerpoint/2010/main" val="256213235"/>
      </p:ext>
    </p:extLst>
  </p:cSld>
  <p:clrMapOvr>
    <a:masterClrMapping/>
  </p:clrMapOvr>
</p:sld>
</file>

<file path=ppt/theme/theme1.xml><?xml version="1.0" encoding="utf-8"?>
<a:theme xmlns:a="http://schemas.openxmlformats.org/drawingml/2006/main" name="Office 主题​​">
  <a:themeElements>
    <a:clrScheme name="Office">
      <a:dk1>
        <a:sysClr val="windowText" lastClr="DEDEDE"/>
      </a:dk1>
      <a:lt1>
        <a:sysClr val="window" lastClr="2B3544"/>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10121</TotalTime>
  <Words>15955</Words>
  <Application>Microsoft Office PowerPoint</Application>
  <PresentationFormat>宽屏</PresentationFormat>
  <Paragraphs>1150</Paragraphs>
  <Slides>173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173</vt:i4>
      </vt:variant>
    </vt:vector>
  </HeadingPairs>
  <TitlesOfParts>
    <vt:vector size="184" baseType="lpstr">
      <vt:lpstr>Arial Unicode MS</vt:lpstr>
      <vt:lpstr>inherit</vt:lpstr>
      <vt:lpstr>Linux Libertine</vt:lpstr>
      <vt:lpstr>MingLiU_HKSCS-ExtB</vt:lpstr>
      <vt:lpstr>等线</vt:lpstr>
      <vt:lpstr>等线 Light</vt:lpstr>
      <vt:lpstr>华文楷体</vt:lpstr>
      <vt:lpstr>华文中宋</vt:lpstr>
      <vt:lpstr>Arial</vt:lpstr>
      <vt:lpstr>Courier New</vt:lpstr>
      <vt:lpstr>Office 主题​​</vt:lpstr>
      <vt:lpstr>Linux的学习流程</vt:lpstr>
      <vt:lpstr>linux介绍</vt:lpstr>
      <vt:lpstr>linux与Unix的关系</vt:lpstr>
      <vt:lpstr>Centos的安装—GUI界面</vt:lpstr>
      <vt:lpstr>PowerPoint 演示文稿</vt:lpstr>
      <vt:lpstr>Centos的安装—三种网络配置</vt:lpstr>
      <vt:lpstr>Centos的安装—三种网络配置</vt:lpstr>
      <vt:lpstr>PowerPoint 演示文稿</vt:lpstr>
      <vt:lpstr>PowerPoint 演示文稿</vt:lpstr>
      <vt:lpstr>PowerPoint 演示文稿</vt:lpstr>
      <vt:lpstr>远程登录Linux---Xshell与XFTP</vt:lpstr>
      <vt:lpstr>PowerPoint 演示文稿</vt:lpstr>
      <vt:lpstr>PowerPoint 演示文稿</vt:lpstr>
      <vt:lpstr>PowerPoint 演示文稿</vt:lpstr>
      <vt:lpstr>ubuntu对防火墙的操作</vt:lpstr>
      <vt:lpstr>ubuntu终端添加背景图片</vt:lpstr>
      <vt:lpstr>配置国内源</vt:lpstr>
      <vt:lpstr> centos7.6安装google输入法</vt:lpstr>
      <vt:lpstr>centos7.6安装google输入法</vt:lpstr>
      <vt:lpstr>查看centos的版本和安装epel源</vt:lpstr>
      <vt:lpstr>Ubuntu安装vim</vt:lpstr>
      <vt:lpstr>Ubuntu安装国内源</vt:lpstr>
      <vt:lpstr>安装数据库</vt:lpstr>
      <vt:lpstr>创建应用的图标</vt:lpstr>
      <vt:lpstr>Ubuntu安装搜狗输入法</vt:lpstr>
      <vt:lpstr>Ubuntu连接xshell</vt:lpstr>
      <vt:lpstr>ubuntu安装redis数据库</vt:lpstr>
      <vt:lpstr>redis设置远程连接</vt:lpstr>
      <vt:lpstr>PowerPoint 演示文稿</vt:lpstr>
      <vt:lpstr>mongodb的安装</vt:lpstr>
      <vt:lpstr> 关于集合的操作-集合相当于表</vt:lpstr>
      <vt:lpstr>Centos7安装虚拟环境</vt:lpstr>
      <vt:lpstr>ubuntu桌面上挂载硬盘</vt:lpstr>
      <vt:lpstr>硬盘分区挂载注意点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Linux的7个运行级别</vt:lpstr>
      <vt:lpstr>Centos7忘记root密码的解决方法</vt:lpstr>
      <vt:lpstr>PowerPoint 演示文稿</vt:lpstr>
      <vt:lpstr>PowerPoint 演示文稿</vt:lpstr>
      <vt:lpstr>PowerPoint 演示文稿</vt:lpstr>
      <vt:lpstr>压缩与解压缩</vt:lpstr>
      <vt:lpstr>PowerPoint 演示文稿</vt:lpstr>
      <vt:lpstr>压缩与解压缩</vt:lpstr>
      <vt:lpstr>PowerPoint 演示文稿</vt:lpstr>
      <vt:lpstr>组管理与权限管理(难点与重点)</vt:lpstr>
      <vt:lpstr>PowerPoint 演示文稿</vt:lpstr>
      <vt:lpstr>PowerPoint 演示文稿</vt:lpstr>
      <vt:lpstr>PowerPoint 演示文稿</vt:lpstr>
      <vt:lpstr>权限详细介绍</vt:lpstr>
      <vt:lpstr>PowerPoint 演示文稿</vt:lpstr>
      <vt:lpstr>权限详细介绍</vt:lpstr>
      <vt:lpstr>文件权限的修改</vt:lpstr>
      <vt:lpstr>修改文件所有者</vt:lpstr>
      <vt:lpstr>crond任务调度</vt:lpstr>
      <vt:lpstr>Echo输出当前环境变量的路径</vt:lpstr>
      <vt:lpstr>硬链接和软链接的区别</vt:lpstr>
      <vt:lpstr>crontab守护线程</vt:lpstr>
      <vt:lpstr>PowerPoint 演示文稿</vt:lpstr>
      <vt:lpstr>搜索查找类</vt:lpstr>
      <vt:lpstr>PowerPoint 演示文稿</vt:lpstr>
      <vt:lpstr>Linux的磁盘分区</vt:lpstr>
      <vt:lpstr>PowerPoint 演示文稿</vt:lpstr>
      <vt:lpstr>Swap分区的作用的讲解及增加硬盘</vt:lpstr>
      <vt:lpstr>PowerPoint 演示文稿</vt:lpstr>
      <vt:lpstr>Linux增加一块硬盘</vt:lpstr>
      <vt:lpstr>分区 fdisk /dev/sdb</vt:lpstr>
      <vt:lpstr>PowerPoint 演示文稿</vt:lpstr>
      <vt:lpstr>挂载硬盘到文件目录下</vt:lpstr>
      <vt:lpstr>设置为永久挂载</vt:lpstr>
      <vt:lpstr>取消挂载点的注意事项补充</vt:lpstr>
      <vt:lpstr>磁盘使用情况查询常用指令</vt:lpstr>
      <vt:lpstr>磁盘文件类型统计查询常用指令</vt:lpstr>
      <vt:lpstr>自动设置虚拟机的ip地址(从DHCP到STATIC)</vt:lpstr>
      <vt:lpstr>Linux的进程管理(ps –aux | more)</vt:lpstr>
      <vt:lpstr>PowerPoint 演示文稿</vt:lpstr>
      <vt:lpstr> linux的进程的五种状态</vt:lpstr>
      <vt:lpstr>Linux的服务管理</vt:lpstr>
      <vt:lpstr>Linux服务器管理</vt:lpstr>
      <vt:lpstr>动态监控服务(top)</vt:lpstr>
      <vt:lpstr>netstat命令总结</vt:lpstr>
      <vt:lpstr>PowerPoint 演示文稿</vt:lpstr>
      <vt:lpstr>RPM包管理</vt:lpstr>
      <vt:lpstr>Yum包管理器</vt:lpstr>
      <vt:lpstr>Yum安装mysql</vt:lpstr>
      <vt:lpstr>Linux安装配置java环境</vt:lpstr>
      <vt:lpstr>Shell脚本入门</vt:lpstr>
      <vt:lpstr>git学习</vt:lpstr>
      <vt:lpstr>git学习</vt:lpstr>
      <vt:lpstr>git学习</vt:lpstr>
      <vt:lpstr>   git学习-推送操作</vt:lpstr>
      <vt:lpstr> git学习-克隆操作</vt:lpstr>
      <vt:lpstr> git学习—克隆</vt:lpstr>
      <vt:lpstr> git学习—pull拉取操作</vt:lpstr>
      <vt:lpstr> git学习—pull操作</vt:lpstr>
      <vt:lpstr> git学习-pull操作</vt:lpstr>
      <vt:lpstr> git学习—ssh免密登录</vt:lpstr>
      <vt:lpstr>git学习—ssh免密登录</vt:lpstr>
      <vt:lpstr>git学习—ssh免密登录</vt:lpstr>
      <vt:lpstr>为python添加虚拟环境</vt:lpstr>
      <vt:lpstr>Centos7安装docker</vt:lpstr>
      <vt:lpstr>docker的镜像命令的使用</vt:lpstr>
      <vt:lpstr>docker的容器命令的使用</vt:lpstr>
      <vt:lpstr>docker的容器命令的使用</vt:lpstr>
      <vt:lpstr>docker的容器命令的使用-高级篇</vt:lpstr>
      <vt:lpstr>docker的容器命令的使用-高级篇2</vt:lpstr>
      <vt:lpstr>docker镜像_commit</vt:lpstr>
      <vt:lpstr>docker容器数据卷</vt:lpstr>
      <vt:lpstr>docker关键字补充</vt:lpstr>
      <vt:lpstr>docker安装、运行mysql</vt:lpstr>
      <vt:lpstr>使外部可以访问docker内的mysql服务</vt:lpstr>
      <vt:lpstr>Docker 创建redis服务</vt:lpstr>
      <vt:lpstr>本地镜像发布到阿里云1-创建远程仓库</vt:lpstr>
      <vt:lpstr>本地镜像发布到阿里云2-书写命令</vt:lpstr>
      <vt:lpstr>本地镜像发布到阿里云3-阿里云pull到本地</vt:lpstr>
      <vt:lpstr>Docker中的ubuntu下为Vim配置python环境</vt:lpstr>
      <vt:lpstr>Docker中的ubuntu下换源</vt:lpstr>
      <vt:lpstr>vim的配置</vt:lpstr>
      <vt:lpstr>为docker中的ubuntu配置虚拟环境</vt:lpstr>
      <vt:lpstr>centos7下配置ftp服务器</vt:lpstr>
      <vt:lpstr>为docker的centos配置中文环境</vt:lpstr>
      <vt:lpstr>Linux下配置node环境</vt:lpstr>
      <vt:lpstr>Linux安装oh-my-zsh配置插件和powerline</vt:lpstr>
      <vt:lpstr>Linux的gnome插件的使用</vt:lpstr>
      <vt:lpstr>Linux创建数据库失败的解决方法</vt:lpstr>
      <vt:lpstr>ubuntu的ppa升级vim教程</vt:lpstr>
      <vt:lpstr>Shell编程—01day</vt:lpstr>
      <vt:lpstr>Shell编程—01day(sort,uniq)</vt:lpstr>
      <vt:lpstr>Shell编程—01day(tee,diff)</vt:lpstr>
      <vt:lpstr>Shell编程—01day(paste工具用于合并文件行,tr用来删除，修改字符的工具)</vt:lpstr>
      <vt:lpstr>Shell编程—01day</vt:lpstr>
      <vt:lpstr>Shell编程—01day</vt:lpstr>
      <vt:lpstr>Shell编程—01day</vt:lpstr>
      <vt:lpstr>Shell编程—01day</vt:lpstr>
      <vt:lpstr>Shell编程—01day</vt:lpstr>
      <vt:lpstr>Shell编程—02day</vt:lpstr>
      <vt:lpstr>Shell编程—02day</vt:lpstr>
      <vt:lpstr>Shell编程—02day</vt:lpstr>
      <vt:lpstr>Shell编程—02day</vt:lpstr>
      <vt:lpstr>Shell编程—02day</vt:lpstr>
      <vt:lpstr>Shell编程—02day</vt:lpstr>
      <vt:lpstr>Shell编程—02day</vt:lpstr>
      <vt:lpstr>Shell编程—02day</vt:lpstr>
      <vt:lpstr>Shell编程—03day</vt:lpstr>
      <vt:lpstr>Shell编程—03day</vt:lpstr>
      <vt:lpstr>Shell编程—03day</vt:lpstr>
      <vt:lpstr>Shell编程—03day</vt:lpstr>
      <vt:lpstr>Shell编程—03day</vt:lpstr>
      <vt:lpstr>Shell编程—04day</vt:lpstr>
      <vt:lpstr>Shell编程—04day</vt:lpstr>
      <vt:lpstr>Shell编程—04day</vt:lpstr>
      <vt:lpstr>Shell编程—04day</vt:lpstr>
      <vt:lpstr>Shell编程—04day</vt:lpstr>
      <vt:lpstr>Shell编程—04day</vt:lpstr>
      <vt:lpstr>Shell编程—05day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Centos的安装</dc:title>
  <dc:creator>张 三勇</dc:creator>
  <cp:lastModifiedBy>张 三勇</cp:lastModifiedBy>
  <cp:revision>774</cp:revision>
  <dcterms:created xsi:type="dcterms:W3CDTF">2020-04-20T02:22:39Z</dcterms:created>
  <dcterms:modified xsi:type="dcterms:W3CDTF">2020-08-22T03:11:35Z</dcterms:modified>
</cp:coreProperties>
</file>